
<file path=[Content_Types].xml><?xml version="1.0" encoding="utf-8"?>
<Types xmlns="http://schemas.openxmlformats.org/package/2006/content-types">
  <Override PartName="/ppt/slides/slide47.xml" ContentType="application/vnd.openxmlformats-officedocument.presentationml.slide+xml"/>
  <Override PartName="/ppt/slides/slide94.xml" ContentType="application/vnd.openxmlformats-officedocument.presentationml.slide+xml"/>
  <Override PartName="/ppt/slides/slide142.xml" ContentType="application/vnd.openxmlformats-officedocument.presentationml.slide+xml"/>
  <Override PartName="/ppt/slides/slide120.xml" ContentType="application/vnd.openxmlformats-officedocument.presentationml.slide+xml"/>
  <Override PartName="/ppt/slides/slide218.xml" ContentType="application/vnd.openxmlformats-officedocument.presentationml.slide+xml"/>
  <Override PartName="/ppt/notesSlides/notesSlide38.xml" ContentType="application/vnd.openxmlformats-officedocument.presentationml.notesSlide+xml"/>
  <Override PartName="/ppt/notesSlides/notesSlide85.xml" ContentType="application/vnd.openxmlformats-officedocument.presentationml.notesSlide+xml"/>
  <Override PartName="/ppt/notesSlides/notesSlide141.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17.xml" ContentType="application/vnd.openxmlformats-officedocument.presentationml.notesSlide+xml"/>
  <Default Extension="xml" ContentType="application/xml"/>
  <Override PartName="/ppt/slides/slide50.xml" ContentType="application/vnd.openxmlformats-officedocument.presentationml.slide+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notesSlides/notesSlide41.xml" ContentType="application/vnd.openxmlformats-officedocument.presentationml.notesSlide+xml"/>
  <Override PartName="/ppt/notesSlides/notesSlide179.xml" ContentType="application/vnd.openxmlformats-officedocument.presentationml.notesSlide+xml"/>
  <Override PartName="/ppt/slides/slide158.xml" ContentType="application/vnd.openxmlformats-officedocument.presentationml.slide+xml"/>
  <Override PartName="/ppt/slides/slide136.xml" ContentType="application/vnd.openxmlformats-officedocument.presentationml.slide+xml"/>
  <Override PartName="/ppt/slides/slide183.xml" ContentType="application/vnd.openxmlformats-officedocument.presentationml.slide+xml"/>
  <Override PartName="/ppt/notesSlides/notesSlide7.xml" ContentType="application/vnd.openxmlformats-officedocument.presentationml.notesSlide+xml"/>
  <Override PartName="/ppt/notesSlides/notesSlide157.xml" ContentType="application/vnd.openxmlformats-officedocument.presentationml.notesSlide+xml"/>
  <Override PartName="/ppt/slides/slide88.xml" ContentType="application/vnd.openxmlformats-officedocument.presentationml.slide+xml"/>
  <Override PartName="/ppt/notesSlides/notesSlide135.xml" ContentType="application/vnd.openxmlformats-officedocument.presentationml.notesSlide+xml"/>
  <Override PartName="/ppt/notesSlides/notesSlide182.xml" ContentType="application/vnd.openxmlformats-officedocument.presentationml.notesSlide+xml"/>
  <Override PartName="/ppt/slides/slide19.xml" ContentType="application/vnd.openxmlformats-officedocument.presentationml.slide+xml"/>
  <Override PartName="/ppt/slides/slide66.xml" ContentType="application/vnd.openxmlformats-officedocument.presentationml.slide+xml"/>
  <Override PartName="/ppt/slides/slide114.xml" ContentType="application/vnd.openxmlformats-officedocument.presentationml.slide+xml"/>
  <Override PartName="/ppt/slides/slide161.xml" ContentType="application/vnd.openxmlformats-officedocument.presentationml.slide+xml"/>
  <Default Extension="png" ContentType="image/png"/>
  <Override PartName="/ppt/notesSlides/notesSlide79.xml" ContentType="application/vnd.openxmlformats-officedocument.presentationml.notesSlide+xml"/>
  <Override PartName="/ppt/theme/theme2.xml" ContentType="application/vnd.openxmlformats-officedocument.theme+xml"/>
  <Override PartName="/ppt/notesSlides/notesSlide57.xml" ContentType="application/vnd.openxmlformats-officedocument.presentationml.notesSlide+xml"/>
  <Override PartName="/ppt/notesSlides/notesSlide113.xml" ContentType="application/vnd.openxmlformats-officedocument.presentationml.notesSlide+xml"/>
  <Override PartName="/ppt/notesSlides/notesSlide160.xml" ContentType="application/vnd.openxmlformats-officedocument.presentationml.notesSlide+xml"/>
  <Override PartName="/ppt/slides/slide44.xml" ContentType="application/vnd.openxmlformats-officedocument.presentationml.slide+xml"/>
  <Override PartName="/ppt/slides/slide91.xml" ContentType="application/vnd.openxmlformats-officedocument.presentationml.slide+xml"/>
  <Override PartName="/ppt/slides/slide215.xml" ContentType="application/vnd.openxmlformats-officedocument.presentationml.slide+xml"/>
  <Default Extension="emf" ContentType="image/x-emf"/>
  <Override PartName="/ppt/slides/slide22.xml" ContentType="application/vnd.openxmlformats-officedocument.presentationml.slide+xml"/>
  <Override PartName="/ppt/slides/slide199.xml" ContentType="application/vnd.openxmlformats-officedocument.presentationml.slide+xml"/>
  <Override PartName="/ppt/notesSlides/notesSlide35.xml" ContentType="application/vnd.openxmlformats-officedocument.presentationml.notesSlide+xml"/>
  <Override PartName="/ppt/notesSlides/notesSlide82.xml" ContentType="application/vnd.openxmlformats-officedocument.presentationml.notesSlide+xml"/>
  <Override PartName="/ppt/notesSlides/notesSlide214.xml" ContentType="application/vnd.openxmlformats-officedocument.presentationml.notes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notesSlides/notesSlide198.xml" ContentType="application/vnd.openxmlformats-officedocument.presentationml.notesSlide+xml"/>
  <Override PartName="/ppt/slides/slide177.xml" ContentType="application/vnd.openxmlformats-officedocument.presentationml.slide+xml"/>
  <Override PartName="/ppt/notesSlides/notesSlide129.xml" ContentType="application/vnd.openxmlformats-officedocument.presentationml.notesSlide+xml"/>
  <Override PartName="/ppt/notesSlides/notesSlide176.xml" ContentType="application/vnd.openxmlformats-officedocument.presentationml.notesSlide+xml"/>
  <Override PartName="/ppt/slides/slide108.xml" ContentType="application/vnd.openxmlformats-officedocument.presentationml.slide+xml"/>
  <Override PartName="/ppt/slides/slide155.xml" ContentType="application/vnd.openxmlformats-officedocument.presentationml.slide+xml"/>
  <Override PartName="/ppt/slides/slide49.xml" ContentType="application/vnd.openxmlformats-officedocument.presentationml.slide+xml"/>
  <Override PartName="/ppt/slides/slide96.xml" ContentType="application/vnd.openxmlformats-officedocument.presentationml.slide+xml"/>
  <Override PartName="/ppt/slides/slide144.xml" ContentType="application/vnd.openxmlformats-officedocument.presentationml.slide+xml"/>
  <Override PartName="/ppt/slides/slide191.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notesSlides/notesSlide15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80.xml" ContentType="application/vnd.openxmlformats-officedocument.presentationml.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32.xml" ContentType="application/vnd.openxmlformats-officedocument.presentationml.notesSlide+xml"/>
  <Override PartName="/ppt/notesSlides/notesSlide143.xml" ContentType="application/vnd.openxmlformats-officedocument.presentationml.notesSlide+xml"/>
  <Override PartName="/ppt/notesSlides/notesSlide190.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s/slide111.xml" ContentType="application/vnd.openxmlformats-officedocument.presentationml.slide+xml"/>
  <Override PartName="/ppt/slides/slide209.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notesSlides/notesSlide121.xml" ContentType="application/vnd.openxmlformats-officedocument.presentationml.notesSlide+xml"/>
  <Override PartName="/ppt/notesSlides/notesSlide21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100.xml" ContentType="application/vnd.openxmlformats-officedocument.presentationml.slide+xml"/>
  <Default Extension="wmf" ContentType="image/x-wmf"/>
  <Override PartName="/ppt/notesSlides/notesSlide18.xml" ContentType="application/vnd.openxmlformats-officedocument.presentationml.notesSlide+xml"/>
  <Override PartName="/ppt/notesSlides/notesSlide65.xml" ContentType="application/vnd.openxmlformats-officedocument.presentationml.notesSlide+xml"/>
  <Override PartName="/ppt/notesSlides/notesSlide110.xml" ContentType="application/vnd.openxmlformats-officedocument.presentationml.notesSlide+xml"/>
  <Override PartName="/ppt/notesSlides/notesSlide208.xml" ContentType="application/vnd.openxmlformats-officedocument.presentationml.notesSlide+xml"/>
  <Override PartName="/ppt/slides/slide41.xml" ContentType="application/vnd.openxmlformats-officedocument.presentationml.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90.xml" ContentType="application/vnd.openxmlformats-officedocument.presentationml.notesSlide+xml"/>
  <Override PartName="/ppt/slides/slide30.xml" ContentType="application/vnd.openxmlformats-officedocument.presentationml.slide+xml"/>
  <Override PartName="/ppt/slides/slide149.xml" ContentType="application/vnd.openxmlformats-officedocument.presentationml.slide+xml"/>
  <Override PartName="/ppt/slides/slide196.xml" ContentType="application/vnd.openxmlformats-officedocument.presentationml.slide+xml"/>
  <Override PartName="/ppt/slides/slide212.xml" ContentType="application/vnd.openxmlformats-officedocument.presentationml.slide+xml"/>
  <Override PartName="/ppt/notesSlides/notesSlide32.xml" ContentType="application/vnd.openxmlformats-officedocument.presentationml.notesSlide+xml"/>
  <Override PartName="/ppt/slides/slide138.xml" ContentType="application/vnd.openxmlformats-officedocument.presentationml.slide+xml"/>
  <Override PartName="/ppt/slides/slide185.xml" ContentType="application/vnd.openxmlformats-officedocument.presentationml.slide+xml"/>
  <Override PartName="/ppt/slides/slide201.xml" ContentType="application/vnd.openxmlformats-officedocument.presentationml.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48.xml" ContentType="application/vnd.openxmlformats-officedocument.presentationml.notesSlide+xml"/>
  <Override PartName="/ppt/notesSlides/notesSlide159.xml" ContentType="application/vnd.openxmlformats-officedocument.presentationml.notesSlide+xml"/>
  <Override PartName="/ppt/notesSlides/notesSlide195.xml" ContentType="application/vnd.openxmlformats-officedocument.presentationml.notesSlide+xml"/>
  <Override PartName="/ppt/notesSlides/notesSlide200.xml" ContentType="application/vnd.openxmlformats-officedocument.presentationml.notesSlide+xml"/>
  <Override PartName="/ppt/notesSlides/notesSlide211.xml" ContentType="application/vnd.openxmlformats-officedocument.presentationml.notesSlide+xml"/>
  <Override PartName="/ppt/slides/slide79.xml" ContentType="application/vnd.openxmlformats-officedocument.presentationml.slide+xml"/>
  <Override PartName="/ppt/slides/slide127.xml" ContentType="application/vnd.openxmlformats-officedocument.presentationml.slide+xml"/>
  <Override PartName="/ppt/slides/slide174.xml" ContentType="application/vnd.openxmlformats-officedocument.presentationml.slide+xml"/>
  <Override PartName="/ppt/notesSlides/notesSlide10.xml" ContentType="application/vnd.openxmlformats-officedocument.presentationml.notesSlide+xml"/>
  <Override PartName="/ppt/notesSlides/notesSlide137.xml" ContentType="application/vnd.openxmlformats-officedocument.presentationml.notesSlide+xml"/>
  <Override PartName="/ppt/notesSlides/notesSlide184.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116.xml" ContentType="application/vnd.openxmlformats-officedocument.presentationml.slide+xml"/>
  <Override PartName="/ppt/slides/slide163.xml" ContentType="application/vnd.openxmlformats-officedocument.presentationml.slide+xml"/>
  <Override PartName="/ppt/slideLayouts/slideLayout9.xml" ContentType="application/vnd.openxmlformats-officedocument.presentationml.slideLayout+xml"/>
  <Override PartName="/ppt/notesSlides/notesSlide126.xml" ContentType="application/vnd.openxmlformats-officedocument.presentationml.notesSlide+xml"/>
  <Override PartName="/ppt/notesSlides/notesSlide173.xml" ContentType="application/vnd.openxmlformats-officedocument.presentationml.notesSlide+xml"/>
  <Override PartName="/ppt/slides/slide57.xml" ContentType="application/vnd.openxmlformats-officedocument.presentationml.slide+xml"/>
  <Override PartName="/ppt/slides/slide105.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notesSlides/notesSlide151.xml" ContentType="application/vnd.openxmlformats-officedocument.presentationml.notesSlide+xml"/>
  <Override PartName="/ppt/notesSlides/notesSlide162.xml" ContentType="application/vnd.openxmlformats-officedocument.presentationml.notesSlide+xml"/>
  <Override PartName="/ppt/slides/slide46.xml" ContentType="application/vnd.openxmlformats-officedocument.presentationml.slide+xml"/>
  <Override PartName="/ppt/slides/slide93.xml" ContentType="application/vnd.openxmlformats-officedocument.presentationml.slide+xml"/>
  <Override PartName="/ppt/slides/slide130.xml" ContentType="application/vnd.openxmlformats-officedocument.presentationml.slide+xml"/>
  <Override PartName="/ppt/slides/slide217.xml" ContentType="application/vnd.openxmlformats-officedocument.presentationml.slide+xml"/>
  <Override PartName="/ppt/notesSlides/notesSlide48.xml" ContentType="application/vnd.openxmlformats-officedocument.presentationml.notesSlide+xml"/>
  <Override PartName="/ppt/notesSlides/notesSlide95.xml" ContentType="application/vnd.openxmlformats-officedocument.presentationml.notesSlide+xml"/>
  <Override PartName="/ppt/notesSlides/notesSlide140.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s/slide206.xml" ContentType="application/vnd.openxmlformats-officedocument.presentationml.slide+xml"/>
  <Override PartName="/ppt/notesSlides/notesSlide37.xml" ContentType="application/vnd.openxmlformats-officedocument.presentationml.notesSlide+xml"/>
  <Override PartName="/ppt/notesSlides/notesSlide84.xml" ContentType="application/vnd.openxmlformats-officedocument.presentationml.notesSlide+xml"/>
  <Override PartName="/ppt/notesSlides/notesSlide216.xml" ContentType="application/vnd.openxmlformats-officedocument.presentationml.notesSlide+xml"/>
  <Override PartName="/ppt/slides/slide13.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205.xml" ContentType="application/vnd.openxmlformats-officedocument.presentationml.notesSlide+xml"/>
  <Override PartName="/ppt/slides/slide168.xml" ContentType="application/vnd.openxmlformats-officedocument.presentationml.slide+xml"/>
  <Override PartName="/ppt/slides/slide179.xml" ContentType="application/vnd.openxmlformats-officedocument.presentationml.slide+xml"/>
  <Override PartName="/ppt/notesSlides/notesSlide51.xml" ContentType="application/vnd.openxmlformats-officedocument.presentationml.notesSlide+xml"/>
  <Override PartName="/ppt/notesSlides/notesSlide178.xml" ContentType="application/vnd.openxmlformats-officedocument.presentationml.notesSlide+xml"/>
  <Override PartName="/ppt/notesSlides/notesSlide189.xml" ContentType="application/vnd.openxmlformats-officedocument.presentationml.notesSlide+xml"/>
  <Override PartName="/ppt/slides/slide157.xml" ContentType="application/vnd.openxmlformats-officedocument.presentationml.slide+xml"/>
  <Override PartName="/ppt/notesSlides/notesSlide40.xml" ContentType="application/vnd.openxmlformats-officedocument.presentationml.notesSlide+xml"/>
  <Override PartName="/ppt/notesSlides/notesSlide167.xml" ContentType="application/vnd.openxmlformats-officedocument.presentationml.notesSlide+xml"/>
  <Override PartName="/ppt/slides/slide98.xml" ContentType="application/vnd.openxmlformats-officedocument.presentationml.slide+xml"/>
  <Override PartName="/ppt/slides/slide146.xml" ContentType="application/vnd.openxmlformats-officedocument.presentationml.slide+xml"/>
  <Override PartName="/ppt/slides/slide193.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56.xml" ContentType="application/vnd.openxmlformats-officedocument.presentationml.notesSlide+xml"/>
  <Override PartName="/ppt/slides/slide87.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71.xml" ContentType="application/vnd.openxmlformats-officedocument.presentationml.slide+xml"/>
  <Override PartName="/ppt/slides/slide182.xml" ContentType="application/vnd.openxmlformats-officedocument.presentationml.slide+xml"/>
  <Override PartName="/ppt/notesSlides/notesSlide89.xml" ContentType="application/vnd.openxmlformats-officedocument.presentationml.notesSlide+xml"/>
  <Override PartName="/ppt/notesSlides/notesSlide145.xml" ContentType="application/vnd.openxmlformats-officedocument.presentationml.notesSlide+xml"/>
  <Override PartName="/ppt/notesSlides/notesSlide192.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slides/slide160.xml" ContentType="application/vnd.openxmlformats-officedocument.presentationml.slide+xml"/>
  <Override PartName="/ppt/notesSlides/notesSlide78.xml" ContentType="application/vnd.openxmlformats-officedocument.presentationml.notesSlide+xml"/>
  <Override PartName="/ppt/notesSlides/notesSlide123.xml" ContentType="application/vnd.openxmlformats-officedocument.presentationml.notesSlide+xml"/>
  <Override PartName="/ppt/notesSlides/notesSlide134.xml" ContentType="application/vnd.openxmlformats-officedocument.presentationml.notesSlide+xml"/>
  <Override PartName="/ppt/notesSlides/notesSlide170.xml" ContentType="application/vnd.openxmlformats-officedocument.presentationml.notesSlide+xml"/>
  <Override PartName="/ppt/notesSlides/notesSlide181.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slides/slide214.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s/slide187.xml" ContentType="application/vnd.openxmlformats-officedocument.presentationml.slide+xml"/>
  <Override PartName="/ppt/slides/slide198.xml" ContentType="application/vnd.openxmlformats-officedocument.presentationml.slide+xml"/>
  <Override PartName="/ppt/slides/slide203.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97.xml" ContentType="application/vnd.openxmlformats-officedocument.presentationml.notesSlide+xml"/>
  <Override PartName="/ppt/notesSlides/notesSlide213.xml" ContentType="application/vnd.openxmlformats-officedocument.presentationml.notesSlide+xml"/>
  <Override PartName="/ppt/slides/slide129.xml" ContentType="application/vnd.openxmlformats-officedocument.presentationml.slide+xml"/>
  <Override PartName="/ppt/slides/slide176.xml" ContentType="application/vnd.openxmlformats-officedocument.presentationml.slide+xml"/>
  <Override PartName="/ppt/notesSlides/notesSlide12.xml" ContentType="application/vnd.openxmlformats-officedocument.presentationml.notesSlide+xml"/>
  <Override PartName="/ppt/notesSlides/notesSlide139.xml" ContentType="application/vnd.openxmlformats-officedocument.presentationml.notesSlide+xml"/>
  <Override PartName="/ppt/notesSlides/notesSlide186.xml" ContentType="application/vnd.openxmlformats-officedocument.presentationml.notesSlide+xml"/>
  <Override PartName="/ppt/notesSlides/notesSlide202.xml" ContentType="application/vnd.openxmlformats-officedocument.presentationml.notesSlide+xml"/>
  <Override PartName="/ppt/slides/slide118.xml" ContentType="application/vnd.openxmlformats-officedocument.presentationml.slide+xml"/>
  <Override PartName="/ppt/slides/slide165.xml" ContentType="application/vnd.openxmlformats-officedocument.presentationml.slide+xml"/>
  <Override PartName="/ppt/notesSlides/notesSlide128.xml" ContentType="application/vnd.openxmlformats-officedocument.presentationml.notesSlide+xml"/>
  <Override PartName="/ppt/notesSlides/notesSlide175.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slides/slide190.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notesSlides/notesSlide153.xml" ContentType="application/vnd.openxmlformats-officedocument.presentationml.notesSlide+xml"/>
  <Override PartName="/ppt/notesSlides/notesSlide164.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slides/slide132.xml" ContentType="application/vnd.openxmlformats-officedocument.presentationml.slide+xml"/>
  <Override PartName="/ppt/notesSlides/notesSlide3.xml" ContentType="application/vnd.openxmlformats-officedocument.presentationml.notesSlide+xml"/>
  <Default Extension="bin" ContentType="application/vnd.openxmlformats-officedocument.oleObject"/>
  <Override PartName="/ppt/notesSlides/notesSlide97.xml" ContentType="application/vnd.openxmlformats-officedocument.presentationml.notesSlide+xml"/>
  <Override PartName="/ppt/notesSlides/notesSlide142.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slides/slide208.xml" ContentType="application/vnd.openxmlformats-officedocument.presentationml.slide+xml"/>
  <Override PartName="/ppt/slides/slide219.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notesSlides/notesSlide131.xml" ContentType="application/vnd.openxmlformats-officedocument.presentationml.notesSlide+xml"/>
  <Override PartName="/ppt/notesSlides/notesSlide21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notesSlides/notesSlide207.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slides/slide159.xml" ContentType="application/vnd.openxmlformats-officedocument.presentationml.slide+xml"/>
  <Override PartName="/ppt/slides/slide211.xml" ContentType="application/vnd.openxmlformats-officedocument.presentationml.slide+xml"/>
  <Override PartName="/ppt/notesSlides/notesSlide42.xml" ContentType="application/vnd.openxmlformats-officedocument.presentationml.notesSlide+xml"/>
  <Override PartName="/ppt/notesSlides/notesSlide169.xml" ContentType="application/vnd.openxmlformats-officedocument.presentationml.notesSlide+xml"/>
  <Override PartName="/ppt/slides/slide148.xml" ContentType="application/vnd.openxmlformats-officedocument.presentationml.slide+xml"/>
  <Override PartName="/ppt/slides/slide195.xml" ContentType="application/vnd.openxmlformats-officedocument.presentationml.slide+xml"/>
  <Override PartName="/ppt/slides/slide200.xml" ContentType="application/vnd.openxmlformats-officedocument.presentationml.slide+xml"/>
  <Override PartName="/ppt/notesSlides/notesSlide8.xml" ContentType="application/vnd.openxmlformats-officedocument.presentationml.notesSlide+xml"/>
  <Default Extension="gif" ContentType="image/gif"/>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158.xml" ContentType="application/vnd.openxmlformats-officedocument.presentationml.notesSlide+xml"/>
  <Override PartName="/ppt/notesSlides/notesSlide210.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173.xml" ContentType="application/vnd.openxmlformats-officedocument.presentationml.slide+xml"/>
  <Override PartName="/ppt/slides/slide184.xml" ContentType="application/vnd.openxmlformats-officedocument.presentationml.slide+xml"/>
  <Override PartName="/ppt/notesSlides/notesSlide147.xml" ContentType="application/vnd.openxmlformats-officedocument.presentationml.notesSlide+xml"/>
  <Override PartName="/ppt/notesSlides/notesSlide194.xml" ContentType="application/vnd.openxmlformats-officedocument.presentationml.notesSlide+xml"/>
  <Override PartName="/ppt/slides/slide78.xml" ContentType="application/vnd.openxmlformats-officedocument.presentationml.slide+xml"/>
  <Override PartName="/ppt/slides/slide115.xml" ContentType="application/vnd.openxmlformats-officedocument.presentationml.slide+xml"/>
  <Override PartName="/ppt/slides/slide162.xml" ContentType="application/vnd.openxmlformats-officedocument.presentationml.slide+xml"/>
  <Override PartName="/ppt/handoutMasters/handoutMaster1.xml" ContentType="application/vnd.openxmlformats-officedocument.presentationml.handoutMaster+xml"/>
  <Override PartName="/ppt/notesSlides/notesSlide125.xml" ContentType="application/vnd.openxmlformats-officedocument.presentationml.notesSlide+xml"/>
  <Override PartName="/ppt/notesSlides/notesSlide136.xml" ContentType="application/vnd.openxmlformats-officedocument.presentationml.notesSlide+xml"/>
  <Override PartName="/ppt/notesSlides/notesSlide172.xml" ContentType="application/vnd.openxmlformats-officedocument.presentationml.notesSlide+xml"/>
  <Override PartName="/ppt/notesSlides/notesSlide183.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104.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114.xml" ContentType="application/vnd.openxmlformats-officedocument.presentationml.notesSlide+xml"/>
  <Override PartName="/ppt/notesSlides/notesSlide161.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slides/slide92.xml" ContentType="application/vnd.openxmlformats-officedocument.presentationml.slide+xml"/>
  <Override PartName="/ppt/slides/slide140.xml" ContentType="application/vnd.openxmlformats-officedocument.presentationml.slide+xml"/>
  <Override PartName="/ppt/theme/theme3.xml" ContentType="application/vnd.openxmlformats-officedocument.them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notesSlides/notesSlide150.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s/slide216.xml" ContentType="application/vnd.openxmlformats-officedocument.presentationml.slide+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70.xml" ContentType="application/vnd.openxmlformats-officedocument.presentationml.slide+xml"/>
  <Override PartName="/ppt/slides/slide189.xml" ContentType="application/vnd.openxmlformats-officedocument.presentationml.slide+xml"/>
  <Override PartName="/ppt/slides/slide205.xml" ContentType="application/vnd.openxmlformats-officedocument.presentationml.slide+xml"/>
  <Override PartName="/ppt/notesSlides/notesSlide25.xml" ContentType="application/vnd.openxmlformats-officedocument.presentationml.notesSlide+xml"/>
  <Override PartName="/ppt/notesSlides/notesSlide72.xml" ContentType="application/vnd.openxmlformats-officedocument.presentationml.notesSlide+xml"/>
  <Override PartName="/ppt/notesSlides/notesSlide199.xml" ContentType="application/vnd.openxmlformats-officedocument.presentationml.notesSlide+xml"/>
  <Override PartName="/ppt/notesSlides/notesSlide215.xml" ContentType="application/vnd.openxmlformats-officedocument.presentationml.notesSlide+xml"/>
  <Override PartName="/ppt/slides/slide12.xml" ContentType="application/vnd.openxmlformats-officedocument.presentationml.slide+xml"/>
  <Override PartName="/ppt/slides/slide178.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61.xml" ContentType="application/vnd.openxmlformats-officedocument.presentationml.notesSlide+xml"/>
  <Override PartName="/ppt/notesSlides/notesSlide188.xml" ContentType="application/vnd.openxmlformats-officedocument.presentationml.notesSlide+xml"/>
  <Override PartName="/ppt/notesSlides/notesSlide204.xml" ContentType="application/vnd.openxmlformats-officedocument.presentationml.notesSlide+xml"/>
  <Override PartName="/ppt/slides/slide167.xml" ContentType="application/vnd.openxmlformats-officedocument.presentationml.slide+xml"/>
  <Override PartName="/ppt/notesSlides/notesSlide50.xml" ContentType="application/vnd.openxmlformats-officedocument.presentationml.notesSlide+xml"/>
  <Override PartName="/ppt/notesSlides/notesSlide177.xml" ContentType="application/vnd.openxmlformats-officedocument.presentationml.notesSlide+xml"/>
  <Override PartName="/ppt/slides/slide109.xml" ContentType="application/vnd.openxmlformats-officedocument.presentationml.slide+xml"/>
  <Override PartName="/ppt/slides/slide145.xml" ContentType="application/vnd.openxmlformats-officedocument.presentationml.slide+xml"/>
  <Override PartName="/ppt/slides/slide156.xml" ContentType="application/vnd.openxmlformats-officedocument.presentationml.slide+xml"/>
  <Override PartName="/ppt/slides/slide192.xml" ContentType="application/vnd.openxmlformats-officedocument.presentationml.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notesSlides/notesSlide155.xml" ContentType="application/vnd.openxmlformats-officedocument.presentationml.notesSlide+xml"/>
  <Override PartName="/ppt/notesSlides/notesSlide166.xml" ContentType="application/vnd.openxmlformats-officedocument.presentationml.notesSlide+xml"/>
  <Override PartName="/ppt/slides/slide97.xml" ContentType="application/vnd.openxmlformats-officedocument.presentationml.slide+xml"/>
  <Override PartName="/ppt/slides/slide134.xml" ContentType="application/vnd.openxmlformats-officedocument.presentationml.slide+xml"/>
  <Override PartName="/ppt/slides/slide181.xml" ContentType="application/vnd.openxmlformats-officedocument.presentationml.slide+xml"/>
  <Override PartName="/ppt/notesSlides/notesSlide5.xml" ContentType="application/vnd.openxmlformats-officedocument.presentationml.notesSlide+xml"/>
  <Override PartName="/ppt/notesSlides/notesSlide99.xml" ContentType="application/vnd.openxmlformats-officedocument.presentationml.notesSlide+xml"/>
  <Override PartName="/ppt/notesSlides/notesSlide144.xml" ContentType="application/vnd.openxmlformats-officedocument.presentationml.notesSlide+xml"/>
  <Override PartName="/ppt/notesSlides/notesSlide191.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23.xml" ContentType="application/vnd.openxmlformats-officedocument.presentationml.slide+xml"/>
  <Override PartName="/ppt/slides/slide170.xml" ContentType="application/vnd.openxmlformats-officedocument.presentationml.slide+xml"/>
  <Override PartName="/ppt/notesSlides/notesSlide88.xml" ContentType="application/vnd.openxmlformats-officedocument.presentationml.notesSlide+xml"/>
  <Override PartName="/ppt/notesSlides/notesSlide133.xml" ContentType="application/vnd.openxmlformats-officedocument.presentationml.notesSlide+xml"/>
  <Override PartName="/ppt/notesSlides/notesSlide180.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64.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122.xml" ContentType="application/vnd.openxmlformats-officedocument.presentationml.notesSlide+xml"/>
  <Override PartName="/ppt/notesSlides/notesSlide209.xml" ContentType="application/vnd.openxmlformats-officedocument.presentationml.notesSlide+xml"/>
  <Override PartName="/ppt/slides/slide53.xml" ContentType="application/vnd.openxmlformats-officedocument.presentationml.slide+xml"/>
  <Default Extension="jpeg" ContentType="image/jpeg"/>
  <Override PartName="/ppt/notesSlides/notesSlide55.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Override PartName="/ppt/slides/slide31.xml" ContentType="application/vnd.openxmlformats-officedocument.presentationml.slide+xml"/>
  <Override PartName="/ppt/slides/slide42.xml" ContentType="application/vnd.openxmlformats-officedocument.presentationml.slide+xml"/>
  <Override PartName="/ppt/slides/slide213.xml" ContentType="application/vnd.openxmlformats-officedocument.presentationml.slide+xml"/>
  <Override PartName="/ppt/notesSlides/notesSlide44.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s/slide197.xml" ContentType="application/vnd.openxmlformats-officedocument.presentationml.slide+xml"/>
  <Override PartName="/ppt/slides/slide202.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80.xml" ContentType="application/vnd.openxmlformats-officedocument.presentationml.notesSlide+xml"/>
  <Override PartName="/ppt/notesSlides/notesSlide212.xml" ContentType="application/vnd.openxmlformats-officedocument.presentationml.notesSlide+xml"/>
  <Override PartName="/ppt/slides/slide139.xml" ContentType="application/vnd.openxmlformats-officedocument.presentationml.slide+xml"/>
  <Override PartName="/ppt/slides/slide186.xml" ContentType="application/vnd.openxmlformats-officedocument.presentationml.slide+xml"/>
  <Override PartName="/ppt/notesSlides/notesSlide11.xml" ContentType="application/vnd.openxmlformats-officedocument.presentationml.notesSlide+xml"/>
  <Override PartName="/ppt/notesSlides/notesSlide149.xml" ContentType="application/vnd.openxmlformats-officedocument.presentationml.notesSlide+xml"/>
  <Override PartName="/ppt/notesSlides/notesSlide196.xml" ContentType="application/vnd.openxmlformats-officedocument.presentationml.notesSlide+xml"/>
  <Override PartName="/ppt/notesSlides/notesSlide201.xml" ContentType="application/vnd.openxmlformats-officedocument.presentationml.notesSlide+xml"/>
  <Override PartName="/ppt/slides/slide117.xml" ContentType="application/vnd.openxmlformats-officedocument.presentationml.slide+xml"/>
  <Override PartName="/ppt/slides/slide128.xml" ContentType="application/vnd.openxmlformats-officedocument.presentationml.slide+xml"/>
  <Override PartName="/ppt/slides/slide164.xml" ContentType="application/vnd.openxmlformats-officedocument.presentationml.slide+xml"/>
  <Override PartName="/ppt/slides/slide175.xml" ContentType="application/vnd.openxmlformats-officedocument.presentationml.slide+xml"/>
  <Override PartName="/ppt/notesSlides/notesSlide127.xml" ContentType="application/vnd.openxmlformats-officedocument.presentationml.notesSlide+xml"/>
  <Override PartName="/ppt/notesSlides/notesSlide138.xml" ContentType="application/vnd.openxmlformats-officedocument.presentationml.notesSlide+xml"/>
  <Override PartName="/ppt/notesSlides/notesSlide174.xml" ContentType="application/vnd.openxmlformats-officedocument.presentationml.notesSlide+xml"/>
  <Override PartName="/ppt/notesSlides/notesSlide185.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106.xml" ContentType="application/vnd.openxmlformats-officedocument.presentationml.slide+xml"/>
  <Override PartName="/ppt/slides/slide153.xml" ContentType="application/vnd.openxmlformats-officedocument.presentationml.slide+xml"/>
  <Override PartName="/ppt/notesSlides/notesSlide116.xml" ContentType="application/vnd.openxmlformats-officedocument.presentationml.notesSlide+xml"/>
  <Override PartName="/ppt/notesSlides/notesSlide163.xml" ContentType="application/vnd.openxmlformats-officedocument.presentationml.notesSlide+xml"/>
  <Override PartName="/ppt/slides/slide58.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notesSlides/notesSlide15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31.xml" ContentType="application/vnd.openxmlformats-officedocument.presentationml.slide+xml"/>
  <Override PartName="/ppt/notesSlides/notesSlide49.xml" ContentType="application/vnd.openxmlformats-officedocument.presentationml.notesSlide+xml"/>
  <Override PartName="/ppt/notesSlides/notesSlide96.xml" ContentType="application/vnd.openxmlformats-officedocument.presentationml.notesSlide+xml"/>
  <Override PartName="/ppt/notesSlides/notesSlide130.xml" ContentType="application/vnd.openxmlformats-officedocument.presentationml.notesSlide+xml"/>
  <Override PartName="/ppt/slides/slide207.xml" ContentType="application/vnd.openxmlformats-officedocument.presentationml.slide+xml"/>
  <Override PartName="/ppt/notesSlides/notesSlide27.xml" ContentType="application/vnd.openxmlformats-officedocument.presentationml.notesSlide+xml"/>
  <Override PartName="/ppt/notesSlides/notesSlide74.xml" ContentType="application/vnd.openxmlformats-officedocument.presentationml.notesSlide+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206.xml" ContentType="application/vnd.openxmlformats-officedocument.presentationml.notesSlide+xml"/>
  <Override PartName="/ppt/slides/slide169.xml" ContentType="application/vnd.openxmlformats-officedocument.presentationml.slide+xml"/>
  <Override PartName="/ppt/tableStyles.xml" ContentType="application/vnd.openxmlformats-officedocument.presentationml.tableStyles+xml"/>
  <Override PartName="/ppt/notesSlides/notesSlide52.xml" ContentType="application/vnd.openxmlformats-officedocument.presentationml.notesSlide+xml"/>
  <Override PartName="/ppt/slides/slide147.xml" ContentType="application/vnd.openxmlformats-officedocument.presentationml.slide+xml"/>
  <Override PartName="/ppt/slides/slide194.xml" ContentType="application/vnd.openxmlformats-officedocument.presentationml.slide+xml"/>
  <Override PartName="/ppt/slides/slide210.xml" ContentType="application/vnd.openxmlformats-officedocument.presentationml.slide+xml"/>
  <Override PartName="/ppt/notesSlides/notesSlide30.xml" ContentType="application/vnd.openxmlformats-officedocument.presentationml.notesSlide+xml"/>
  <Override PartName="/ppt/notesSlides/notesSlide168.xml" ContentType="application/vnd.openxmlformats-officedocument.presentationml.notesSlide+xml"/>
  <Override PartName="/ppt/slides/slide99.xml" ContentType="application/vnd.openxmlformats-officedocument.presentationml.slide+xml"/>
  <Override PartName="/ppt/notesSlides/notesSlide146.xml" ContentType="application/vnd.openxmlformats-officedocument.presentationml.notesSlide+xml"/>
  <Override PartName="/ppt/notesSlides/notesSlide193.xml" ContentType="application/vnd.openxmlformats-officedocument.presentationml.notesSlide+xml"/>
  <Override PartName="/ppt/slides/slide77.xml" ContentType="application/vnd.openxmlformats-officedocument.presentationml.slide+xml"/>
  <Override PartName="/ppt/slides/slide125.xml" ContentType="application/vnd.openxmlformats-officedocument.presentationml.slide+xml"/>
  <Override PartName="/ppt/slides/slide172.xml" ContentType="application/vnd.openxmlformats-officedocument.presentationml.slide+xml"/>
  <Override PartName="/ppt/slides/slide5.xml" ContentType="application/vnd.openxmlformats-officedocument.presentationml.slide+xml"/>
  <Override PartName="/ppt/slides/slide103.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Override PartName="/ppt/notesSlides/notesSlide68.xml" ContentType="application/vnd.openxmlformats-officedocument.presentationml.notesSlide+xml"/>
  <Override PartName="/ppt/notesSlides/notesSlide124.xml" ContentType="application/vnd.openxmlformats-officedocument.presentationml.notesSlide+xml"/>
  <Override PartName="/ppt/notesSlides/notesSlide171.xml" ContentType="application/vnd.openxmlformats-officedocument.presentationml.notesSlide+xml"/>
  <Override PartName="/ppt/slides/slide55.xml" ContentType="application/vnd.openxmlformats-officedocument.presentationml.slide+xml"/>
  <Override PartName="/ppt/notesSlides/notesSlide102.xml" ContentType="application/vnd.openxmlformats-officedocument.presentationml.notesSlide+xml"/>
  <Override PartName="/ppt/slides/slide33.xml" ContentType="application/vnd.openxmlformats-officedocument.presentationml.slide+xml"/>
  <Override PartName="/ppt/slides/slide80.xml" ContentType="application/vnd.openxmlformats-officedocument.presentationml.slide+xml"/>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04.xml" ContentType="application/vnd.openxmlformats-officedocument.presentationml.slide+xml"/>
  <Override PartName="/ppt/notesSlides/notesSlide24.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188.xml" ContentType="application/vnd.openxmlformats-officedocument.presentationml.slide+xml"/>
  <Override PartName="/ppt/notesSlides/notesSlide203.xml" ContentType="application/vnd.openxmlformats-officedocument.presentationml.notesSlide+xml"/>
  <Override PartName="/ppt/slides/slide119.xml" ContentType="application/vnd.openxmlformats-officedocument.presentationml.slide+xml"/>
  <Override PartName="/ppt/slides/slide166.xml" ContentType="application/vnd.openxmlformats-officedocument.presentationml.slide+xml"/>
  <Override PartName="/ppt/slideLayouts/slideLayout10.xml" ContentType="application/vnd.openxmlformats-officedocument.presentationml.slideLayout+xml"/>
  <Override PartName="/ppt/notesSlides/notesSlide187.xml" ContentType="application/vnd.openxmlformats-officedocument.presentationml.notesSlide+xml"/>
  <Override PartName="/ppt/notesSlides/notesSlide118.xml" ContentType="application/vnd.openxmlformats-officedocument.presentationml.notesSlide+xml"/>
  <Override PartName="/ppt/notesSlides/notesSlide16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1"/>
  </p:notesMasterIdLst>
  <p:handoutMasterIdLst>
    <p:handoutMasterId r:id="rId222"/>
  </p:handoutMasterIdLst>
  <p:sldIdLst>
    <p:sldId id="256" r:id="rId2"/>
    <p:sldId id="460" r:id="rId3"/>
    <p:sldId id="462" r:id="rId4"/>
    <p:sldId id="461" r:id="rId5"/>
    <p:sldId id="459" r:id="rId6"/>
    <p:sldId id="282" r:id="rId7"/>
    <p:sldId id="262" r:id="rId8"/>
    <p:sldId id="458" r:id="rId9"/>
    <p:sldId id="263" r:id="rId10"/>
    <p:sldId id="258" r:id="rId11"/>
    <p:sldId id="411" r:id="rId12"/>
    <p:sldId id="261" r:id="rId13"/>
    <p:sldId id="260" r:id="rId14"/>
    <p:sldId id="408" r:id="rId15"/>
    <p:sldId id="421" r:id="rId16"/>
    <p:sldId id="257" r:id="rId17"/>
    <p:sldId id="463" r:id="rId18"/>
    <p:sldId id="265" r:id="rId19"/>
    <p:sldId id="267" r:id="rId20"/>
    <p:sldId id="284"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 id="271" r:id="rId34"/>
    <p:sldId id="272" r:id="rId35"/>
    <p:sldId id="273" r:id="rId36"/>
    <p:sldId id="274" r:id="rId37"/>
    <p:sldId id="275" r:id="rId38"/>
    <p:sldId id="276" r:id="rId39"/>
    <p:sldId id="277" r:id="rId40"/>
    <p:sldId id="278" r:id="rId41"/>
    <p:sldId id="280" r:id="rId42"/>
    <p:sldId id="283" r:id="rId43"/>
    <p:sldId id="314" r:id="rId44"/>
    <p:sldId id="303" r:id="rId45"/>
    <p:sldId id="315" r:id="rId46"/>
    <p:sldId id="304" r:id="rId47"/>
    <p:sldId id="316" r:id="rId48"/>
    <p:sldId id="305" r:id="rId49"/>
    <p:sldId id="317" r:id="rId50"/>
    <p:sldId id="318" r:id="rId51"/>
    <p:sldId id="319" r:id="rId52"/>
    <p:sldId id="320" r:id="rId53"/>
    <p:sldId id="321" r:id="rId54"/>
    <p:sldId id="306" r:id="rId55"/>
    <p:sldId id="322" r:id="rId56"/>
    <p:sldId id="323" r:id="rId57"/>
    <p:sldId id="324" r:id="rId58"/>
    <p:sldId id="325" r:id="rId59"/>
    <p:sldId id="326" r:id="rId60"/>
    <p:sldId id="327" r:id="rId61"/>
    <p:sldId id="328" r:id="rId62"/>
    <p:sldId id="329" r:id="rId63"/>
    <p:sldId id="330" r:id="rId64"/>
    <p:sldId id="307" r:id="rId65"/>
    <p:sldId id="331" r:id="rId66"/>
    <p:sldId id="332" r:id="rId67"/>
    <p:sldId id="333" r:id="rId68"/>
    <p:sldId id="334" r:id="rId69"/>
    <p:sldId id="335" r:id="rId70"/>
    <p:sldId id="336" r:id="rId71"/>
    <p:sldId id="337" r:id="rId72"/>
    <p:sldId id="338" r:id="rId73"/>
    <p:sldId id="339" r:id="rId74"/>
    <p:sldId id="340" r:id="rId75"/>
    <p:sldId id="341" r:id="rId76"/>
    <p:sldId id="342" r:id="rId77"/>
    <p:sldId id="343" r:id="rId78"/>
    <p:sldId id="344" r:id="rId79"/>
    <p:sldId id="345" r:id="rId80"/>
    <p:sldId id="346" r:id="rId81"/>
    <p:sldId id="347" r:id="rId82"/>
    <p:sldId id="348" r:id="rId83"/>
    <p:sldId id="349" r:id="rId84"/>
    <p:sldId id="308" r:id="rId85"/>
    <p:sldId id="350" r:id="rId86"/>
    <p:sldId id="351" r:id="rId87"/>
    <p:sldId id="352" r:id="rId88"/>
    <p:sldId id="353" r:id="rId89"/>
    <p:sldId id="354" r:id="rId90"/>
    <p:sldId id="355" r:id="rId91"/>
    <p:sldId id="356" r:id="rId92"/>
    <p:sldId id="357" r:id="rId93"/>
    <p:sldId id="358" r:id="rId94"/>
    <p:sldId id="359" r:id="rId95"/>
    <p:sldId id="360" r:id="rId96"/>
    <p:sldId id="361" r:id="rId97"/>
    <p:sldId id="362" r:id="rId98"/>
    <p:sldId id="363" r:id="rId99"/>
    <p:sldId id="364" r:id="rId100"/>
    <p:sldId id="365" r:id="rId101"/>
    <p:sldId id="366" r:id="rId102"/>
    <p:sldId id="313" r:id="rId103"/>
    <p:sldId id="368" r:id="rId104"/>
    <p:sldId id="369" r:id="rId105"/>
    <p:sldId id="370" r:id="rId106"/>
    <p:sldId id="371" r:id="rId107"/>
    <p:sldId id="372" r:id="rId108"/>
    <p:sldId id="373" r:id="rId109"/>
    <p:sldId id="374" r:id="rId110"/>
    <p:sldId id="375" r:id="rId111"/>
    <p:sldId id="376" r:id="rId112"/>
    <p:sldId id="377" r:id="rId113"/>
    <p:sldId id="378" r:id="rId114"/>
    <p:sldId id="379" r:id="rId115"/>
    <p:sldId id="380" r:id="rId116"/>
    <p:sldId id="381" r:id="rId117"/>
    <p:sldId id="382" r:id="rId118"/>
    <p:sldId id="383" r:id="rId119"/>
    <p:sldId id="309" r:id="rId120"/>
    <p:sldId id="367" r:id="rId121"/>
    <p:sldId id="384" r:id="rId122"/>
    <p:sldId id="385" r:id="rId123"/>
    <p:sldId id="386" r:id="rId124"/>
    <p:sldId id="387" r:id="rId125"/>
    <p:sldId id="388" r:id="rId126"/>
    <p:sldId id="389" r:id="rId127"/>
    <p:sldId id="390" r:id="rId128"/>
    <p:sldId id="391" r:id="rId129"/>
    <p:sldId id="311" r:id="rId130"/>
    <p:sldId id="392" r:id="rId131"/>
    <p:sldId id="312" r:id="rId132"/>
    <p:sldId id="393" r:id="rId133"/>
    <p:sldId id="465" r:id="rId134"/>
    <p:sldId id="466" r:id="rId135"/>
    <p:sldId id="467" r:id="rId136"/>
    <p:sldId id="468" r:id="rId137"/>
    <p:sldId id="469" r:id="rId138"/>
    <p:sldId id="470" r:id="rId139"/>
    <p:sldId id="471" r:id="rId140"/>
    <p:sldId id="472" r:id="rId141"/>
    <p:sldId id="473" r:id="rId142"/>
    <p:sldId id="474" r:id="rId143"/>
    <p:sldId id="475" r:id="rId144"/>
    <p:sldId id="476" r:id="rId145"/>
    <p:sldId id="477" r:id="rId146"/>
    <p:sldId id="478" r:id="rId147"/>
    <p:sldId id="479" r:id="rId148"/>
    <p:sldId id="480" r:id="rId149"/>
    <p:sldId id="481" r:id="rId150"/>
    <p:sldId id="482" r:id="rId151"/>
    <p:sldId id="483" r:id="rId152"/>
    <p:sldId id="484" r:id="rId153"/>
    <p:sldId id="485" r:id="rId154"/>
    <p:sldId id="486" r:id="rId155"/>
    <p:sldId id="487" r:id="rId156"/>
    <p:sldId id="488" r:id="rId157"/>
    <p:sldId id="489" r:id="rId158"/>
    <p:sldId id="490" r:id="rId159"/>
    <p:sldId id="491" r:id="rId160"/>
    <p:sldId id="492" r:id="rId161"/>
    <p:sldId id="493" r:id="rId162"/>
    <p:sldId id="395" r:id="rId163"/>
    <p:sldId id="396" r:id="rId164"/>
    <p:sldId id="397" r:id="rId165"/>
    <p:sldId id="398" r:id="rId166"/>
    <p:sldId id="399" r:id="rId167"/>
    <p:sldId id="401" r:id="rId168"/>
    <p:sldId id="402" r:id="rId169"/>
    <p:sldId id="403" r:id="rId170"/>
    <p:sldId id="404" r:id="rId171"/>
    <p:sldId id="494" r:id="rId172"/>
    <p:sldId id="435" r:id="rId173"/>
    <p:sldId id="409" r:id="rId174"/>
    <p:sldId id="437" r:id="rId175"/>
    <p:sldId id="439" r:id="rId176"/>
    <p:sldId id="440" r:id="rId177"/>
    <p:sldId id="441" r:id="rId178"/>
    <p:sldId id="442" r:id="rId179"/>
    <p:sldId id="443" r:id="rId180"/>
    <p:sldId id="444" r:id="rId181"/>
    <p:sldId id="445" r:id="rId182"/>
    <p:sldId id="446" r:id="rId183"/>
    <p:sldId id="447" r:id="rId184"/>
    <p:sldId id="448" r:id="rId185"/>
    <p:sldId id="496" r:id="rId186"/>
    <p:sldId id="436" r:id="rId187"/>
    <p:sldId id="464" r:id="rId188"/>
    <p:sldId id="450" r:id="rId189"/>
    <p:sldId id="451" r:id="rId190"/>
    <p:sldId id="452" r:id="rId191"/>
    <p:sldId id="453" r:id="rId192"/>
    <p:sldId id="454" r:id="rId193"/>
    <p:sldId id="455" r:id="rId194"/>
    <p:sldId id="456" r:id="rId195"/>
    <p:sldId id="497" r:id="rId196"/>
    <p:sldId id="412" r:id="rId197"/>
    <p:sldId id="407" r:id="rId198"/>
    <p:sldId id="415" r:id="rId199"/>
    <p:sldId id="416" r:id="rId200"/>
    <p:sldId id="417" r:id="rId201"/>
    <p:sldId id="418" r:id="rId202"/>
    <p:sldId id="419" r:id="rId203"/>
    <p:sldId id="420" r:id="rId204"/>
    <p:sldId id="422" r:id="rId205"/>
    <p:sldId id="423" r:id="rId206"/>
    <p:sldId id="424" r:id="rId207"/>
    <p:sldId id="425" r:id="rId208"/>
    <p:sldId id="426" r:id="rId209"/>
    <p:sldId id="427" r:id="rId210"/>
    <p:sldId id="498" r:id="rId211"/>
    <p:sldId id="499" r:id="rId212"/>
    <p:sldId id="414" r:id="rId213"/>
    <p:sldId id="428" r:id="rId214"/>
    <p:sldId id="429" r:id="rId215"/>
    <p:sldId id="431" r:id="rId216"/>
    <p:sldId id="430" r:id="rId217"/>
    <p:sldId id="270" r:id="rId218"/>
    <p:sldId id="432" r:id="rId219"/>
    <p:sldId id="500" r:id="rId2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autoAdjust="0"/>
    <p:restoredTop sz="94667" autoAdjust="0"/>
  </p:normalViewPr>
  <p:slideViewPr>
    <p:cSldViewPr>
      <p:cViewPr varScale="1">
        <p:scale>
          <a:sx n="74" d="100"/>
          <a:sy n="74" d="100"/>
        </p:scale>
        <p:origin x="-66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490"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tableStyles" Target="tableStyle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11" Type="http://schemas.openxmlformats.org/officeDocument/2006/relationships/slide" Target="slides/slide210.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slide" Target="slides/slide205.xml"/><Relationship Id="rId201" Type="http://schemas.openxmlformats.org/officeDocument/2006/relationships/slide" Target="slides/slide200.xml"/><Relationship Id="rId222" Type="http://schemas.openxmlformats.org/officeDocument/2006/relationships/handoutMaster" Target="handoutMasters/handoutMaster1.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presProps" Target="presProps.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19" Type="http://schemas.openxmlformats.org/officeDocument/2006/relationships/slide" Target="slides/slide18.xml"/><Relationship Id="rId224" Type="http://schemas.openxmlformats.org/officeDocument/2006/relationships/viewProps" Target="viewProps.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notesMaster" Target="notesMasters/notesMaster1.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2.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9.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6.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1CB69C2-128D-4480-B83C-43000D22E965}" type="datetimeFigureOut">
              <a:rPr lang="en-US" smtClean="0"/>
              <a:pPr/>
              <a:t>4/24/2009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F328AD2-35F5-4D89-8ACD-BAC84820F9FA}" type="slidenum">
              <a:rPr lang="en-US" smtClean="0"/>
              <a:pPr/>
              <a:t>‹#›</a:t>
            </a:fld>
            <a:endParaRPr lang="en-US"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46AE2E-E51F-4790-B13B-4D751F7847C9}" type="datetimeFigureOut">
              <a:rPr lang="en-US" smtClean="0"/>
              <a:pPr/>
              <a:t>4/24/2009</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6EB54E3-A8BC-425E-B078-9A5802AB617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203.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204.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0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06.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207.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20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0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10.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11.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12.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213.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214.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215.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216.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217.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218.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219.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14</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15</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06EB54E3-A8BC-425E-B078-9A5802AB617E}" type="slidenum">
              <a:rPr lang="en-US" smtClean="0"/>
              <a:pPr/>
              <a:t>17</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22</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23</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24</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26</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27</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28</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29</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30</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31</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32</a:t>
            </a:fld>
            <a:endParaRPr 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33</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34</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35</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36</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37</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38</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39</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40</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41</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42</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43</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44</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46</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47</a:t>
            </a:fld>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48</a:t>
            </a:fld>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49</a:t>
            </a:fld>
            <a:endParaRPr 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50</a:t>
            </a:fld>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51</a:t>
            </a:fld>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52</a:t>
            </a:fld>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53</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54</a:t>
            </a:fld>
            <a:endParaRPr 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55</a:t>
            </a:fld>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56</a:t>
            </a:fld>
            <a:endParaRPr 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57</a:t>
            </a:fld>
            <a:endParaRPr 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58</a:t>
            </a:fld>
            <a:endParaRPr 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59</a:t>
            </a:fld>
            <a:endParaRPr 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60</a:t>
            </a:fld>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61</a:t>
            </a:fld>
            <a:endParaRPr 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62</a:t>
            </a:fld>
            <a:endParaRPr 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63</a:t>
            </a:fld>
            <a:endParaRPr 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64</a:t>
            </a:fld>
            <a:endParaRPr lang="en-US"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65</a:t>
            </a:fld>
            <a:endParaRPr lang="en-US"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66</a:t>
            </a:fld>
            <a:endParaRPr lang="en-US"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67</a:t>
            </a:fld>
            <a:endParaRPr lang="en-US"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68</a:t>
            </a:fld>
            <a:endParaRPr lang="en-US"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69</a:t>
            </a:fld>
            <a:endParaRPr lang="en-US"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70</a:t>
            </a:fld>
            <a:endParaRPr lang="en-US"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71</a:t>
            </a:fld>
            <a:endParaRPr lang="en-US"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72</a:t>
            </a:fld>
            <a:endParaRPr lang="en-US"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73</a:t>
            </a:fld>
            <a:endParaRPr lang="en-US"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74</a:t>
            </a:fld>
            <a:endParaRPr lang="en-US"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75</a:t>
            </a:fld>
            <a:endParaRPr lang="en-US"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76</a:t>
            </a:fld>
            <a:endParaRPr lang="en-US"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77</a:t>
            </a:fld>
            <a:endParaRPr lang="en-US"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78</a:t>
            </a:fld>
            <a:endParaRPr lang="en-US"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79</a:t>
            </a:fld>
            <a:endParaRPr lang="en-US"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80</a:t>
            </a:fld>
            <a:endParaRPr lang="en-US"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81</a:t>
            </a:fld>
            <a:endParaRPr lang="en-US"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82</a:t>
            </a:fld>
            <a:endParaRPr lang="en-US"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83</a:t>
            </a:fld>
            <a:endParaRPr lang="en-US"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84</a:t>
            </a:fld>
            <a:endParaRPr lang="en-US"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85</a:t>
            </a:fld>
            <a:endParaRPr lang="en-US"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86</a:t>
            </a:fld>
            <a:endParaRPr lang="en-US"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87</a:t>
            </a:fld>
            <a:endParaRPr lang="en-US"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88</a:t>
            </a:fld>
            <a:endParaRPr lang="en-US"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89</a:t>
            </a:fld>
            <a:endParaRPr lang="en-US"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90</a:t>
            </a:fld>
            <a:endParaRPr lang="en-US" dirty="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91</a:t>
            </a:fld>
            <a:endParaRPr lang="en-US" dirty="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92</a:t>
            </a:fld>
            <a:endParaRPr lang="en-US" dirty="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93</a:t>
            </a:fld>
            <a:endParaRPr lang="en-US" dirty="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94</a:t>
            </a:fld>
            <a:endParaRPr lang="en-US" dirty="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95</a:t>
            </a:fld>
            <a:endParaRPr lang="en-US" dirty="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96</a:t>
            </a:fld>
            <a:endParaRPr lang="en-US" dirty="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97</a:t>
            </a:fld>
            <a:endParaRPr lang="en-US" dirty="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98</a:t>
            </a:fld>
            <a:endParaRPr lang="en-US" dirty="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99</a:t>
            </a:fld>
            <a:endParaRPr lang="en-US" dirty="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100</a:t>
            </a:fld>
            <a:endParaRPr lang="en-US" dirty="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101</a:t>
            </a:fld>
            <a:endParaRPr lang="en-US" dirty="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102</a:t>
            </a:fld>
            <a:endParaRPr lang="en-US" dirty="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103</a:t>
            </a:fld>
            <a:endParaRPr lang="en-US" dirty="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104</a:t>
            </a:fld>
            <a:endParaRPr lang="en-US" dirty="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105</a:t>
            </a:fld>
            <a:endParaRPr lang="en-US" dirty="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106</a:t>
            </a:fld>
            <a:endParaRPr lang="en-US" dirty="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107</a:t>
            </a:fld>
            <a:endParaRPr lang="en-US" dirty="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108</a:t>
            </a:fld>
            <a:endParaRPr lang="en-US" dirty="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109</a:t>
            </a:fld>
            <a:endParaRPr lang="en-US" dirty="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110</a:t>
            </a:fld>
            <a:endParaRPr lang="en-US" dirty="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111</a:t>
            </a:fld>
            <a:endParaRPr lang="en-US" dirty="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112</a:t>
            </a:fld>
            <a:endParaRPr lang="en-US" dirty="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113</a:t>
            </a:fld>
            <a:endParaRPr lang="en-US" dirty="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114</a:t>
            </a:fld>
            <a:endParaRPr lang="en-US" dirty="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115</a:t>
            </a:fld>
            <a:endParaRPr lang="en-US" dirty="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116</a:t>
            </a:fld>
            <a:endParaRPr lang="en-US" dirty="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117</a:t>
            </a:fld>
            <a:endParaRPr lang="en-US" dirty="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118</a:t>
            </a:fld>
            <a:endParaRPr lang="en-US" dirty="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119</a:t>
            </a:fld>
            <a:endParaRPr lang="en-US" dirty="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120</a:t>
            </a:fld>
            <a:endParaRPr lang="en-US" dirty="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121</a:t>
            </a:fld>
            <a:endParaRPr lang="en-US" dirty="0"/>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122</a:t>
            </a:fld>
            <a:endParaRPr lang="en-US" dirty="0"/>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123</a:t>
            </a:fld>
            <a:endParaRPr lang="en-US" dirty="0"/>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124</a:t>
            </a:fld>
            <a:endParaRPr lang="en-US" dirty="0"/>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125</a:t>
            </a:fld>
            <a:endParaRPr lang="en-US" dirty="0"/>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126</a:t>
            </a:fld>
            <a:endParaRPr lang="en-US" dirty="0"/>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127</a:t>
            </a:fld>
            <a:endParaRPr lang="en-US" dirty="0"/>
          </a:p>
        </p:txBody>
      </p:sp>
    </p:spTree>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128</a:t>
            </a:fld>
            <a:endParaRPr lang="en-US" dirty="0"/>
          </a:p>
        </p:txBody>
      </p:sp>
    </p:spTree>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129</a:t>
            </a:fld>
            <a:endParaRPr lang="en-US" dirty="0"/>
          </a:p>
        </p:txBody>
      </p:sp>
    </p:spTree>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130</a:t>
            </a:fld>
            <a:endParaRPr lang="en-US" dirty="0"/>
          </a:p>
        </p:txBody>
      </p:sp>
    </p:spTree>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131</a:t>
            </a:fld>
            <a:endParaRPr lang="en-US" dirty="0"/>
          </a:p>
        </p:txBody>
      </p:sp>
    </p:spTree>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132</a:t>
            </a:fld>
            <a:endParaRPr lang="en-US" dirty="0"/>
          </a:p>
        </p:txBody>
      </p:sp>
    </p:spTree>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BB29B64-B42C-4697-9256-C7394F8141E8}" type="slidenum">
              <a:rPr lang="en-US"/>
              <a:pPr/>
              <a:t>133</a:t>
            </a:fld>
            <a:endParaRPr lang="en-US" dirty="0"/>
          </a:p>
        </p:txBody>
      </p:sp>
      <p:sp>
        <p:nvSpPr>
          <p:cNvPr id="223234" name="Rectangle 2"/>
          <p:cNvSpPr>
            <a:spLocks noGrp="1" noRot="1" noChangeAspect="1" noChangeArrowheads="1" noTextEdit="1"/>
          </p:cNvSpPr>
          <p:nvPr>
            <p:ph type="sldImg"/>
          </p:nvPr>
        </p:nvSpPr>
        <p:spPr>
          <a:ln/>
        </p:spPr>
      </p:sp>
      <p:sp>
        <p:nvSpPr>
          <p:cNvPr id="2232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D857ABA-4C00-42CB-B357-B3BAFC57C6C2}" type="slidenum">
              <a:rPr lang="en-US"/>
              <a:pPr/>
              <a:t>134</a:t>
            </a:fld>
            <a:endParaRPr lang="en-US" dirty="0"/>
          </a:p>
        </p:txBody>
      </p:sp>
      <p:sp>
        <p:nvSpPr>
          <p:cNvPr id="224258" name="Rectangle 2"/>
          <p:cNvSpPr>
            <a:spLocks noGrp="1" noRot="1" noChangeAspect="1" noChangeArrowheads="1" noTextEdit="1"/>
          </p:cNvSpPr>
          <p:nvPr>
            <p:ph type="sldImg"/>
          </p:nvPr>
        </p:nvSpPr>
        <p:spPr>
          <a:ln/>
        </p:spPr>
      </p:sp>
      <p:sp>
        <p:nvSpPr>
          <p:cNvPr id="22425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135</a:t>
            </a:fld>
            <a:endParaRPr lang="en-US" dirty="0"/>
          </a:p>
        </p:txBody>
      </p:sp>
    </p:spTree>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2125F0-E0F3-4CF6-808E-A71DDB224A1E}" type="slidenum">
              <a:rPr lang="en-US"/>
              <a:pPr/>
              <a:t>136</a:t>
            </a:fld>
            <a:endParaRPr lang="en-US" dirty="0"/>
          </a:p>
        </p:txBody>
      </p:sp>
      <p:sp>
        <p:nvSpPr>
          <p:cNvPr id="225282" name="Rectangle 2"/>
          <p:cNvSpPr>
            <a:spLocks noGrp="1" noRot="1" noChangeAspect="1" noChangeArrowheads="1" noTextEdit="1"/>
          </p:cNvSpPr>
          <p:nvPr>
            <p:ph type="sldImg"/>
          </p:nvPr>
        </p:nvSpPr>
        <p:spPr>
          <a:ln/>
        </p:spPr>
      </p:sp>
      <p:sp>
        <p:nvSpPr>
          <p:cNvPr id="22528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137</a:t>
            </a:fld>
            <a:endParaRPr lang="en-US" dirty="0"/>
          </a:p>
        </p:txBody>
      </p:sp>
    </p:spTree>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38512F-BD8A-418C-AF5F-546CA983E765}" type="slidenum">
              <a:rPr lang="en-US"/>
              <a:pPr/>
              <a:t>138</a:t>
            </a:fld>
            <a:endParaRPr lang="en-US" dirty="0"/>
          </a:p>
        </p:txBody>
      </p:sp>
      <p:sp>
        <p:nvSpPr>
          <p:cNvPr id="226306" name="Rectangle 2"/>
          <p:cNvSpPr>
            <a:spLocks noGrp="1" noRot="1" noChangeAspect="1" noChangeArrowheads="1" noTextEdit="1"/>
          </p:cNvSpPr>
          <p:nvPr>
            <p:ph type="sldImg"/>
          </p:nvPr>
        </p:nvSpPr>
        <p:spPr>
          <a:ln/>
        </p:spPr>
      </p:sp>
      <p:sp>
        <p:nvSpPr>
          <p:cNvPr id="2263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139</a:t>
            </a:fld>
            <a:endParaRPr lang="en-US" dirty="0"/>
          </a:p>
        </p:txBody>
      </p:sp>
    </p:spTree>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D734AD-A5AE-4B47-B8E6-6991F6894053}" type="slidenum">
              <a:rPr lang="en-US"/>
              <a:pPr/>
              <a:t>140</a:t>
            </a:fld>
            <a:endParaRPr lang="en-US" dirty="0"/>
          </a:p>
        </p:txBody>
      </p:sp>
      <p:sp>
        <p:nvSpPr>
          <p:cNvPr id="227330" name="Rectangle 2"/>
          <p:cNvSpPr>
            <a:spLocks noGrp="1" noRot="1" noChangeAspect="1" noChangeArrowheads="1" noTextEdit="1"/>
          </p:cNvSpPr>
          <p:nvPr>
            <p:ph type="sldImg"/>
          </p:nvPr>
        </p:nvSpPr>
        <p:spPr>
          <a:ln/>
        </p:spPr>
      </p:sp>
      <p:sp>
        <p:nvSpPr>
          <p:cNvPr id="227331"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141</a:t>
            </a:fld>
            <a:endParaRPr lang="en-US" dirty="0"/>
          </a:p>
        </p:txBody>
      </p:sp>
    </p:spTree>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8F71B8-9473-4182-B213-BE49EA9A4AB9}" type="slidenum">
              <a:rPr lang="en-US"/>
              <a:pPr/>
              <a:t>142</a:t>
            </a:fld>
            <a:endParaRPr lang="en-US" dirty="0"/>
          </a:p>
        </p:txBody>
      </p:sp>
      <p:sp>
        <p:nvSpPr>
          <p:cNvPr id="228354" name="Rectangle 2"/>
          <p:cNvSpPr>
            <a:spLocks noGrp="1" noRot="1" noChangeAspect="1" noChangeArrowheads="1" noTextEdit="1"/>
          </p:cNvSpPr>
          <p:nvPr>
            <p:ph type="sldImg"/>
          </p:nvPr>
        </p:nvSpPr>
        <p:spPr>
          <a:ln/>
        </p:spPr>
      </p:sp>
      <p:sp>
        <p:nvSpPr>
          <p:cNvPr id="2283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143</a:t>
            </a:fld>
            <a:endParaRPr lang="en-US" dirty="0"/>
          </a:p>
        </p:txBody>
      </p:sp>
    </p:spTree>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E64682C9-BC76-4F31-BC07-930433E09DF6}" type="slidenum">
              <a:rPr lang="en-US"/>
              <a:pPr/>
              <a:t>144</a:t>
            </a:fld>
            <a:endParaRPr lang="en-US" dirty="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145</a:t>
            </a:fld>
            <a:endParaRPr lang="en-US" dirty="0"/>
          </a:p>
        </p:txBody>
      </p:sp>
    </p:spTree>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p>
            <a:fld id="{0B950A8C-38CC-4671-9105-FEAB4CD8D5BD}" type="slidenum">
              <a:rPr lang="en-US"/>
              <a:pPr/>
              <a:t>146</a:t>
            </a:fld>
            <a:endParaRPr lang="en-US" dirty="0"/>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6DA7718F-DE93-42CF-BBD9-E92962EAF6E2}" type="slidenum">
              <a:rPr lang="en-US"/>
              <a:pPr/>
              <a:t>147</a:t>
            </a:fld>
            <a:endParaRPr lang="en-US" dirty="0"/>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148</a:t>
            </a:fld>
            <a:endParaRPr lang="en-US" dirty="0"/>
          </a:p>
        </p:txBody>
      </p:sp>
    </p:spTree>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p>
            <a:fld id="{E42EC4D9-8706-41FC-B18D-CFD7DCAA0924}" type="slidenum">
              <a:rPr lang="en-US"/>
              <a:pPr/>
              <a:t>149</a:t>
            </a:fld>
            <a:endParaRPr lang="en-US" dirty="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D61039C9-EBE5-46DA-ACC7-C560691FBC30}" type="slidenum">
              <a:rPr lang="en-US"/>
              <a:pPr/>
              <a:t>150</a:t>
            </a:fld>
            <a:endParaRPr lang="en-US" dirty="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F8BFDFCB-DF0A-4BE2-9EAA-C0F7E9F22FDB}" type="slidenum">
              <a:rPr lang="en-US"/>
              <a:pPr/>
              <a:t>151</a:t>
            </a:fld>
            <a:endParaRPr lang="en-US" dirty="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p>
            <a:fld id="{4FC717D3-CABA-41F3-8EF3-39996B6A7D4B}" type="slidenum">
              <a:rPr lang="en-US"/>
              <a:pPr/>
              <a:t>152</a:t>
            </a:fld>
            <a:endParaRPr lang="en-US" dirty="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B055EEE8-BB23-4EC5-A1CA-FEAF869C8B75}" type="slidenum">
              <a:rPr lang="en-US"/>
              <a:pPr/>
              <a:t>153</a:t>
            </a:fld>
            <a:endParaRPr lang="en-US" dirty="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r>
              <a:rPr lang="en-US" b="1" dirty="0" smtClean="0"/>
              <a:t>*</a:t>
            </a:r>
            <a:r>
              <a:rPr lang="en-US" dirty="0" smtClean="0"/>
              <a:t>AMS and special targeting teams analyze data before the ships arrive in the U.S.</a:t>
            </a:r>
          </a:p>
          <a:p>
            <a:endParaRPr lang="en-US" dirty="0" smtClean="0"/>
          </a:p>
          <a:p>
            <a:r>
              <a:rPr lang="en-US" b="1" dirty="0" smtClean="0"/>
              <a:t>**</a:t>
            </a:r>
            <a:r>
              <a:rPr lang="en-US" dirty="0" smtClean="0"/>
              <a:t>CBP uses Automated Targeting System (ATS) to automatically flag the highest risk shipments.  This powerful computer system sorts through records stored in a massive database that contains detailed information on every shipment that has entered the U.S. over the past 10 years.</a:t>
            </a:r>
          </a:p>
          <a:p>
            <a:r>
              <a:rPr lang="en-US" dirty="0" smtClean="0"/>
              <a:t>ATS screens each ship’s electronic manifest (AMS) comparing and analyzing the information against this database.</a:t>
            </a:r>
          </a:p>
          <a:p>
            <a:endParaRPr lang="en-US" dirty="0" smtClean="0"/>
          </a:p>
          <a:p>
            <a:r>
              <a:rPr lang="en-US" b="1" dirty="0" smtClean="0"/>
              <a:t>***</a:t>
            </a:r>
            <a:r>
              <a:rPr lang="en-US" dirty="0" smtClean="0"/>
              <a:t>Full truck gamma ray and x-ray machines can scan the interior of a full size 40’ container in under a minute.</a:t>
            </a:r>
          </a:p>
          <a:p>
            <a:r>
              <a:rPr lang="en-US" dirty="0" smtClean="0"/>
              <a:t>Inspectors use personal radiation detectors to scan for radioactive materials.</a:t>
            </a:r>
          </a:p>
          <a:p>
            <a:r>
              <a:rPr lang="en-US" dirty="0" smtClean="0"/>
              <a:t>They also use special high-tech tools such as fiber-optic scopes to peer inside suspect containers.</a:t>
            </a:r>
          </a:p>
          <a:p>
            <a:r>
              <a:rPr lang="en-US" dirty="0" smtClean="0"/>
              <a:t>If necessary, containers are opened and unloaded for a lengthy more thorough search.</a:t>
            </a:r>
          </a:p>
          <a:p>
            <a:endParaRPr lang="en-US" b="1" dirty="0" smtClean="0"/>
          </a:p>
        </p:txBody>
      </p:sp>
    </p:spTree>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p:spPr>
        <p:txBody>
          <a:bodyPr/>
          <a:lstStyle/>
          <a:p>
            <a:fld id="{57AD5181-44A7-42A6-9AC2-DC891AD259F4}" type="slidenum">
              <a:rPr lang="en-US"/>
              <a:pPr/>
              <a:t>154</a:t>
            </a:fld>
            <a:endParaRPr lang="en-US" dirty="0"/>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6FA82B05-CB4F-4D47-B2D9-C3E6F92C1DBD}" type="slidenum">
              <a:rPr lang="en-US"/>
              <a:pPr/>
              <a:t>155</a:t>
            </a:fld>
            <a:endParaRPr lang="en-US" dirty="0"/>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13FC4542-0794-42E6-A871-A54A2EAFEF4D}" type="slidenum">
              <a:rPr lang="en-US"/>
              <a:pPr/>
              <a:t>156</a:t>
            </a:fld>
            <a:endParaRPr lang="en-US" dirty="0"/>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p>
            <a:fld id="{77340864-C8CD-40E7-B2B9-F67542CCE2C0}" type="slidenum">
              <a:rPr lang="en-US"/>
              <a:pPr/>
              <a:t>157</a:t>
            </a:fld>
            <a:endParaRPr lang="en-US" dirty="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a:ln/>
        </p:spPr>
      </p:sp>
      <p:sp>
        <p:nvSpPr>
          <p:cNvPr id="65539" name="Notes Placeholder 2"/>
          <p:cNvSpPr>
            <a:spLocks noGrp="1"/>
          </p:cNvSpPr>
          <p:nvPr>
            <p:ph type="body" idx="1"/>
          </p:nvPr>
        </p:nvSpPr>
        <p:spPr>
          <a:noFill/>
          <a:ln/>
        </p:spPr>
        <p:txBody>
          <a:bodyPr/>
          <a:lstStyle/>
          <a:p>
            <a:endParaRPr lang="en-US" dirty="0" smtClean="0"/>
          </a:p>
        </p:txBody>
      </p:sp>
      <p:sp>
        <p:nvSpPr>
          <p:cNvPr id="65540" name="Slide Number Placeholder 3"/>
          <p:cNvSpPr>
            <a:spLocks noGrp="1"/>
          </p:cNvSpPr>
          <p:nvPr>
            <p:ph type="sldNum" sz="quarter" idx="5"/>
          </p:nvPr>
        </p:nvSpPr>
        <p:spPr>
          <a:noFill/>
        </p:spPr>
        <p:txBody>
          <a:bodyPr/>
          <a:lstStyle/>
          <a:p>
            <a:fld id="{5BE07D16-22DF-405A-867B-7BA83C112687}" type="slidenum">
              <a:rPr lang="en-US"/>
              <a:pPr/>
              <a:t>158</a:t>
            </a:fld>
            <a:endParaRPr lang="en-US" dirty="0"/>
          </a:p>
        </p:txBody>
      </p:sp>
    </p:spTree>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6C5A8DA1-1D49-4A2E-8229-9E323266B7B7}" type="slidenum">
              <a:rPr lang="en-US"/>
              <a:pPr/>
              <a:t>159</a:t>
            </a:fld>
            <a:endParaRPr lang="en-US" dirty="0"/>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a:noFill/>
        </p:spPr>
        <p:txBody>
          <a:bodyPr/>
          <a:lstStyle/>
          <a:p>
            <a:fld id="{C914E89A-1BED-4F7C-B5D6-F92BBFED023A}" type="slidenum">
              <a:rPr lang="en-US"/>
              <a:pPr/>
              <a:t>160</a:t>
            </a:fld>
            <a:endParaRPr lang="en-US" dirty="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endParaRPr lang="en-US" dirty="0" smtClean="0"/>
          </a:p>
        </p:txBody>
      </p:sp>
    </p:spTree>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161</a:t>
            </a:fld>
            <a:endParaRPr lang="en-US" dirty="0"/>
          </a:p>
        </p:txBody>
      </p:sp>
    </p:spTree>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162</a:t>
            </a:fld>
            <a:endParaRPr lang="en-US" dirty="0"/>
          </a:p>
        </p:txBody>
      </p:sp>
    </p:spTree>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163</a:t>
            </a:fld>
            <a:endParaRPr lang="en-US" dirty="0"/>
          </a:p>
        </p:txBody>
      </p:sp>
    </p:spTree>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164</a:t>
            </a:fld>
            <a:endParaRPr lang="en-US" dirty="0"/>
          </a:p>
        </p:txBody>
      </p:sp>
    </p:spTree>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165</a:t>
            </a:fld>
            <a:endParaRPr lang="en-US" dirty="0"/>
          </a:p>
        </p:txBody>
      </p:sp>
    </p:spTree>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166</a:t>
            </a:fld>
            <a:endParaRPr lang="en-US" dirty="0"/>
          </a:p>
        </p:txBody>
      </p:sp>
    </p:spTree>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167</a:t>
            </a:fld>
            <a:endParaRPr lang="en-US" dirty="0"/>
          </a:p>
        </p:txBody>
      </p:sp>
    </p:spTree>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168</a:t>
            </a:fld>
            <a:endParaRPr lang="en-US" dirty="0"/>
          </a:p>
        </p:txBody>
      </p:sp>
    </p:spTree>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169</a:t>
            </a:fld>
            <a:endParaRPr lang="en-US" dirty="0"/>
          </a:p>
        </p:txBody>
      </p:sp>
    </p:spTree>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170</a:t>
            </a:fld>
            <a:endParaRPr lang="en-US" dirty="0"/>
          </a:p>
        </p:txBody>
      </p:sp>
    </p:spTree>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171</a:t>
            </a:fld>
            <a:endParaRPr lang="en-US" dirty="0"/>
          </a:p>
        </p:txBody>
      </p:sp>
    </p:spTree>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172</a:t>
            </a:fld>
            <a:endParaRPr lang="en-US" dirty="0"/>
          </a:p>
        </p:txBody>
      </p:sp>
    </p:spTree>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173</a:t>
            </a:fld>
            <a:endParaRPr lang="en-US" dirty="0"/>
          </a:p>
        </p:txBody>
      </p:sp>
    </p:spTree>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174</a:t>
            </a:fld>
            <a:endParaRPr lang="en-US" dirty="0"/>
          </a:p>
        </p:txBody>
      </p:sp>
    </p:spTree>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175</a:t>
            </a:fld>
            <a:endParaRPr lang="en-US" dirty="0"/>
          </a:p>
        </p:txBody>
      </p:sp>
    </p:spTree>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176</a:t>
            </a:fld>
            <a:endParaRPr lang="en-US" dirty="0"/>
          </a:p>
        </p:txBody>
      </p:sp>
    </p:spTree>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177</a:t>
            </a:fld>
            <a:endParaRPr lang="en-US" dirty="0"/>
          </a:p>
        </p:txBody>
      </p:sp>
    </p:spTree>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178</a:t>
            </a:fld>
            <a:endParaRPr lang="en-US" dirty="0"/>
          </a:p>
        </p:txBody>
      </p:sp>
    </p:spTree>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179</a:t>
            </a:fld>
            <a:endParaRPr lang="en-US" dirty="0"/>
          </a:p>
        </p:txBody>
      </p:sp>
    </p:spTree>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180</a:t>
            </a:fld>
            <a:endParaRPr lang="en-US" dirty="0"/>
          </a:p>
        </p:txBody>
      </p:sp>
    </p:spTree>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181</a:t>
            </a:fld>
            <a:endParaRPr lang="en-US" dirty="0"/>
          </a:p>
        </p:txBody>
      </p:sp>
    </p:spTree>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182</a:t>
            </a:fld>
            <a:endParaRPr lang="en-US" dirty="0"/>
          </a:p>
        </p:txBody>
      </p:sp>
    </p:spTree>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183</a:t>
            </a:fld>
            <a:endParaRPr lang="en-US" dirty="0"/>
          </a:p>
        </p:txBody>
      </p:sp>
    </p:spTree>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184</a:t>
            </a:fld>
            <a:endParaRPr lang="en-US" dirty="0"/>
          </a:p>
        </p:txBody>
      </p:sp>
    </p:spTree>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185</a:t>
            </a:fld>
            <a:endParaRPr lang="en-US" dirty="0"/>
          </a:p>
        </p:txBody>
      </p:sp>
    </p:spTree>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186</a:t>
            </a:fld>
            <a:endParaRPr lang="en-US" dirty="0"/>
          </a:p>
        </p:txBody>
      </p:sp>
    </p:spTree>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066E0C3-D293-4F45-B46A-EDC54E79B6A7}" type="slidenum">
              <a:rPr lang="en-US"/>
              <a:pPr/>
              <a:t>187</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188</a:t>
            </a:fld>
            <a:endParaRPr lang="en-US" dirty="0"/>
          </a:p>
        </p:txBody>
      </p:sp>
    </p:spTree>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189</a:t>
            </a:fld>
            <a:endParaRPr lang="en-US" dirty="0"/>
          </a:p>
        </p:txBody>
      </p:sp>
    </p:spTree>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190</a:t>
            </a:fld>
            <a:endParaRPr lang="en-US" dirty="0"/>
          </a:p>
        </p:txBody>
      </p:sp>
    </p:spTree>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191</a:t>
            </a:fld>
            <a:endParaRPr lang="en-US" dirty="0"/>
          </a:p>
        </p:txBody>
      </p:sp>
    </p:spTree>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192</a:t>
            </a:fld>
            <a:endParaRPr lang="en-US" dirty="0"/>
          </a:p>
        </p:txBody>
      </p:sp>
    </p:spTree>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193</a:t>
            </a:fld>
            <a:endParaRPr lang="en-US" dirty="0"/>
          </a:p>
        </p:txBody>
      </p:sp>
    </p:spTree>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194</a:t>
            </a:fld>
            <a:endParaRPr lang="en-US" dirty="0"/>
          </a:p>
        </p:txBody>
      </p:sp>
    </p:spTree>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195</a:t>
            </a:fld>
            <a:endParaRPr lang="en-US" dirty="0"/>
          </a:p>
        </p:txBody>
      </p:sp>
    </p:spTree>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196</a:t>
            </a:fld>
            <a:endParaRPr lang="en-US" dirty="0"/>
          </a:p>
        </p:txBody>
      </p:sp>
    </p:spTree>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197</a:t>
            </a:fld>
            <a:endParaRPr lang="en-US" dirty="0"/>
          </a:p>
        </p:txBody>
      </p:sp>
    </p:spTree>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198</a:t>
            </a:fld>
            <a:endParaRPr lang="en-US" dirty="0"/>
          </a:p>
        </p:txBody>
      </p:sp>
    </p:spTree>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199</a:t>
            </a:fld>
            <a:endParaRPr lang="en-US" dirty="0"/>
          </a:p>
        </p:txBody>
      </p:sp>
    </p:spTree>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200</a:t>
            </a:fld>
            <a:endParaRPr lang="en-US" dirty="0"/>
          </a:p>
        </p:txBody>
      </p:sp>
    </p:spTree>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201</a:t>
            </a:fld>
            <a:endParaRPr lang="en-US" dirty="0"/>
          </a:p>
        </p:txBody>
      </p:sp>
    </p:spTree>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202</a:t>
            </a:fld>
            <a:endParaRPr lang="en-US" dirty="0"/>
          </a:p>
        </p:txBody>
      </p:sp>
    </p:spTree>
  </p:cSld>
  <p:clrMapOvr>
    <a:masterClrMapping/>
  </p:clrMapOvr>
</p:notes>
</file>

<file path=ppt/notesSlides/notesSlide2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203</a:t>
            </a:fld>
            <a:endParaRPr lang="en-US" dirty="0"/>
          </a:p>
        </p:txBody>
      </p:sp>
    </p:spTree>
  </p:cSld>
  <p:clrMapOvr>
    <a:masterClrMapping/>
  </p:clrMapOvr>
</p:notes>
</file>

<file path=ppt/notesSlides/notesSlide2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204</a:t>
            </a:fld>
            <a:endParaRPr lang="en-US" dirty="0"/>
          </a:p>
        </p:txBody>
      </p:sp>
    </p:spTree>
  </p:cSld>
  <p:clrMapOvr>
    <a:masterClrMapping/>
  </p:clrMapOvr>
</p:notes>
</file>

<file path=ppt/notesSlides/notesSlide2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205</a:t>
            </a:fld>
            <a:endParaRPr lang="en-US" dirty="0"/>
          </a:p>
        </p:txBody>
      </p:sp>
    </p:spTree>
  </p:cSld>
  <p:clrMapOvr>
    <a:masterClrMapping/>
  </p:clrMapOvr>
</p:notes>
</file>

<file path=ppt/notesSlides/notesSlide2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206</a:t>
            </a:fld>
            <a:endParaRPr lang="en-US" dirty="0"/>
          </a:p>
        </p:txBody>
      </p:sp>
    </p:spTree>
  </p:cSld>
  <p:clrMapOvr>
    <a:masterClrMapping/>
  </p:clrMapOvr>
</p:notes>
</file>

<file path=ppt/notesSlides/notesSlide2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207</a:t>
            </a:fld>
            <a:endParaRPr lang="en-US" dirty="0"/>
          </a:p>
        </p:txBody>
      </p:sp>
    </p:spTree>
  </p:cSld>
  <p:clrMapOvr>
    <a:masterClrMapping/>
  </p:clrMapOvr>
</p:notes>
</file>

<file path=ppt/notesSlides/notesSlide2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208</a:t>
            </a:fld>
            <a:endParaRPr lang="en-US" dirty="0"/>
          </a:p>
        </p:txBody>
      </p:sp>
    </p:spTree>
  </p:cSld>
  <p:clrMapOvr>
    <a:masterClrMapping/>
  </p:clrMapOvr>
</p:notes>
</file>

<file path=ppt/notesSlides/notesSlide2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209</a:t>
            </a:fld>
            <a:endParaRPr lang="en-US" dirty="0"/>
          </a:p>
        </p:txBody>
      </p:sp>
    </p:spTree>
  </p:cSld>
  <p:clrMapOvr>
    <a:masterClrMapping/>
  </p:clrMapOvr>
</p:notes>
</file>

<file path=ppt/notesSlides/notesSlide2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210</a:t>
            </a:fld>
            <a:endParaRPr lang="en-US" dirty="0"/>
          </a:p>
        </p:txBody>
      </p:sp>
    </p:spTree>
  </p:cSld>
  <p:clrMapOvr>
    <a:masterClrMapping/>
  </p:clrMapOvr>
</p:notes>
</file>

<file path=ppt/notesSlides/notesSlide2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211</a:t>
            </a:fld>
            <a:endParaRPr lang="en-US" dirty="0"/>
          </a:p>
        </p:txBody>
      </p:sp>
    </p:spTree>
  </p:cSld>
  <p:clrMapOvr>
    <a:masterClrMapping/>
  </p:clrMapOvr>
</p:notes>
</file>

<file path=ppt/notesSlides/notesSlide2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212</a:t>
            </a:fld>
            <a:endParaRPr lang="en-US" dirty="0"/>
          </a:p>
        </p:txBody>
      </p:sp>
    </p:spTree>
  </p:cSld>
  <p:clrMapOvr>
    <a:masterClrMapping/>
  </p:clrMapOvr>
</p:notes>
</file>

<file path=ppt/notesSlides/notesSlide2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213</a:t>
            </a:fld>
            <a:endParaRPr lang="en-US" dirty="0"/>
          </a:p>
        </p:txBody>
      </p:sp>
    </p:spTree>
  </p:cSld>
  <p:clrMapOvr>
    <a:masterClrMapping/>
  </p:clrMapOvr>
</p:notes>
</file>

<file path=ppt/notesSlides/notesSlide2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214</a:t>
            </a:fld>
            <a:endParaRPr lang="en-US" dirty="0"/>
          </a:p>
        </p:txBody>
      </p:sp>
    </p:spTree>
  </p:cSld>
  <p:clrMapOvr>
    <a:masterClrMapping/>
  </p:clrMapOvr>
</p:notes>
</file>

<file path=ppt/notesSlides/notesSlide2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215</a:t>
            </a:fld>
            <a:endParaRPr lang="en-US" dirty="0"/>
          </a:p>
        </p:txBody>
      </p:sp>
    </p:spTree>
  </p:cSld>
  <p:clrMapOvr>
    <a:masterClrMapping/>
  </p:clrMapOvr>
</p:notes>
</file>

<file path=ppt/notesSlides/notesSlide2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216</a:t>
            </a:fld>
            <a:endParaRPr lang="en-US" dirty="0"/>
          </a:p>
        </p:txBody>
      </p:sp>
    </p:spTree>
  </p:cSld>
  <p:clrMapOvr>
    <a:masterClrMapping/>
  </p:clrMapOvr>
</p:notes>
</file>

<file path=ppt/notesSlides/notesSlide2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217</a:t>
            </a:fld>
            <a:endParaRPr lang="en-US" dirty="0"/>
          </a:p>
        </p:txBody>
      </p:sp>
    </p:spTree>
  </p:cSld>
  <p:clrMapOvr>
    <a:masterClrMapping/>
  </p:clrMapOvr>
</p:notes>
</file>

<file path=ppt/notesSlides/notesSlide2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6EB54E3-A8BC-425E-B078-9A5802AB617E}" type="slidenum">
              <a:rPr lang="en-US" smtClean="0"/>
              <a:pPr/>
              <a:t>218</a:t>
            </a:fld>
            <a:endParaRPr lang="en-US" dirty="0"/>
          </a:p>
        </p:txBody>
      </p:sp>
    </p:spTree>
  </p:cSld>
  <p:clrMapOvr>
    <a:masterClrMapping/>
  </p:clrMapOvr>
</p:notes>
</file>

<file path=ppt/notesSlides/notesSlide2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15EE4A18-29AC-4ADA-A7E5-32C578ED7644}" type="slidenum">
              <a:rPr lang="en-US" smtClean="0"/>
              <a:pPr/>
              <a:t>219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CA7B78B-5978-425C-B703-B6D7765B6A3F}" type="datetimeFigureOut">
              <a:rPr lang="en-US" smtClean="0"/>
              <a:pPr/>
              <a:t>4/24/2009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CEAAA72-22E2-473A-991A-535F3D069EED}"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A7B78B-5978-425C-B703-B6D7765B6A3F}" type="datetimeFigureOut">
              <a:rPr lang="en-US" smtClean="0"/>
              <a:pPr/>
              <a:t>4/24/2009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EAAA72-22E2-473A-991A-535F3D069EED}"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wmf"/><Relationship Id="rId5" Type="http://schemas.openxmlformats.org/officeDocument/2006/relationships/image" Target="../media/image11.wmf"/><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gif"/></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2.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3.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4.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5.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6.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7.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29.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31.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32.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33.gif"/><Relationship Id="rId5" Type="http://schemas.openxmlformats.org/officeDocument/2006/relationships/image" Target="../media/image32.wmf"/><Relationship Id="rId4" Type="http://schemas.openxmlformats.org/officeDocument/2006/relationships/image" Target="../media/image31.wm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29.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33.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34.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35.xml"/><Relationship Id="rId1" Type="http://schemas.openxmlformats.org/officeDocument/2006/relationships/slideLayout" Target="../slideLayouts/slideLayout7.xml"/><Relationship Id="rId4" Type="http://schemas.openxmlformats.org/officeDocument/2006/relationships/image" Target="../media/image49.jpeg"/></Relationships>
</file>

<file path=ppt/slides/_rels/slide13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36.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37.xml"/><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38.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39.xml"/><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140.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41.xml"/><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42.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43.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145.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146.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47.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48.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49.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150.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151.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notesSlide" Target="../notesSlides/notesSlide152.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notesSlide" Target="../notesSlides/notesSlide153.xml"/><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54.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55.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56.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57.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3" Type="http://schemas.openxmlformats.org/officeDocument/2006/relationships/notesSlide" Target="../notesSlides/notesSlide158.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15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59.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60.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61.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62.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66.wmf"/><Relationship Id="rId2" Type="http://schemas.openxmlformats.org/officeDocument/2006/relationships/notesSlide" Target="../notesSlides/notesSlide163.xml"/><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64.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65.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notesSlide" Target="../notesSlides/notesSlide166.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167.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168.xm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169.xm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2" Type="http://schemas.openxmlformats.org/officeDocument/2006/relationships/notesSlide" Target="../notesSlides/notesSlide170.xml"/><Relationship Id="rId1" Type="http://schemas.openxmlformats.org/officeDocument/2006/relationships/slideLayout" Target="../slideLayouts/slideLayout4.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171.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3" Type="http://schemas.openxmlformats.org/officeDocument/2006/relationships/notesSlide" Target="../notesSlides/notesSlide172.xm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oleObject" Target="../embeddings/oleObject5.bin"/></Relationships>
</file>

<file path=ppt/slides/_rels/slide17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173.xml"/><Relationship Id="rId1" Type="http://schemas.openxmlformats.org/officeDocument/2006/relationships/slideLayout" Target="../slideLayouts/slideLayout6.xml"/></Relationships>
</file>

<file path=ppt/slides/_rels/slide17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174.xml"/><Relationship Id="rId1" Type="http://schemas.openxmlformats.org/officeDocument/2006/relationships/slideLayout" Target="../slideLayouts/slideLayout6.xml"/></Relationships>
</file>

<file path=ppt/slides/_rels/slide175.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175.xml"/><Relationship Id="rId1" Type="http://schemas.openxmlformats.org/officeDocument/2006/relationships/slideLayout" Target="../slideLayouts/slideLayout6.xml"/></Relationships>
</file>

<file path=ppt/slides/_rels/slide17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176.xml"/><Relationship Id="rId1" Type="http://schemas.openxmlformats.org/officeDocument/2006/relationships/slideLayout" Target="../slideLayouts/slideLayout6.xml"/></Relationships>
</file>

<file path=ppt/slides/_rels/slide177.xml.rels><?xml version="1.0" encoding="UTF-8" standalone="yes"?>
<Relationships xmlns="http://schemas.openxmlformats.org/package/2006/relationships"><Relationship Id="rId3" Type="http://schemas.openxmlformats.org/officeDocument/2006/relationships/image" Target="../media/image75.wmf"/><Relationship Id="rId2" Type="http://schemas.openxmlformats.org/officeDocument/2006/relationships/notesSlide" Target="../notesSlides/notesSlide177.xml"/><Relationship Id="rId1" Type="http://schemas.openxmlformats.org/officeDocument/2006/relationships/slideLayout" Target="../slideLayouts/slideLayout6.xml"/></Relationships>
</file>

<file path=ppt/slides/_rels/slide178.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178.xml"/><Relationship Id="rId1" Type="http://schemas.openxmlformats.org/officeDocument/2006/relationships/slideLayout" Target="../slideLayouts/slideLayout6.xml"/></Relationships>
</file>

<file path=ppt/slides/_rels/slide17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179.xml"/><Relationship Id="rId1" Type="http://schemas.openxmlformats.org/officeDocument/2006/relationships/slideLayout" Target="../slideLayouts/slideLayout6.xml"/></Relationships>
</file>

<file path=ppt/slides/_rels/slide18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180.xml"/><Relationship Id="rId1" Type="http://schemas.openxmlformats.org/officeDocument/2006/relationships/slideLayout" Target="../slideLayouts/slideLayout6.xml"/></Relationships>
</file>

<file path=ppt/slides/_rels/slide181.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181.xml"/><Relationship Id="rId1" Type="http://schemas.openxmlformats.org/officeDocument/2006/relationships/slideLayout" Target="../slideLayouts/slideLayout6.xml"/></Relationships>
</file>

<file path=ppt/slides/_rels/slide182.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182.xml"/><Relationship Id="rId1" Type="http://schemas.openxmlformats.org/officeDocument/2006/relationships/slideLayout" Target="../slideLayouts/slideLayout6.xml"/></Relationships>
</file>

<file path=ppt/slides/_rels/slide183.xml.rels><?xml version="1.0" encoding="UTF-8" standalone="yes"?>
<Relationships xmlns="http://schemas.openxmlformats.org/package/2006/relationships"><Relationship Id="rId2" Type="http://schemas.openxmlformats.org/officeDocument/2006/relationships/notesSlide" Target="../notesSlides/notesSlide183.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184.xml"/><Relationship Id="rId1" Type="http://schemas.openxmlformats.org/officeDocument/2006/relationships/slideLayout" Target="../slideLayouts/slideLayout4.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185.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3" Type="http://schemas.openxmlformats.org/officeDocument/2006/relationships/notesSlide" Target="../notesSlides/notesSlide186.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oleObject6.bin"/></Relationships>
</file>

<file path=ppt/slides/_rels/slide187.xml.rels><?xml version="1.0" encoding="UTF-8" standalone="yes"?>
<Relationships xmlns="http://schemas.openxmlformats.org/package/2006/relationships"><Relationship Id="rId2" Type="http://schemas.openxmlformats.org/officeDocument/2006/relationships/notesSlide" Target="../notesSlides/notesSlide187.xml"/><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3" Type="http://schemas.openxmlformats.org/officeDocument/2006/relationships/image" Target="../media/image81.wmf"/><Relationship Id="rId2" Type="http://schemas.openxmlformats.org/officeDocument/2006/relationships/notesSlide" Target="../notesSlides/notesSlide188.xml"/><Relationship Id="rId1" Type="http://schemas.openxmlformats.org/officeDocument/2006/relationships/slideLayout" Target="../slideLayouts/slideLayout6.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189.xml"/><Relationship Id="rId1" Type="http://schemas.openxmlformats.org/officeDocument/2006/relationships/slideLayout" Target="../slideLayouts/slideLayout6.xml"/></Relationships>
</file>

<file path=ppt/slides/_rels/slide19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190.xml"/><Relationship Id="rId1" Type="http://schemas.openxmlformats.org/officeDocument/2006/relationships/slideLayout" Target="../slideLayouts/slideLayout6.xml"/></Relationships>
</file>

<file path=ppt/slides/_rels/slide19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91.xml"/><Relationship Id="rId1" Type="http://schemas.openxmlformats.org/officeDocument/2006/relationships/slideLayout" Target="../slideLayouts/slideLayout6.xml"/><Relationship Id="rId4" Type="http://schemas.openxmlformats.org/officeDocument/2006/relationships/image" Target="../media/image56.png"/></Relationships>
</file>

<file path=ppt/slides/_rels/slide192.xml.rels><?xml version="1.0" encoding="UTF-8" standalone="yes"?>
<Relationships xmlns="http://schemas.openxmlformats.org/package/2006/relationships"><Relationship Id="rId3" Type="http://schemas.openxmlformats.org/officeDocument/2006/relationships/image" Target="../media/image83.wmf"/><Relationship Id="rId2" Type="http://schemas.openxmlformats.org/officeDocument/2006/relationships/notesSlide" Target="../notesSlides/notesSlide192.xml"/><Relationship Id="rId1" Type="http://schemas.openxmlformats.org/officeDocument/2006/relationships/slideLayout" Target="../slideLayouts/slideLayout6.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193.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94.xml"/><Relationship Id="rId1" Type="http://schemas.openxmlformats.org/officeDocument/2006/relationships/slideLayout" Target="../slideLayouts/slideLayout4.xml"/></Relationships>
</file>

<file path=ppt/slides/_rels/slide195.xml.rels><?xml version="1.0" encoding="UTF-8" standalone="yes"?>
<Relationships xmlns="http://schemas.openxmlformats.org/package/2006/relationships"><Relationship Id="rId2" Type="http://schemas.openxmlformats.org/officeDocument/2006/relationships/notesSlide" Target="../notesSlides/notesSlide195.xml"/><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196.xml"/><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3" Type="http://schemas.openxmlformats.org/officeDocument/2006/relationships/image" Target="../media/image85.emf"/><Relationship Id="rId2" Type="http://schemas.openxmlformats.org/officeDocument/2006/relationships/notesSlide" Target="../notesSlides/notesSlide197.xml"/><Relationship Id="rId1" Type="http://schemas.openxmlformats.org/officeDocument/2006/relationships/slideLayout" Target="../slideLayouts/slideLayout7.xml"/><Relationship Id="rId5" Type="http://schemas.openxmlformats.org/officeDocument/2006/relationships/image" Target="../media/image87.emf"/><Relationship Id="rId4" Type="http://schemas.openxmlformats.org/officeDocument/2006/relationships/image" Target="../media/image86.emf"/></Relationships>
</file>

<file path=ppt/slides/_rels/slide198.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198.xml"/><Relationship Id="rId1" Type="http://schemas.openxmlformats.org/officeDocument/2006/relationships/slideLayout" Target="../slideLayouts/slideLayout2.xml"/><Relationship Id="rId4" Type="http://schemas.openxmlformats.org/officeDocument/2006/relationships/image" Target="../media/image89.png"/></Relationships>
</file>

<file path=ppt/slides/_rels/slide19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199.xml"/><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200.xml"/><Relationship Id="rId1" Type="http://schemas.openxmlformats.org/officeDocument/2006/relationships/slideLayout" Target="../slideLayouts/slideLayout2.xml"/><Relationship Id="rId4" Type="http://schemas.openxmlformats.org/officeDocument/2006/relationships/image" Target="../media/image92.png"/></Relationships>
</file>

<file path=ppt/slides/_rels/slide20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notesSlide" Target="../notesSlides/notesSlide201.xml"/><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notesSlide" Target="../notesSlides/notesSlide202.xml"/><Relationship Id="rId1" Type="http://schemas.openxmlformats.org/officeDocument/2006/relationships/slideLayout" Target="../slideLayouts/slideLayout2.xml"/><Relationship Id="rId4" Type="http://schemas.openxmlformats.org/officeDocument/2006/relationships/image" Target="../media/image95.png"/></Relationships>
</file>

<file path=ppt/slides/_rels/slide203.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203.xml"/><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notesSlide" Target="../notesSlides/notesSlide204.xml"/><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205.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206.xml"/><Relationship Id="rId1" Type="http://schemas.openxmlformats.org/officeDocument/2006/relationships/slideLayout" Target="../slideLayouts/slideLayout2.xml"/><Relationship Id="rId4" Type="http://schemas.openxmlformats.org/officeDocument/2006/relationships/image" Target="../media/image100.jpeg"/></Relationships>
</file>

<file path=ppt/slides/_rels/slide207.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207.xml"/><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208.xml"/><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209.xml"/><Relationship Id="rId1" Type="http://schemas.openxmlformats.org/officeDocument/2006/relationships/slideLayout" Target="../slideLayouts/slideLayout5.xml"/></Relationships>
</file>

<file path=ppt/slides/_rels/slide210.xml.rels><?xml version="1.0" encoding="UTF-8" standalone="yes"?>
<Relationships xmlns="http://schemas.openxmlformats.org/package/2006/relationships"><Relationship Id="rId2" Type="http://schemas.openxmlformats.org/officeDocument/2006/relationships/notesSlide" Target="../notesSlides/notesSlide210.xml"/><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2" Type="http://schemas.openxmlformats.org/officeDocument/2006/relationships/notesSlide" Target="../notesSlides/notesSlide211.xml"/><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212.xml"/><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213.xml"/><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notesSlide" Target="../notesSlides/notesSlide214.xml"/><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3" Type="http://schemas.openxmlformats.org/officeDocument/2006/relationships/notesSlide" Target="../notesSlides/notesSlide215.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oleObject7.bin"/></Relationships>
</file>

<file path=ppt/slides/_rels/slide216.xml.rels><?xml version="1.0" encoding="UTF-8" standalone="yes"?>
<Relationships xmlns="http://schemas.openxmlformats.org/package/2006/relationships"><Relationship Id="rId3" Type="http://schemas.openxmlformats.org/officeDocument/2006/relationships/image" Target="../media/image107.jpeg"/><Relationship Id="rId2" Type="http://schemas.openxmlformats.org/officeDocument/2006/relationships/notesSlide" Target="../notesSlides/notesSlide216.xml"/><Relationship Id="rId1" Type="http://schemas.openxmlformats.org/officeDocument/2006/relationships/slideLayout" Target="../slideLayouts/slideLayout2.xml"/><Relationship Id="rId5" Type="http://schemas.openxmlformats.org/officeDocument/2006/relationships/image" Target="../media/image109.jpeg"/><Relationship Id="rId4" Type="http://schemas.openxmlformats.org/officeDocument/2006/relationships/image" Target="../media/image108.png"/></Relationships>
</file>

<file path=ppt/slides/_rels/slide217.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217.xml"/><Relationship Id="rId1" Type="http://schemas.openxmlformats.org/officeDocument/2006/relationships/slideLayout" Target="../slideLayouts/slideLayout2.xml"/><Relationship Id="rId5" Type="http://schemas.openxmlformats.org/officeDocument/2006/relationships/image" Target="../media/image112.jpeg"/><Relationship Id="rId4" Type="http://schemas.openxmlformats.org/officeDocument/2006/relationships/image" Target="../media/image111.jpeg"/></Relationships>
</file>

<file path=ppt/slides/_rels/slide218.xml.rels><?xml version="1.0" encoding="UTF-8" standalone="yes"?>
<Relationships xmlns="http://schemas.openxmlformats.org/package/2006/relationships"><Relationship Id="rId2" Type="http://schemas.openxmlformats.org/officeDocument/2006/relationships/notesSlide" Target="../notesSlides/notesSlide218.xml"/><Relationship Id="rId1" Type="http://schemas.openxmlformats.org/officeDocument/2006/relationships/slideLayout" Target="../slideLayouts/slideLayout5.xml"/></Relationships>
</file>

<file path=ppt/slides/_rels/slide219.xml.rels><?xml version="1.0" encoding="UTF-8" standalone="yes"?>
<Relationships xmlns="http://schemas.openxmlformats.org/package/2006/relationships"><Relationship Id="rId2" Type="http://schemas.openxmlformats.org/officeDocument/2006/relationships/notesSlide" Target="../notesSlides/notesSlide2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990600"/>
            <a:ext cx="7772400" cy="1470025"/>
          </a:xfrm>
        </p:spPr>
        <p:txBody>
          <a:bodyPr/>
          <a:lstStyle/>
          <a:p>
            <a:r>
              <a:rPr lang="en-US" dirty="0" smtClean="0"/>
              <a:t>Welcome to Shipping 101</a:t>
            </a:r>
            <a:endParaRPr lang="en-US" dirty="0"/>
          </a:p>
        </p:txBody>
      </p:sp>
      <p:pic>
        <p:nvPicPr>
          <p:cNvPr id="1028" name="Picture 4" descr="C:\Users\Linda\AppData\Local\Microsoft\Windows\Temporary Internet Files\Content.IE5\A6TLDCOF\MPj02892900000[1].jpg"/>
          <p:cNvPicPr>
            <a:picLocks noChangeAspect="1" noChangeArrowheads="1"/>
          </p:cNvPicPr>
          <p:nvPr/>
        </p:nvPicPr>
        <p:blipFill>
          <a:blip r:embed="rId3"/>
          <a:srcRect/>
          <a:stretch>
            <a:fillRect/>
          </a:stretch>
        </p:blipFill>
        <p:spPr bwMode="auto">
          <a:xfrm>
            <a:off x="1447800" y="3048000"/>
            <a:ext cx="6096000" cy="2888286"/>
          </a:xfrm>
          <a:prstGeom prst="rect">
            <a:avLst/>
          </a:prstGeom>
          <a:noFill/>
        </p:spPr>
      </p:pic>
    </p:spTree>
  </p:cSld>
  <p:clrMapOvr>
    <a:masterClrMapping/>
  </p:clrMapOvr>
  <p:transition spd="slow">
    <p:circl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C:\Users\Linda\AppData\Local\Microsoft\Windows\Temporary Internet Files\Content.IE5\FH9O9AML\MPj04330110000[1].jpg"/>
          <p:cNvPicPr>
            <a:picLocks noChangeAspect="1" noChangeArrowheads="1"/>
          </p:cNvPicPr>
          <p:nvPr/>
        </p:nvPicPr>
        <p:blipFill>
          <a:blip r:embed="rId3"/>
          <a:srcRect/>
          <a:stretch>
            <a:fillRect/>
          </a:stretch>
        </p:blipFill>
        <p:spPr bwMode="auto">
          <a:xfrm>
            <a:off x="1143000" y="1219200"/>
            <a:ext cx="7049340" cy="457200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C:\Users\Linda\AppData\Local\Microsoft\Windows\Temporary Internet Files\Content.IE5\7BD85ZRL\MPj04074880000[1].jpg"/>
          <p:cNvPicPr>
            <a:picLocks noChangeAspect="1" noChangeArrowheads="1"/>
          </p:cNvPicPr>
          <p:nvPr/>
        </p:nvPicPr>
        <p:blipFill>
          <a:blip r:embed="rId3"/>
          <a:srcRect/>
          <a:stretch>
            <a:fillRect/>
          </a:stretch>
        </p:blipFill>
        <p:spPr bwMode="auto">
          <a:xfrm>
            <a:off x="228600" y="152400"/>
            <a:ext cx="4800600" cy="3200400"/>
          </a:xfrm>
          <a:prstGeom prst="rect">
            <a:avLst/>
          </a:prstGeom>
          <a:noFill/>
        </p:spPr>
      </p:pic>
      <p:pic>
        <p:nvPicPr>
          <p:cNvPr id="3" name="Picture 7" descr="C:\Users\Linda\AppData\Local\Microsoft\Windows\Temporary Internet Files\Content.IE5\QGHPZPUT\MPj04038680000[1].jpg"/>
          <p:cNvPicPr>
            <a:picLocks noChangeAspect="1" noChangeArrowheads="1"/>
          </p:cNvPicPr>
          <p:nvPr/>
        </p:nvPicPr>
        <p:blipFill>
          <a:blip r:embed="rId4" cstate="print"/>
          <a:srcRect/>
          <a:stretch>
            <a:fillRect/>
          </a:stretch>
        </p:blipFill>
        <p:spPr bwMode="auto">
          <a:xfrm>
            <a:off x="5181600" y="304800"/>
            <a:ext cx="3771900" cy="3017520"/>
          </a:xfrm>
          <a:prstGeom prst="rect">
            <a:avLst/>
          </a:prstGeom>
          <a:noFill/>
        </p:spPr>
      </p:pic>
      <p:pic>
        <p:nvPicPr>
          <p:cNvPr id="4" name="Picture 3" descr="C:\Users\Linda\AppData\Local\Microsoft\Windows\Temporary Internet Files\Content.IE5\QGHPZPUT\MPj04038530000[1].jpg"/>
          <p:cNvPicPr>
            <a:picLocks noChangeAspect="1" noChangeArrowheads="1"/>
          </p:cNvPicPr>
          <p:nvPr/>
        </p:nvPicPr>
        <p:blipFill>
          <a:blip r:embed="rId5" cstate="print"/>
          <a:srcRect/>
          <a:stretch>
            <a:fillRect/>
          </a:stretch>
        </p:blipFill>
        <p:spPr bwMode="auto">
          <a:xfrm>
            <a:off x="2362200" y="3505200"/>
            <a:ext cx="4528050" cy="301752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53"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C:\Users\Linda\AppData\Local\Microsoft\Windows\Temporary Internet Files\Content.IE5\FH9O9AML\MPj04383170000[1].jpg"/>
          <p:cNvPicPr>
            <a:picLocks noChangeAspect="1" noChangeArrowheads="1"/>
          </p:cNvPicPr>
          <p:nvPr/>
        </p:nvPicPr>
        <p:blipFill>
          <a:blip r:embed="rId3"/>
          <a:srcRect/>
          <a:stretch>
            <a:fillRect/>
          </a:stretch>
        </p:blipFill>
        <p:spPr bwMode="auto">
          <a:xfrm>
            <a:off x="1371600" y="1066800"/>
            <a:ext cx="6478543" cy="4572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2537" name="Picture 9" descr="C:\Users\Linda\AppData\Local\Microsoft\Windows\Temporary Internet Files\Content.IE5\XG7AG68D\MPj04384300000[1].jpg"/>
          <p:cNvPicPr>
            <a:picLocks noChangeAspect="1" noChangeArrowheads="1"/>
          </p:cNvPicPr>
          <p:nvPr/>
        </p:nvPicPr>
        <p:blipFill>
          <a:blip r:embed="rId3"/>
          <a:srcRect/>
          <a:stretch>
            <a:fillRect/>
          </a:stretch>
        </p:blipFill>
        <p:spPr bwMode="auto">
          <a:xfrm>
            <a:off x="3962400" y="1447800"/>
            <a:ext cx="4990887" cy="5029200"/>
          </a:xfrm>
          <a:prstGeom prst="rect">
            <a:avLst/>
          </a:prstGeom>
          <a:noFill/>
        </p:spPr>
      </p:pic>
      <p:pic>
        <p:nvPicPr>
          <p:cNvPr id="662543" name="Picture 15" descr="C:\Users\Linda\AppData\Local\Microsoft\Windows\Temporary Internet Files\Content.IE5\FH9O9AML\MPj04364450000[1].jpg"/>
          <p:cNvPicPr>
            <a:picLocks noChangeAspect="1" noChangeArrowheads="1"/>
          </p:cNvPicPr>
          <p:nvPr/>
        </p:nvPicPr>
        <p:blipFill>
          <a:blip r:embed="rId4"/>
          <a:srcRect/>
          <a:stretch>
            <a:fillRect/>
          </a:stretch>
        </p:blipFill>
        <p:spPr bwMode="auto">
          <a:xfrm>
            <a:off x="609600" y="381000"/>
            <a:ext cx="3061068" cy="4572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62537"/>
                                        </p:tgtEl>
                                        <p:attrNameLst>
                                          <p:attrName>style.visibility</p:attrName>
                                        </p:attrNameLst>
                                      </p:cBhvr>
                                      <p:to>
                                        <p:strVal val="visible"/>
                                      </p:to>
                                    </p:set>
                                    <p:anim calcmode="lin" valueType="num">
                                      <p:cBhvr>
                                        <p:cTn id="7" dur="500" fill="hold"/>
                                        <p:tgtEl>
                                          <p:spTgt spid="662537"/>
                                        </p:tgtEl>
                                        <p:attrNameLst>
                                          <p:attrName>ppt_w</p:attrName>
                                        </p:attrNameLst>
                                      </p:cBhvr>
                                      <p:tavLst>
                                        <p:tav tm="0">
                                          <p:val>
                                            <p:fltVal val="0"/>
                                          </p:val>
                                        </p:tav>
                                        <p:tav tm="100000">
                                          <p:val>
                                            <p:strVal val="#ppt_w"/>
                                          </p:val>
                                        </p:tav>
                                      </p:tavLst>
                                    </p:anim>
                                    <p:anim calcmode="lin" valueType="num">
                                      <p:cBhvr>
                                        <p:cTn id="8" dur="500" fill="hold"/>
                                        <p:tgtEl>
                                          <p:spTgt spid="662537"/>
                                        </p:tgtEl>
                                        <p:attrNameLst>
                                          <p:attrName>ppt_h</p:attrName>
                                        </p:attrNameLst>
                                      </p:cBhvr>
                                      <p:tavLst>
                                        <p:tav tm="0">
                                          <p:val>
                                            <p:fltVal val="0"/>
                                          </p:val>
                                        </p:tav>
                                        <p:tav tm="100000">
                                          <p:val>
                                            <p:strVal val="#ppt_h"/>
                                          </p:val>
                                        </p:tav>
                                      </p:tavLst>
                                    </p:anim>
                                    <p:animEffect transition="in" filter="fade">
                                      <p:cBhvr>
                                        <p:cTn id="9" dur="500"/>
                                        <p:tgtEl>
                                          <p:spTgt spid="662537"/>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662543"/>
                                        </p:tgtEl>
                                        <p:attrNameLst>
                                          <p:attrName>style.visibility</p:attrName>
                                        </p:attrNameLst>
                                      </p:cBhvr>
                                      <p:to>
                                        <p:strVal val="visible"/>
                                      </p:to>
                                    </p:set>
                                    <p:anim calcmode="lin" valueType="num">
                                      <p:cBhvr>
                                        <p:cTn id="13" dur="500" fill="hold"/>
                                        <p:tgtEl>
                                          <p:spTgt spid="662543"/>
                                        </p:tgtEl>
                                        <p:attrNameLst>
                                          <p:attrName>ppt_w</p:attrName>
                                        </p:attrNameLst>
                                      </p:cBhvr>
                                      <p:tavLst>
                                        <p:tav tm="0">
                                          <p:val>
                                            <p:fltVal val="0"/>
                                          </p:val>
                                        </p:tav>
                                        <p:tav tm="100000">
                                          <p:val>
                                            <p:strVal val="#ppt_w"/>
                                          </p:val>
                                        </p:tav>
                                      </p:tavLst>
                                    </p:anim>
                                    <p:anim calcmode="lin" valueType="num">
                                      <p:cBhvr>
                                        <p:cTn id="14" dur="500" fill="hold"/>
                                        <p:tgtEl>
                                          <p:spTgt spid="662543"/>
                                        </p:tgtEl>
                                        <p:attrNameLst>
                                          <p:attrName>ppt_h</p:attrName>
                                        </p:attrNameLst>
                                      </p:cBhvr>
                                      <p:tavLst>
                                        <p:tav tm="0">
                                          <p:val>
                                            <p:fltVal val="0"/>
                                          </p:val>
                                        </p:tav>
                                        <p:tav tm="100000">
                                          <p:val>
                                            <p:strVal val="#ppt_h"/>
                                          </p:val>
                                        </p:tav>
                                      </p:tavLst>
                                    </p:anim>
                                    <p:animEffect transition="in" filter="fade">
                                      <p:cBhvr>
                                        <p:cTn id="15" dur="500"/>
                                        <p:tgtEl>
                                          <p:spTgt spid="6625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Course Subjects</a:t>
            </a:r>
            <a:endParaRPr lang="en-US" dirty="0"/>
          </a:p>
        </p:txBody>
      </p:sp>
      <p:sp>
        <p:nvSpPr>
          <p:cNvPr id="3" name="Content Placeholder 2"/>
          <p:cNvSpPr>
            <a:spLocks noGrp="1"/>
          </p:cNvSpPr>
          <p:nvPr>
            <p:ph idx="1"/>
          </p:nvPr>
        </p:nvSpPr>
        <p:spPr>
          <a:xfrm>
            <a:off x="457200" y="1066800"/>
            <a:ext cx="8229600" cy="5410200"/>
          </a:xfrm>
        </p:spPr>
        <p:txBody>
          <a:bodyPr/>
          <a:lstStyle/>
          <a:p>
            <a:r>
              <a:rPr lang="en-US" sz="2800" dirty="0" smtClean="0">
                <a:latin typeface="+mj-lt"/>
              </a:rPr>
              <a:t>Introduction to Shipping 101</a:t>
            </a:r>
          </a:p>
          <a:p>
            <a:r>
              <a:rPr lang="en-US" sz="2800" dirty="0" smtClean="0">
                <a:latin typeface="+mj-lt"/>
              </a:rPr>
              <a:t>Geography</a:t>
            </a:r>
          </a:p>
          <a:p>
            <a:pPr>
              <a:buNone/>
            </a:pPr>
            <a:endParaRPr lang="en-US" sz="2800" dirty="0" smtClean="0">
              <a:latin typeface="+mj-lt"/>
            </a:endParaRPr>
          </a:p>
          <a:p>
            <a:r>
              <a:rPr lang="en-US" sz="2800" dirty="0" smtClean="0">
                <a:latin typeface="+mj-lt"/>
              </a:rPr>
              <a:t>Introduction to other course subjects include:</a:t>
            </a:r>
          </a:p>
          <a:p>
            <a:pPr lvl="1"/>
            <a:r>
              <a:rPr lang="en-US" dirty="0" smtClean="0"/>
              <a:t>Customer Service Rates and Bookings</a:t>
            </a:r>
          </a:p>
          <a:p>
            <a:pPr lvl="1"/>
            <a:r>
              <a:rPr lang="en-US" dirty="0" smtClean="0"/>
              <a:t>Import and Export Documentation</a:t>
            </a:r>
          </a:p>
          <a:p>
            <a:pPr lvl="2"/>
            <a:r>
              <a:rPr lang="en-US" dirty="0" smtClean="0"/>
              <a:t>NVOCC, Freight Forwarder, Customs Broker functions</a:t>
            </a:r>
          </a:p>
          <a:p>
            <a:pPr lvl="1"/>
            <a:r>
              <a:rPr lang="en-US" dirty="0" smtClean="0"/>
              <a:t>Equipment Control and Logistics</a:t>
            </a:r>
          </a:p>
          <a:p>
            <a:pPr lvl="1"/>
            <a:r>
              <a:rPr lang="en-US" dirty="0" smtClean="0"/>
              <a:t>Vessel Operations</a:t>
            </a:r>
          </a:p>
          <a:p>
            <a:endParaRPr lang="en-US" dirty="0" smtClean="0"/>
          </a:p>
          <a:p>
            <a:pPr lvl="2"/>
            <a:endParaRPr lang="en-US" dirty="0" smtClean="0"/>
          </a:p>
          <a:p>
            <a:pPr lvl="2"/>
            <a:endParaRPr lang="en-US" dirty="0" smtClean="0"/>
          </a:p>
          <a:p>
            <a:pPr lvl="2"/>
            <a:endParaRPr lang="en-US" dirty="0" smtClean="0"/>
          </a:p>
          <a:p>
            <a:pPr lvl="2"/>
            <a:endParaRPr lang="en-US" dirty="0" smtClean="0"/>
          </a:p>
          <a:p>
            <a:pPr lvl="2"/>
            <a:endParaRPr lang="en-US" dirty="0" smtClean="0"/>
          </a:p>
          <a:p>
            <a:pPr lvl="2"/>
            <a:endParaRPr lang="en-US" dirty="0" smtClean="0"/>
          </a:p>
          <a:p>
            <a:pPr lvl="2"/>
            <a:endParaRPr lang="en-US" dirty="0" smtClean="0"/>
          </a:p>
          <a:p>
            <a:pPr lvl="2"/>
            <a:endParaRPr lang="en-US" dirty="0" smtClean="0"/>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to Shipping 101 </a:t>
            </a:r>
            <a:endParaRPr lang="en-US" dirty="0"/>
          </a:p>
        </p:txBody>
      </p:sp>
      <p:sp>
        <p:nvSpPr>
          <p:cNvPr id="3" name="Content Placeholder 2"/>
          <p:cNvSpPr>
            <a:spLocks noGrp="1"/>
          </p:cNvSpPr>
          <p:nvPr>
            <p:ph idx="1"/>
          </p:nvPr>
        </p:nvSpPr>
        <p:spPr>
          <a:xfrm>
            <a:off x="381000" y="1600200"/>
            <a:ext cx="8229600" cy="4525963"/>
          </a:xfrm>
        </p:spPr>
        <p:txBody>
          <a:bodyPr>
            <a:noAutofit/>
          </a:bodyPr>
          <a:lstStyle/>
          <a:p>
            <a:r>
              <a:rPr lang="en-US" sz="2800" dirty="0" smtClean="0">
                <a:latin typeface="+mj-lt"/>
              </a:rPr>
              <a:t>The History of Shipping</a:t>
            </a:r>
          </a:p>
          <a:p>
            <a:r>
              <a:rPr lang="en-US" sz="2800" dirty="0" smtClean="0">
                <a:latin typeface="+mj-lt"/>
              </a:rPr>
              <a:t>Vessel Sizes and Types of Vessels</a:t>
            </a:r>
          </a:p>
          <a:p>
            <a:r>
              <a:rPr lang="en-US" sz="2800" dirty="0" smtClean="0">
                <a:latin typeface="+mj-lt"/>
              </a:rPr>
              <a:t>The Shipping Cycle</a:t>
            </a:r>
          </a:p>
          <a:p>
            <a:r>
              <a:rPr lang="en-US" sz="2800" dirty="0" smtClean="0">
                <a:latin typeface="+mj-lt"/>
              </a:rPr>
              <a:t>Incoterms</a:t>
            </a:r>
          </a:p>
          <a:p>
            <a:r>
              <a:rPr lang="en-US" sz="2800" dirty="0" smtClean="0">
                <a:latin typeface="+mj-lt"/>
              </a:rPr>
              <a:t>The Export Cycle</a:t>
            </a:r>
          </a:p>
          <a:p>
            <a:r>
              <a:rPr lang="en-US" sz="2800" dirty="0" smtClean="0">
                <a:latin typeface="+mj-lt"/>
              </a:rPr>
              <a:t>The Import Cycle</a:t>
            </a:r>
          </a:p>
          <a:p>
            <a:r>
              <a:rPr lang="en-US" sz="2800" dirty="0" smtClean="0">
                <a:latin typeface="+mj-lt"/>
              </a:rPr>
              <a:t>Review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p:cTn id="3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5" end="5"/>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6" end="6"/>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1506" name="Picture 2" descr="C:\Users\Linda\AppData\Local\Microsoft\Windows\Temporary Internet Files\Content.IE5\QGHPZPUT\MCj04076820000[1].wmf"/>
          <p:cNvPicPr>
            <a:picLocks noChangeAspect="1" noChangeArrowheads="1"/>
          </p:cNvPicPr>
          <p:nvPr/>
        </p:nvPicPr>
        <p:blipFill>
          <a:blip r:embed="rId3"/>
          <a:srcRect/>
          <a:stretch>
            <a:fillRect/>
          </a:stretch>
        </p:blipFill>
        <p:spPr bwMode="auto">
          <a:xfrm>
            <a:off x="1447800" y="609600"/>
            <a:ext cx="2291271" cy="2194560"/>
          </a:xfrm>
          <a:prstGeom prst="rect">
            <a:avLst/>
          </a:prstGeom>
          <a:noFill/>
        </p:spPr>
      </p:pic>
      <p:pic>
        <p:nvPicPr>
          <p:cNvPr id="661507" name="Picture 3" descr="C:\Users\Linda\AppData\Local\Microsoft\Windows\Temporary Internet Files\Content.IE5\7BD85ZRL\MCj04057360000[1].wmf"/>
          <p:cNvPicPr>
            <a:picLocks noChangeAspect="1" noChangeArrowheads="1"/>
          </p:cNvPicPr>
          <p:nvPr/>
        </p:nvPicPr>
        <p:blipFill>
          <a:blip r:embed="rId4"/>
          <a:srcRect/>
          <a:stretch>
            <a:fillRect/>
          </a:stretch>
        </p:blipFill>
        <p:spPr bwMode="auto">
          <a:xfrm>
            <a:off x="1905000" y="3505200"/>
            <a:ext cx="2788468" cy="2743200"/>
          </a:xfrm>
          <a:prstGeom prst="rect">
            <a:avLst/>
          </a:prstGeom>
          <a:noFill/>
        </p:spPr>
      </p:pic>
      <p:pic>
        <p:nvPicPr>
          <p:cNvPr id="661508" name="Picture 4" descr="C:\Users\Linda\AppData\Local\Microsoft\Windows\Temporary Internet Files\Content.IE5\XG7AG68D\MCj04058260000[1].wmf"/>
          <p:cNvPicPr>
            <a:picLocks noChangeAspect="1" noChangeArrowheads="1"/>
          </p:cNvPicPr>
          <p:nvPr/>
        </p:nvPicPr>
        <p:blipFill>
          <a:blip r:embed="rId5"/>
          <a:srcRect/>
          <a:stretch>
            <a:fillRect/>
          </a:stretch>
        </p:blipFill>
        <p:spPr bwMode="auto">
          <a:xfrm>
            <a:off x="4953000" y="685800"/>
            <a:ext cx="2797613" cy="2743200"/>
          </a:xfrm>
          <a:prstGeom prst="rect">
            <a:avLst/>
          </a:prstGeom>
          <a:noFill/>
        </p:spPr>
      </p:pic>
      <p:pic>
        <p:nvPicPr>
          <p:cNvPr id="661509" name="Picture 5" descr="C:\Users\Linda\AppData\Local\Microsoft\Windows\Temporary Internet Files\Content.IE5\FH9O9AML\MCj04057840000[1].wmf"/>
          <p:cNvPicPr>
            <a:picLocks noChangeAspect="1" noChangeArrowheads="1"/>
          </p:cNvPicPr>
          <p:nvPr/>
        </p:nvPicPr>
        <p:blipFill>
          <a:blip r:embed="rId6"/>
          <a:srcRect/>
          <a:stretch>
            <a:fillRect/>
          </a:stretch>
        </p:blipFill>
        <p:spPr bwMode="auto">
          <a:xfrm>
            <a:off x="6324600" y="4114800"/>
            <a:ext cx="1599446" cy="2286000"/>
          </a:xfrm>
          <a:prstGeom prst="rect">
            <a:avLst/>
          </a:prstGeom>
          <a:noFill/>
        </p:spPr>
      </p:pic>
      <p:sp>
        <p:nvSpPr>
          <p:cNvPr id="17" name="TextBox 16"/>
          <p:cNvSpPr txBox="1"/>
          <p:nvPr/>
        </p:nvSpPr>
        <p:spPr>
          <a:xfrm>
            <a:off x="2209800" y="228600"/>
            <a:ext cx="914400" cy="369332"/>
          </a:xfrm>
          <a:prstGeom prst="rect">
            <a:avLst/>
          </a:prstGeom>
          <a:noFill/>
        </p:spPr>
        <p:txBody>
          <a:bodyPr wrap="square" rtlCol="0">
            <a:spAutoFit/>
          </a:bodyPr>
          <a:lstStyle/>
          <a:p>
            <a:r>
              <a:rPr lang="en-US" dirty="0" smtClean="0">
                <a:latin typeface="+mj-lt"/>
              </a:rPr>
              <a:t>Malta</a:t>
            </a:r>
            <a:endParaRPr lang="en-US" dirty="0">
              <a:latin typeface="+mj-lt"/>
            </a:endParaRPr>
          </a:p>
        </p:txBody>
      </p:sp>
      <p:sp>
        <p:nvSpPr>
          <p:cNvPr id="18" name="TextBox 17"/>
          <p:cNvSpPr txBox="1"/>
          <p:nvPr/>
        </p:nvSpPr>
        <p:spPr>
          <a:xfrm>
            <a:off x="6019800" y="228600"/>
            <a:ext cx="762000" cy="369332"/>
          </a:xfrm>
          <a:prstGeom prst="rect">
            <a:avLst/>
          </a:prstGeom>
          <a:noFill/>
        </p:spPr>
        <p:txBody>
          <a:bodyPr wrap="square" rtlCol="0">
            <a:spAutoFit/>
          </a:bodyPr>
          <a:lstStyle/>
          <a:p>
            <a:r>
              <a:rPr lang="en-US" dirty="0" smtClean="0">
                <a:latin typeface="+mj-lt"/>
              </a:rPr>
              <a:t>Italy</a:t>
            </a:r>
            <a:endParaRPr lang="en-US" dirty="0">
              <a:latin typeface="+mj-lt"/>
            </a:endParaRPr>
          </a:p>
        </p:txBody>
      </p:sp>
      <p:sp>
        <p:nvSpPr>
          <p:cNvPr id="20" name="TextBox 19"/>
          <p:cNvSpPr txBox="1"/>
          <p:nvPr/>
        </p:nvSpPr>
        <p:spPr>
          <a:xfrm>
            <a:off x="2743200" y="3048000"/>
            <a:ext cx="1066800" cy="369332"/>
          </a:xfrm>
          <a:prstGeom prst="rect">
            <a:avLst/>
          </a:prstGeom>
          <a:noFill/>
        </p:spPr>
        <p:txBody>
          <a:bodyPr wrap="square" rtlCol="0">
            <a:spAutoFit/>
          </a:bodyPr>
          <a:lstStyle/>
          <a:p>
            <a:r>
              <a:rPr lang="en-US" dirty="0" smtClean="0">
                <a:latin typeface="+mj-lt"/>
              </a:rPr>
              <a:t>Cyprus</a:t>
            </a:r>
            <a:endParaRPr lang="en-US" dirty="0">
              <a:latin typeface="+mj-lt"/>
            </a:endParaRPr>
          </a:p>
        </p:txBody>
      </p:sp>
      <p:sp>
        <p:nvSpPr>
          <p:cNvPr id="21" name="TextBox 20"/>
          <p:cNvSpPr txBox="1"/>
          <p:nvPr/>
        </p:nvSpPr>
        <p:spPr>
          <a:xfrm>
            <a:off x="6553200" y="3657600"/>
            <a:ext cx="1143000" cy="369332"/>
          </a:xfrm>
          <a:prstGeom prst="rect">
            <a:avLst/>
          </a:prstGeom>
          <a:noFill/>
        </p:spPr>
        <p:txBody>
          <a:bodyPr wrap="square" rtlCol="0">
            <a:spAutoFit/>
          </a:bodyPr>
          <a:lstStyle/>
          <a:p>
            <a:r>
              <a:rPr lang="en-US" dirty="0" smtClean="0">
                <a:latin typeface="+mj-lt"/>
              </a:rPr>
              <a:t>Gibraltar</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61506"/>
                                        </p:tgtEl>
                                        <p:attrNameLst>
                                          <p:attrName>style.visibility</p:attrName>
                                        </p:attrNameLst>
                                      </p:cBhvr>
                                      <p:to>
                                        <p:strVal val="visible"/>
                                      </p:to>
                                    </p:set>
                                    <p:anim calcmode="lin" valueType="num">
                                      <p:cBhvr>
                                        <p:cTn id="7" dur="500" fill="hold"/>
                                        <p:tgtEl>
                                          <p:spTgt spid="661506"/>
                                        </p:tgtEl>
                                        <p:attrNameLst>
                                          <p:attrName>ppt_w</p:attrName>
                                        </p:attrNameLst>
                                      </p:cBhvr>
                                      <p:tavLst>
                                        <p:tav tm="0">
                                          <p:val>
                                            <p:fltVal val="0"/>
                                          </p:val>
                                        </p:tav>
                                        <p:tav tm="100000">
                                          <p:val>
                                            <p:strVal val="#ppt_w"/>
                                          </p:val>
                                        </p:tav>
                                      </p:tavLst>
                                    </p:anim>
                                    <p:anim calcmode="lin" valueType="num">
                                      <p:cBhvr>
                                        <p:cTn id="8" dur="500" fill="hold"/>
                                        <p:tgtEl>
                                          <p:spTgt spid="661506"/>
                                        </p:tgtEl>
                                        <p:attrNameLst>
                                          <p:attrName>ppt_h</p:attrName>
                                        </p:attrNameLst>
                                      </p:cBhvr>
                                      <p:tavLst>
                                        <p:tav tm="0">
                                          <p:val>
                                            <p:fltVal val="0"/>
                                          </p:val>
                                        </p:tav>
                                        <p:tav tm="100000">
                                          <p:val>
                                            <p:strVal val="#ppt_h"/>
                                          </p:val>
                                        </p:tav>
                                      </p:tavLst>
                                    </p:anim>
                                    <p:animEffect transition="in" filter="fade">
                                      <p:cBhvr>
                                        <p:cTn id="9" dur="500"/>
                                        <p:tgtEl>
                                          <p:spTgt spid="661506"/>
                                        </p:tgtEl>
                                      </p:cBhvr>
                                    </p:animEffect>
                                  </p:childTnLst>
                                </p:cTn>
                              </p:par>
                              <p:par>
                                <p:cTn id="10" presetID="53"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53" presetClass="entr" presetSubtype="0" fill="hold" nodeType="afterEffect">
                                  <p:stCondLst>
                                    <p:cond delay="0"/>
                                  </p:stCondLst>
                                  <p:childTnLst>
                                    <p:set>
                                      <p:cBhvr>
                                        <p:cTn id="17" dur="1" fill="hold">
                                          <p:stCondLst>
                                            <p:cond delay="0"/>
                                          </p:stCondLst>
                                        </p:cTn>
                                        <p:tgtEl>
                                          <p:spTgt spid="661507"/>
                                        </p:tgtEl>
                                        <p:attrNameLst>
                                          <p:attrName>style.visibility</p:attrName>
                                        </p:attrNameLst>
                                      </p:cBhvr>
                                      <p:to>
                                        <p:strVal val="visible"/>
                                      </p:to>
                                    </p:set>
                                    <p:anim calcmode="lin" valueType="num">
                                      <p:cBhvr>
                                        <p:cTn id="18" dur="500" fill="hold"/>
                                        <p:tgtEl>
                                          <p:spTgt spid="661507"/>
                                        </p:tgtEl>
                                        <p:attrNameLst>
                                          <p:attrName>ppt_w</p:attrName>
                                        </p:attrNameLst>
                                      </p:cBhvr>
                                      <p:tavLst>
                                        <p:tav tm="0">
                                          <p:val>
                                            <p:fltVal val="0"/>
                                          </p:val>
                                        </p:tav>
                                        <p:tav tm="100000">
                                          <p:val>
                                            <p:strVal val="#ppt_w"/>
                                          </p:val>
                                        </p:tav>
                                      </p:tavLst>
                                    </p:anim>
                                    <p:anim calcmode="lin" valueType="num">
                                      <p:cBhvr>
                                        <p:cTn id="19" dur="500" fill="hold"/>
                                        <p:tgtEl>
                                          <p:spTgt spid="661507"/>
                                        </p:tgtEl>
                                        <p:attrNameLst>
                                          <p:attrName>ppt_h</p:attrName>
                                        </p:attrNameLst>
                                      </p:cBhvr>
                                      <p:tavLst>
                                        <p:tav tm="0">
                                          <p:val>
                                            <p:fltVal val="0"/>
                                          </p:val>
                                        </p:tav>
                                        <p:tav tm="100000">
                                          <p:val>
                                            <p:strVal val="#ppt_h"/>
                                          </p:val>
                                        </p:tav>
                                      </p:tavLst>
                                    </p:anim>
                                    <p:animEffect transition="in" filter="fade">
                                      <p:cBhvr>
                                        <p:cTn id="20" dur="500"/>
                                        <p:tgtEl>
                                          <p:spTgt spid="661507"/>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childTnLst>
                          </p:cTn>
                        </p:par>
                        <p:par>
                          <p:cTn id="26" fill="hold">
                            <p:stCondLst>
                              <p:cond delay="1000"/>
                            </p:stCondLst>
                            <p:childTnLst>
                              <p:par>
                                <p:cTn id="27" presetID="53" presetClass="entr" presetSubtype="0" fill="hold" nodeType="afterEffect">
                                  <p:stCondLst>
                                    <p:cond delay="0"/>
                                  </p:stCondLst>
                                  <p:childTnLst>
                                    <p:set>
                                      <p:cBhvr>
                                        <p:cTn id="28" dur="1" fill="hold">
                                          <p:stCondLst>
                                            <p:cond delay="0"/>
                                          </p:stCondLst>
                                        </p:cTn>
                                        <p:tgtEl>
                                          <p:spTgt spid="661508"/>
                                        </p:tgtEl>
                                        <p:attrNameLst>
                                          <p:attrName>style.visibility</p:attrName>
                                        </p:attrNameLst>
                                      </p:cBhvr>
                                      <p:to>
                                        <p:strVal val="visible"/>
                                      </p:to>
                                    </p:set>
                                    <p:anim calcmode="lin" valueType="num">
                                      <p:cBhvr>
                                        <p:cTn id="29" dur="500" fill="hold"/>
                                        <p:tgtEl>
                                          <p:spTgt spid="661508"/>
                                        </p:tgtEl>
                                        <p:attrNameLst>
                                          <p:attrName>ppt_w</p:attrName>
                                        </p:attrNameLst>
                                      </p:cBhvr>
                                      <p:tavLst>
                                        <p:tav tm="0">
                                          <p:val>
                                            <p:fltVal val="0"/>
                                          </p:val>
                                        </p:tav>
                                        <p:tav tm="100000">
                                          <p:val>
                                            <p:strVal val="#ppt_w"/>
                                          </p:val>
                                        </p:tav>
                                      </p:tavLst>
                                    </p:anim>
                                    <p:anim calcmode="lin" valueType="num">
                                      <p:cBhvr>
                                        <p:cTn id="30" dur="500" fill="hold"/>
                                        <p:tgtEl>
                                          <p:spTgt spid="661508"/>
                                        </p:tgtEl>
                                        <p:attrNameLst>
                                          <p:attrName>ppt_h</p:attrName>
                                        </p:attrNameLst>
                                      </p:cBhvr>
                                      <p:tavLst>
                                        <p:tav tm="0">
                                          <p:val>
                                            <p:fltVal val="0"/>
                                          </p:val>
                                        </p:tav>
                                        <p:tav tm="100000">
                                          <p:val>
                                            <p:strVal val="#ppt_h"/>
                                          </p:val>
                                        </p:tav>
                                      </p:tavLst>
                                    </p:anim>
                                    <p:animEffect transition="in" filter="fade">
                                      <p:cBhvr>
                                        <p:cTn id="31" dur="500"/>
                                        <p:tgtEl>
                                          <p:spTgt spid="661508"/>
                                        </p:tgtEl>
                                      </p:cBhvr>
                                    </p:animEffect>
                                  </p:childTnLst>
                                </p:cTn>
                              </p:par>
                              <p:par>
                                <p:cTn id="32" presetID="53"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p:cTn id="34" dur="500" fill="hold"/>
                                        <p:tgtEl>
                                          <p:spTgt spid="18"/>
                                        </p:tgtEl>
                                        <p:attrNameLst>
                                          <p:attrName>ppt_w</p:attrName>
                                        </p:attrNameLst>
                                      </p:cBhvr>
                                      <p:tavLst>
                                        <p:tav tm="0">
                                          <p:val>
                                            <p:fltVal val="0"/>
                                          </p:val>
                                        </p:tav>
                                        <p:tav tm="100000">
                                          <p:val>
                                            <p:strVal val="#ppt_w"/>
                                          </p:val>
                                        </p:tav>
                                      </p:tavLst>
                                    </p:anim>
                                    <p:anim calcmode="lin" valueType="num">
                                      <p:cBhvr>
                                        <p:cTn id="35" dur="500" fill="hold"/>
                                        <p:tgtEl>
                                          <p:spTgt spid="18"/>
                                        </p:tgtEl>
                                        <p:attrNameLst>
                                          <p:attrName>ppt_h</p:attrName>
                                        </p:attrNameLst>
                                      </p:cBhvr>
                                      <p:tavLst>
                                        <p:tav tm="0">
                                          <p:val>
                                            <p:fltVal val="0"/>
                                          </p:val>
                                        </p:tav>
                                        <p:tav tm="100000">
                                          <p:val>
                                            <p:strVal val="#ppt_h"/>
                                          </p:val>
                                        </p:tav>
                                      </p:tavLst>
                                    </p:anim>
                                    <p:animEffect transition="in" filter="fade">
                                      <p:cBhvr>
                                        <p:cTn id="36" dur="500"/>
                                        <p:tgtEl>
                                          <p:spTgt spid="18"/>
                                        </p:tgtEl>
                                      </p:cBhvr>
                                    </p:animEffect>
                                  </p:childTnLst>
                                </p:cTn>
                              </p:par>
                            </p:childTnLst>
                          </p:cTn>
                        </p:par>
                        <p:par>
                          <p:cTn id="37" fill="hold">
                            <p:stCondLst>
                              <p:cond delay="1500"/>
                            </p:stCondLst>
                            <p:childTnLst>
                              <p:par>
                                <p:cTn id="38" presetID="53" presetClass="entr" presetSubtype="0" fill="hold" nodeType="afterEffect">
                                  <p:stCondLst>
                                    <p:cond delay="0"/>
                                  </p:stCondLst>
                                  <p:childTnLst>
                                    <p:set>
                                      <p:cBhvr>
                                        <p:cTn id="39" dur="1" fill="hold">
                                          <p:stCondLst>
                                            <p:cond delay="0"/>
                                          </p:stCondLst>
                                        </p:cTn>
                                        <p:tgtEl>
                                          <p:spTgt spid="661509"/>
                                        </p:tgtEl>
                                        <p:attrNameLst>
                                          <p:attrName>style.visibility</p:attrName>
                                        </p:attrNameLst>
                                      </p:cBhvr>
                                      <p:to>
                                        <p:strVal val="visible"/>
                                      </p:to>
                                    </p:set>
                                    <p:anim calcmode="lin" valueType="num">
                                      <p:cBhvr>
                                        <p:cTn id="40" dur="500" fill="hold"/>
                                        <p:tgtEl>
                                          <p:spTgt spid="661509"/>
                                        </p:tgtEl>
                                        <p:attrNameLst>
                                          <p:attrName>ppt_w</p:attrName>
                                        </p:attrNameLst>
                                      </p:cBhvr>
                                      <p:tavLst>
                                        <p:tav tm="0">
                                          <p:val>
                                            <p:fltVal val="0"/>
                                          </p:val>
                                        </p:tav>
                                        <p:tav tm="100000">
                                          <p:val>
                                            <p:strVal val="#ppt_w"/>
                                          </p:val>
                                        </p:tav>
                                      </p:tavLst>
                                    </p:anim>
                                    <p:anim calcmode="lin" valueType="num">
                                      <p:cBhvr>
                                        <p:cTn id="41" dur="500" fill="hold"/>
                                        <p:tgtEl>
                                          <p:spTgt spid="661509"/>
                                        </p:tgtEl>
                                        <p:attrNameLst>
                                          <p:attrName>ppt_h</p:attrName>
                                        </p:attrNameLst>
                                      </p:cBhvr>
                                      <p:tavLst>
                                        <p:tav tm="0">
                                          <p:val>
                                            <p:fltVal val="0"/>
                                          </p:val>
                                        </p:tav>
                                        <p:tav tm="100000">
                                          <p:val>
                                            <p:strVal val="#ppt_h"/>
                                          </p:val>
                                        </p:tav>
                                      </p:tavLst>
                                    </p:anim>
                                    <p:animEffect transition="in" filter="fade">
                                      <p:cBhvr>
                                        <p:cTn id="42" dur="500"/>
                                        <p:tgtEl>
                                          <p:spTgt spid="661509"/>
                                        </p:tgtEl>
                                      </p:cBhvr>
                                    </p:animEffect>
                                  </p:childTnLst>
                                </p:cTn>
                              </p:par>
                              <p:par>
                                <p:cTn id="43" presetID="53" presetClass="entr" presetSubtype="0"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500" fill="hold"/>
                                        <p:tgtEl>
                                          <p:spTgt spid="21"/>
                                        </p:tgtEl>
                                        <p:attrNameLst>
                                          <p:attrName>ppt_w</p:attrName>
                                        </p:attrNameLst>
                                      </p:cBhvr>
                                      <p:tavLst>
                                        <p:tav tm="0">
                                          <p:val>
                                            <p:fltVal val="0"/>
                                          </p:val>
                                        </p:tav>
                                        <p:tav tm="100000">
                                          <p:val>
                                            <p:strVal val="#ppt_w"/>
                                          </p:val>
                                        </p:tav>
                                      </p:tavLst>
                                    </p:anim>
                                    <p:anim calcmode="lin" valueType="num">
                                      <p:cBhvr>
                                        <p:cTn id="46" dur="500" fill="hold"/>
                                        <p:tgtEl>
                                          <p:spTgt spid="21"/>
                                        </p:tgtEl>
                                        <p:attrNameLst>
                                          <p:attrName>ppt_h</p:attrName>
                                        </p:attrNameLst>
                                      </p:cBhvr>
                                      <p:tavLst>
                                        <p:tav tm="0">
                                          <p:val>
                                            <p:fltVal val="0"/>
                                          </p:val>
                                        </p:tav>
                                        <p:tav tm="100000">
                                          <p:val>
                                            <p:strVal val="#ppt_h"/>
                                          </p:val>
                                        </p:tav>
                                      </p:tavLst>
                                    </p:anim>
                                    <p:animEffect transition="in" filter="fade">
                                      <p:cBhvr>
                                        <p:cTn id="4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20"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History of Shipping</a:t>
            </a:r>
            <a:endParaRPr lang="en-US" sz="3600" dirty="0"/>
          </a:p>
        </p:txBody>
      </p:sp>
      <p:pic>
        <p:nvPicPr>
          <p:cNvPr id="8" name="Picture 7" descr="iStock_000004688835Medium[1].jpg"/>
          <p:cNvPicPr>
            <a:picLocks noChangeAspect="1"/>
          </p:cNvPicPr>
          <p:nvPr/>
        </p:nvPicPr>
        <p:blipFill>
          <a:blip r:embed="rId3" cstate="print"/>
          <a:stretch>
            <a:fillRect/>
          </a:stretch>
        </p:blipFill>
        <p:spPr>
          <a:xfrm>
            <a:off x="1752600" y="1981200"/>
            <a:ext cx="5510697" cy="3657600"/>
          </a:xfrm>
          <a:prstGeom prst="rect">
            <a:avLst/>
          </a:prstGeom>
        </p:spPr>
      </p:pic>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250px-Gladstone_Star_in_Nelson.jpg"/>
          <p:cNvPicPr>
            <a:picLocks noChangeAspect="1"/>
          </p:cNvPicPr>
          <p:nvPr/>
        </p:nvPicPr>
        <p:blipFill>
          <a:blip r:embed="rId3"/>
          <a:stretch>
            <a:fillRect/>
          </a:stretch>
        </p:blipFill>
        <p:spPr>
          <a:xfrm>
            <a:off x="2362200" y="1752600"/>
            <a:ext cx="4572012" cy="3108960"/>
          </a:xfrm>
          <a:prstGeom prst="rect">
            <a:avLst/>
          </a:prstGeom>
        </p:spPr>
      </p:pic>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C:\Users\Linda\AppData\Local\Microsoft\Windows\Temporary Internet Files\Content.IE5\ABAKWNM5\MPj03992860000[1].jpg"/>
          <p:cNvPicPr>
            <a:picLocks noGrp="1" noChangeAspect="1" noChangeArrowheads="1"/>
          </p:cNvPicPr>
          <p:nvPr>
            <p:ph idx="1"/>
          </p:nvPr>
        </p:nvPicPr>
        <p:blipFill>
          <a:blip r:embed="rId3"/>
          <a:srcRect/>
          <a:stretch>
            <a:fillRect/>
          </a:stretch>
        </p:blipFill>
        <p:spPr bwMode="auto">
          <a:xfrm>
            <a:off x="1219200" y="1143000"/>
            <a:ext cx="6860688" cy="4572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icture7[1].jpg"/>
          <p:cNvPicPr>
            <a:picLocks noChangeAspect="1"/>
          </p:cNvPicPr>
          <p:nvPr/>
        </p:nvPicPr>
        <p:blipFill>
          <a:blip r:embed="rId3"/>
          <a:stretch>
            <a:fillRect/>
          </a:stretch>
        </p:blipFill>
        <p:spPr>
          <a:xfrm>
            <a:off x="990600" y="1676400"/>
            <a:ext cx="7283003" cy="3657600"/>
          </a:xfrm>
          <a:prstGeom prst="rect">
            <a:avLst/>
          </a:prstGeom>
        </p:spPr>
      </p:pic>
    </p:spTree>
  </p:cSld>
  <p:clrMapOvr>
    <a:masterClrMapping/>
  </p:clrMapOvr>
  <p:transition>
    <p:wipe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Emma%20Maersk%2015"/>
          <p:cNvPicPr>
            <a:picLocks noChangeAspect="1" noChangeArrowheads="1"/>
          </p:cNvPicPr>
          <p:nvPr/>
        </p:nvPicPr>
        <p:blipFill>
          <a:blip r:embed="rId3"/>
          <a:srcRect/>
          <a:stretch>
            <a:fillRect/>
          </a:stretch>
        </p:blipFill>
        <p:spPr bwMode="auto">
          <a:xfrm>
            <a:off x="457200" y="533400"/>
            <a:ext cx="4376658" cy="2834640"/>
          </a:xfrm>
          <a:prstGeom prst="rect">
            <a:avLst/>
          </a:prstGeom>
          <a:noFill/>
          <a:ln w="9525">
            <a:noFill/>
            <a:miter lim="800000"/>
            <a:headEnd/>
            <a:tailEnd/>
          </a:ln>
        </p:spPr>
      </p:pic>
      <p:pic>
        <p:nvPicPr>
          <p:cNvPr id="5" name="Picture 4" descr="Emma_maersk.jpg"/>
          <p:cNvPicPr>
            <a:picLocks noChangeAspect="1"/>
          </p:cNvPicPr>
          <p:nvPr/>
        </p:nvPicPr>
        <p:blipFill>
          <a:blip r:embed="rId4"/>
          <a:stretch>
            <a:fillRect/>
          </a:stretch>
        </p:blipFill>
        <p:spPr>
          <a:xfrm>
            <a:off x="4267200" y="3581400"/>
            <a:ext cx="4400824" cy="2926080"/>
          </a:xfrm>
          <a:prstGeom prst="rect">
            <a:avLst/>
          </a:prstGeom>
        </p:spPr>
      </p:pic>
    </p:spTree>
  </p:cSld>
  <p:clrMapOvr>
    <a:masterClrMapping/>
  </p:clrMapOvr>
  <p:transition>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p:spPr>
        <p:txBody>
          <a:bodyPr>
            <a:noAutofit/>
          </a:bodyPr>
          <a:lstStyle/>
          <a:p>
            <a:r>
              <a:rPr lang="en-US" sz="3600" i="1" dirty="0" smtClean="0"/>
              <a:t>Larger Vessel Sizes Mean:</a:t>
            </a:r>
            <a:endParaRPr lang="en-US" sz="3600" dirty="0"/>
          </a:p>
        </p:txBody>
      </p:sp>
      <p:sp>
        <p:nvSpPr>
          <p:cNvPr id="3" name="Content Placeholder 2"/>
          <p:cNvSpPr>
            <a:spLocks noGrp="1"/>
          </p:cNvSpPr>
          <p:nvPr>
            <p:ph idx="1"/>
          </p:nvPr>
        </p:nvSpPr>
        <p:spPr>
          <a:xfrm>
            <a:off x="457200" y="1447800"/>
            <a:ext cx="8229600" cy="4525963"/>
          </a:xfrm>
        </p:spPr>
        <p:txBody>
          <a:bodyPr/>
          <a:lstStyle/>
          <a:p>
            <a:pPr lvl="1">
              <a:buNone/>
            </a:pPr>
            <a:endParaRPr lang="en-US" sz="2000" dirty="0" smtClean="0">
              <a:latin typeface="+mj-lt"/>
            </a:endParaRPr>
          </a:p>
          <a:p>
            <a:pPr lvl="1">
              <a:buNone/>
            </a:pPr>
            <a:endParaRPr lang="en-US" sz="2000" dirty="0" smtClean="0">
              <a:latin typeface="+mj-lt"/>
            </a:endParaRPr>
          </a:p>
          <a:p>
            <a:pPr lvl="1"/>
            <a:r>
              <a:rPr lang="en-US" sz="2400" dirty="0" smtClean="0">
                <a:latin typeface="+mj-lt"/>
              </a:rPr>
              <a:t>Fewer and larger ports</a:t>
            </a:r>
          </a:p>
          <a:p>
            <a:pPr lvl="1"/>
            <a:r>
              <a:rPr lang="en-US" sz="2400" dirty="0" smtClean="0">
                <a:latin typeface="+mj-lt"/>
              </a:rPr>
              <a:t>Decreased turnaround times in port</a:t>
            </a:r>
          </a:p>
          <a:p>
            <a:pPr lvl="1"/>
            <a:r>
              <a:rPr lang="en-US" sz="2400" dirty="0" smtClean="0">
                <a:latin typeface="+mj-lt"/>
              </a:rPr>
              <a:t>Space sharing, Alliances</a:t>
            </a:r>
          </a:p>
          <a:p>
            <a:pPr lvl="1"/>
            <a:r>
              <a:rPr lang="en-US" sz="2400" dirty="0" smtClean="0">
                <a:latin typeface="+mj-lt"/>
              </a:rPr>
              <a:t>Overall reduction in the number of Shipping Companies </a:t>
            </a:r>
          </a:p>
          <a:p>
            <a:pPr lvl="1"/>
            <a:r>
              <a:rPr lang="en-US" sz="2400" dirty="0" smtClean="0">
                <a:latin typeface="+mj-lt"/>
              </a:rPr>
              <a:t>Reduced transit times</a:t>
            </a:r>
          </a:p>
          <a:p>
            <a:pPr lvl="1"/>
            <a:r>
              <a:rPr lang="en-US" sz="2400" dirty="0" smtClean="0">
                <a:latin typeface="+mj-lt"/>
              </a:rPr>
              <a:t>Lower costs makes shipping more affordable to the customer</a:t>
            </a:r>
          </a:p>
          <a:p>
            <a:pPr lvl="1"/>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4525963"/>
          </a:xfrm>
        </p:spPr>
        <p:txBody>
          <a:bodyPr>
            <a:normAutofit fontScale="85000" lnSpcReduction="20000"/>
          </a:bodyPr>
          <a:lstStyle/>
          <a:p>
            <a:pPr marL="342900" lvl="1" indent="-342900">
              <a:buFont typeface="Arial" pitchFamily="34" charset="0"/>
              <a:buChar char="•"/>
            </a:pPr>
            <a:r>
              <a:rPr lang="en-US" sz="2200" dirty="0" smtClean="0">
                <a:latin typeface="+mj-lt"/>
              </a:rPr>
              <a:t>Technology has revolutionized communications and document processing</a:t>
            </a:r>
          </a:p>
          <a:p>
            <a:pPr marL="342900" lvl="1" indent="-342900">
              <a:buFont typeface="Arial" pitchFamily="34" charset="0"/>
              <a:buChar char="•"/>
            </a:pPr>
            <a:endParaRPr lang="en-US" sz="2200" dirty="0" smtClean="0">
              <a:latin typeface="+mj-lt"/>
            </a:endParaRPr>
          </a:p>
          <a:p>
            <a:pPr marL="342900" lvl="1" indent="-342900">
              <a:buFont typeface="Arial" pitchFamily="34" charset="0"/>
              <a:buChar char="•"/>
            </a:pPr>
            <a:r>
              <a:rPr lang="en-US" sz="2200" dirty="0" smtClean="0">
                <a:latin typeface="+mj-lt"/>
              </a:rPr>
              <a:t>Cargo tracking at our fingertips</a:t>
            </a:r>
          </a:p>
          <a:p>
            <a:pPr marL="342900" lvl="1" indent="-342900">
              <a:buFont typeface="Arial" pitchFamily="34" charset="0"/>
              <a:buChar char="•"/>
            </a:pPr>
            <a:endParaRPr lang="en-US" sz="2200" dirty="0" smtClean="0">
              <a:latin typeface="+mj-lt"/>
            </a:endParaRPr>
          </a:p>
          <a:p>
            <a:pPr marL="342900" lvl="1" indent="-342900">
              <a:buFont typeface="Arial" pitchFamily="34" charset="0"/>
              <a:buChar char="•"/>
            </a:pPr>
            <a:r>
              <a:rPr lang="en-US" sz="2200" dirty="0" smtClean="0">
                <a:latin typeface="+mj-lt"/>
              </a:rPr>
              <a:t>Disseminate cargo details worldwide with the press of a button</a:t>
            </a:r>
          </a:p>
          <a:p>
            <a:pPr marL="342900" lvl="1" indent="-342900">
              <a:buFont typeface="Arial" pitchFamily="34" charset="0"/>
              <a:buChar char="•"/>
            </a:pPr>
            <a:endParaRPr lang="en-US" sz="2400" dirty="0" smtClean="0">
              <a:latin typeface="+mj-lt"/>
            </a:endParaRPr>
          </a:p>
          <a:p>
            <a:pPr marL="342900" lvl="1" indent="-342900">
              <a:buFont typeface="Arial" pitchFamily="34" charset="0"/>
              <a:buChar char="•"/>
            </a:pPr>
            <a:endParaRPr lang="en-US" sz="2400" dirty="0" smtClean="0">
              <a:latin typeface="+mj-lt"/>
            </a:endParaRPr>
          </a:p>
          <a:p>
            <a:pPr marL="342900" lvl="1" indent="-342900">
              <a:buNone/>
            </a:pPr>
            <a:endParaRPr lang="en-US" sz="2400" dirty="0" smtClean="0">
              <a:latin typeface="+mj-lt"/>
            </a:endParaRPr>
          </a:p>
          <a:p>
            <a:pPr marL="342900" lvl="1" indent="-342900">
              <a:buNone/>
            </a:pPr>
            <a:endParaRPr lang="en-US" sz="2400" dirty="0" smtClean="0">
              <a:latin typeface="+mj-lt"/>
            </a:endParaRPr>
          </a:p>
          <a:p>
            <a:pPr marL="342900" lvl="1" indent="-342900">
              <a:buNone/>
            </a:pPr>
            <a:endParaRPr lang="en-US" sz="2400" dirty="0" smtClean="0">
              <a:latin typeface="+mj-lt"/>
            </a:endParaRPr>
          </a:p>
          <a:p>
            <a:pPr marL="342900" lvl="1" indent="-342900">
              <a:buFont typeface="Arial" pitchFamily="34" charset="0"/>
              <a:buChar char="•"/>
            </a:pPr>
            <a:r>
              <a:rPr lang="en-US" sz="2400" dirty="0" smtClean="0">
                <a:latin typeface="+mj-lt"/>
              </a:rPr>
              <a:t>Global positioning systems allow tracking and routing of vessels to be more efficient ensuring on-time schedules</a:t>
            </a:r>
          </a:p>
          <a:p>
            <a:pPr marL="342900" lvl="1" indent="-342900">
              <a:buNone/>
            </a:pPr>
            <a:endParaRPr lang="en-US" sz="2400" dirty="0" smtClean="0">
              <a:latin typeface="+mj-lt"/>
            </a:endParaRPr>
          </a:p>
          <a:p>
            <a:pPr marL="342900" lvl="3" indent="-342900">
              <a:buFont typeface="Arial" pitchFamily="34" charset="0"/>
              <a:buChar char="•"/>
            </a:pPr>
            <a:r>
              <a:rPr lang="en-US" sz="2400" dirty="0" smtClean="0">
                <a:latin typeface="+mj-lt"/>
              </a:rPr>
              <a:t>Cellular technology</a:t>
            </a:r>
          </a:p>
          <a:p>
            <a:pPr>
              <a:buNone/>
            </a:pPr>
            <a:endParaRPr lang="en-US" dirty="0" smtClean="0"/>
          </a:p>
          <a:p>
            <a:pPr>
              <a:buNone/>
            </a:pPr>
            <a:endParaRPr lang="en-US" dirty="0"/>
          </a:p>
        </p:txBody>
      </p:sp>
      <p:pic>
        <p:nvPicPr>
          <p:cNvPr id="4" name="Picture 3" descr="C:\Program Files\Microsoft Office\MEDIA\CAGCAT10\j0300520.gif"/>
          <p:cNvPicPr>
            <a:picLocks noChangeAspect="1" noChangeArrowheads="1" noCrop="1"/>
          </p:cNvPicPr>
          <p:nvPr/>
        </p:nvPicPr>
        <p:blipFill>
          <a:blip r:embed="rId3"/>
          <a:srcRect/>
          <a:stretch>
            <a:fillRect/>
          </a:stretch>
        </p:blipFill>
        <p:spPr bwMode="auto">
          <a:xfrm>
            <a:off x="3962400" y="2590800"/>
            <a:ext cx="1382234" cy="1188720"/>
          </a:xfrm>
          <a:prstGeom prst="rect">
            <a:avLst/>
          </a:prstGeom>
          <a:noFill/>
        </p:spPr>
      </p:pic>
      <p:pic>
        <p:nvPicPr>
          <p:cNvPr id="5" name="Picture 4" descr="iStock_000004081957XSmall[1].jpg"/>
          <p:cNvPicPr>
            <a:picLocks noChangeAspect="1"/>
          </p:cNvPicPr>
          <p:nvPr/>
        </p:nvPicPr>
        <p:blipFill>
          <a:blip r:embed="rId4"/>
          <a:stretch>
            <a:fillRect/>
          </a:stretch>
        </p:blipFill>
        <p:spPr>
          <a:xfrm>
            <a:off x="3352800" y="4724400"/>
            <a:ext cx="2739964" cy="18288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1066800" y="533400"/>
            <a:ext cx="1600200" cy="381000"/>
          </a:xfrm>
          <a:prstGeom prst="rect">
            <a:avLst/>
          </a:prstGeom>
          <a:noFill/>
        </p:spPr>
        <p:txBody>
          <a:bodyPr wrap="square" rtlCol="0">
            <a:spAutoFit/>
          </a:bodyPr>
          <a:lstStyle/>
          <a:p>
            <a:r>
              <a:rPr lang="en-US" dirty="0" smtClean="0">
                <a:latin typeface="+mj-lt"/>
              </a:rPr>
              <a:t>Bulk Carriers</a:t>
            </a:r>
            <a:endParaRPr lang="en-US" dirty="0">
              <a:latin typeface="+mj-lt"/>
            </a:endParaRPr>
          </a:p>
        </p:txBody>
      </p:sp>
      <p:sp>
        <p:nvSpPr>
          <p:cNvPr id="22" name="TextBox 21"/>
          <p:cNvSpPr txBox="1"/>
          <p:nvPr/>
        </p:nvSpPr>
        <p:spPr>
          <a:xfrm>
            <a:off x="5181600" y="228600"/>
            <a:ext cx="2133600" cy="369332"/>
          </a:xfrm>
          <a:prstGeom prst="rect">
            <a:avLst/>
          </a:prstGeom>
          <a:noFill/>
        </p:spPr>
        <p:txBody>
          <a:bodyPr wrap="square" rtlCol="0">
            <a:spAutoFit/>
          </a:bodyPr>
          <a:lstStyle/>
          <a:p>
            <a:r>
              <a:rPr lang="en-US" dirty="0" smtClean="0">
                <a:latin typeface="+mj-lt"/>
              </a:rPr>
              <a:t>Container Carriers</a:t>
            </a:r>
            <a:endParaRPr lang="en-US" dirty="0">
              <a:latin typeface="+mj-lt"/>
            </a:endParaRPr>
          </a:p>
        </p:txBody>
      </p:sp>
      <p:sp>
        <p:nvSpPr>
          <p:cNvPr id="23" name="TextBox 22"/>
          <p:cNvSpPr txBox="1"/>
          <p:nvPr/>
        </p:nvSpPr>
        <p:spPr>
          <a:xfrm>
            <a:off x="762000" y="5867400"/>
            <a:ext cx="2590800" cy="369332"/>
          </a:xfrm>
          <a:prstGeom prst="rect">
            <a:avLst/>
          </a:prstGeom>
          <a:noFill/>
        </p:spPr>
        <p:txBody>
          <a:bodyPr wrap="square" rtlCol="0">
            <a:spAutoFit/>
          </a:bodyPr>
          <a:lstStyle/>
          <a:p>
            <a:r>
              <a:rPr lang="en-US" dirty="0" smtClean="0">
                <a:latin typeface="+mj-lt"/>
              </a:rPr>
              <a:t>Break-bulk Carriers</a:t>
            </a:r>
            <a:endParaRPr lang="en-US" dirty="0">
              <a:latin typeface="+mj-lt"/>
            </a:endParaRPr>
          </a:p>
        </p:txBody>
      </p:sp>
      <p:sp>
        <p:nvSpPr>
          <p:cNvPr id="9" name="TextBox 8"/>
          <p:cNvSpPr txBox="1"/>
          <p:nvPr/>
        </p:nvSpPr>
        <p:spPr>
          <a:xfrm>
            <a:off x="5334000" y="6324600"/>
            <a:ext cx="1905000" cy="369332"/>
          </a:xfrm>
          <a:prstGeom prst="rect">
            <a:avLst/>
          </a:prstGeom>
          <a:noFill/>
        </p:spPr>
        <p:txBody>
          <a:bodyPr wrap="square" rtlCol="0">
            <a:spAutoFit/>
          </a:bodyPr>
          <a:lstStyle/>
          <a:p>
            <a:r>
              <a:rPr lang="en-US" dirty="0" smtClean="0">
                <a:latin typeface="+mj-lt"/>
              </a:rPr>
              <a:t>Ro-Ro Carriers</a:t>
            </a:r>
            <a:endParaRPr lang="en-US" dirty="0">
              <a:latin typeface="+mj-lt"/>
            </a:endParaRPr>
          </a:p>
        </p:txBody>
      </p:sp>
      <p:pic>
        <p:nvPicPr>
          <p:cNvPr id="8193" name="Picture 1" descr="C:\Users\Linda\AppData\Local\Microsoft\Windows\Temporary Internet Files\Content.IE5\QGHPZPUT\MPj04019230000[1].jpg"/>
          <p:cNvPicPr>
            <a:picLocks noChangeAspect="1" noChangeArrowheads="1"/>
          </p:cNvPicPr>
          <p:nvPr/>
        </p:nvPicPr>
        <p:blipFill>
          <a:blip r:embed="rId3" cstate="print"/>
          <a:srcRect/>
          <a:stretch>
            <a:fillRect/>
          </a:stretch>
        </p:blipFill>
        <p:spPr bwMode="auto">
          <a:xfrm>
            <a:off x="381000" y="1066800"/>
            <a:ext cx="3155911" cy="2103120"/>
          </a:xfrm>
          <a:prstGeom prst="rect">
            <a:avLst/>
          </a:prstGeom>
          <a:noFill/>
        </p:spPr>
      </p:pic>
      <p:pic>
        <p:nvPicPr>
          <p:cNvPr id="12" name="Picture 11" descr="General cargo ship.gif"/>
          <p:cNvPicPr>
            <a:picLocks noChangeAspect="1"/>
          </p:cNvPicPr>
          <p:nvPr/>
        </p:nvPicPr>
        <p:blipFill>
          <a:blip r:embed="rId4"/>
          <a:stretch>
            <a:fillRect/>
          </a:stretch>
        </p:blipFill>
        <p:spPr>
          <a:xfrm>
            <a:off x="609600" y="3505200"/>
            <a:ext cx="2743200" cy="2743200"/>
          </a:xfrm>
          <a:prstGeom prst="rect">
            <a:avLst/>
          </a:prstGeom>
        </p:spPr>
      </p:pic>
      <p:pic>
        <p:nvPicPr>
          <p:cNvPr id="14" name="Picture 13" descr="RoRo vessel.jpg"/>
          <p:cNvPicPr>
            <a:picLocks noChangeAspect="1"/>
          </p:cNvPicPr>
          <p:nvPr/>
        </p:nvPicPr>
        <p:blipFill>
          <a:blip r:embed="rId5"/>
          <a:stretch>
            <a:fillRect/>
          </a:stretch>
        </p:blipFill>
        <p:spPr>
          <a:xfrm>
            <a:off x="4343400" y="3505200"/>
            <a:ext cx="3649995" cy="2743200"/>
          </a:xfrm>
          <a:prstGeom prst="rect">
            <a:avLst/>
          </a:prstGeom>
        </p:spPr>
      </p:pic>
      <p:pic>
        <p:nvPicPr>
          <p:cNvPr id="18" name="Picture 17" descr="Container 1.jpg"/>
          <p:cNvPicPr>
            <a:picLocks noChangeAspect="1"/>
          </p:cNvPicPr>
          <p:nvPr/>
        </p:nvPicPr>
        <p:blipFill>
          <a:blip r:embed="rId6"/>
          <a:stretch>
            <a:fillRect/>
          </a:stretch>
        </p:blipFill>
        <p:spPr>
          <a:xfrm>
            <a:off x="4495800" y="685800"/>
            <a:ext cx="3510202" cy="265176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ar Carrier.jpg"/>
          <p:cNvPicPr>
            <a:picLocks noChangeAspect="1"/>
          </p:cNvPicPr>
          <p:nvPr/>
        </p:nvPicPr>
        <p:blipFill>
          <a:blip r:embed="rId3"/>
          <a:stretch>
            <a:fillRect/>
          </a:stretch>
        </p:blipFill>
        <p:spPr>
          <a:xfrm>
            <a:off x="533400" y="838200"/>
            <a:ext cx="4114800" cy="2743200"/>
          </a:xfrm>
          <a:prstGeom prst="rect">
            <a:avLst/>
          </a:prstGeom>
        </p:spPr>
      </p:pic>
      <p:sp>
        <p:nvSpPr>
          <p:cNvPr id="6" name="TextBox 5"/>
          <p:cNvSpPr txBox="1"/>
          <p:nvPr/>
        </p:nvSpPr>
        <p:spPr>
          <a:xfrm>
            <a:off x="1828800" y="304800"/>
            <a:ext cx="1524000" cy="381000"/>
          </a:xfrm>
          <a:prstGeom prst="rect">
            <a:avLst/>
          </a:prstGeom>
          <a:noFill/>
        </p:spPr>
        <p:txBody>
          <a:bodyPr wrap="square" rtlCol="0">
            <a:spAutoFit/>
          </a:bodyPr>
          <a:lstStyle/>
          <a:p>
            <a:r>
              <a:rPr lang="en-US" dirty="0" smtClean="0">
                <a:latin typeface="+mj-lt"/>
              </a:rPr>
              <a:t>Car Carriers</a:t>
            </a:r>
            <a:endParaRPr lang="en-US" dirty="0">
              <a:latin typeface="+mj-lt"/>
            </a:endParaRPr>
          </a:p>
        </p:txBody>
      </p:sp>
      <p:pic>
        <p:nvPicPr>
          <p:cNvPr id="7" name="Picture 6" descr="LASH.jpg"/>
          <p:cNvPicPr>
            <a:picLocks noChangeAspect="1"/>
          </p:cNvPicPr>
          <p:nvPr/>
        </p:nvPicPr>
        <p:blipFill>
          <a:blip r:embed="rId4"/>
          <a:stretch>
            <a:fillRect/>
          </a:stretch>
        </p:blipFill>
        <p:spPr>
          <a:xfrm>
            <a:off x="5257800" y="609600"/>
            <a:ext cx="3535680" cy="2651760"/>
          </a:xfrm>
          <a:prstGeom prst="rect">
            <a:avLst/>
          </a:prstGeom>
        </p:spPr>
      </p:pic>
      <p:sp>
        <p:nvSpPr>
          <p:cNvPr id="8" name="TextBox 7"/>
          <p:cNvSpPr txBox="1"/>
          <p:nvPr/>
        </p:nvSpPr>
        <p:spPr>
          <a:xfrm>
            <a:off x="6172200" y="228600"/>
            <a:ext cx="1676400" cy="381000"/>
          </a:xfrm>
          <a:prstGeom prst="rect">
            <a:avLst/>
          </a:prstGeom>
          <a:noFill/>
        </p:spPr>
        <p:txBody>
          <a:bodyPr wrap="square" rtlCol="0">
            <a:spAutoFit/>
          </a:bodyPr>
          <a:lstStyle/>
          <a:p>
            <a:r>
              <a:rPr lang="en-US" dirty="0" smtClean="0">
                <a:latin typeface="+mj-lt"/>
              </a:rPr>
              <a:t>LASH Carriers </a:t>
            </a:r>
            <a:endParaRPr lang="en-US" dirty="0">
              <a:latin typeface="+mj-lt"/>
            </a:endParaRPr>
          </a:p>
        </p:txBody>
      </p:sp>
      <p:pic>
        <p:nvPicPr>
          <p:cNvPr id="9" name="Picture 8" descr="250px-MV_Blue_Marlin_carrying_USS_Cole.jpg"/>
          <p:cNvPicPr>
            <a:picLocks noChangeAspect="1"/>
          </p:cNvPicPr>
          <p:nvPr/>
        </p:nvPicPr>
        <p:blipFill>
          <a:blip r:embed="rId5"/>
          <a:stretch>
            <a:fillRect/>
          </a:stretch>
        </p:blipFill>
        <p:spPr>
          <a:xfrm>
            <a:off x="762000" y="4191000"/>
            <a:ext cx="3175000" cy="2387600"/>
          </a:xfrm>
          <a:prstGeom prst="rect">
            <a:avLst/>
          </a:prstGeom>
        </p:spPr>
      </p:pic>
      <p:sp>
        <p:nvSpPr>
          <p:cNvPr id="10" name="TextBox 9"/>
          <p:cNvSpPr txBox="1"/>
          <p:nvPr/>
        </p:nvSpPr>
        <p:spPr>
          <a:xfrm>
            <a:off x="1371600" y="3733800"/>
            <a:ext cx="2057400" cy="381000"/>
          </a:xfrm>
          <a:prstGeom prst="rect">
            <a:avLst/>
          </a:prstGeom>
          <a:noFill/>
        </p:spPr>
        <p:txBody>
          <a:bodyPr wrap="square" rtlCol="0">
            <a:spAutoFit/>
          </a:bodyPr>
          <a:lstStyle/>
          <a:p>
            <a:r>
              <a:rPr lang="en-US" dirty="0" smtClean="0">
                <a:latin typeface="+mj-lt"/>
              </a:rPr>
              <a:t>Heavy-Lift Ships</a:t>
            </a:r>
            <a:endParaRPr lang="en-US" dirty="0">
              <a:latin typeface="+mj-lt"/>
            </a:endParaRPr>
          </a:p>
        </p:txBody>
      </p:sp>
      <p:pic>
        <p:nvPicPr>
          <p:cNvPr id="12" name="Picture 11" descr="68402-004-180D58CD.jpg"/>
          <p:cNvPicPr>
            <a:picLocks noChangeAspect="1"/>
          </p:cNvPicPr>
          <p:nvPr/>
        </p:nvPicPr>
        <p:blipFill>
          <a:blip r:embed="rId6"/>
          <a:stretch>
            <a:fillRect/>
          </a:stretch>
        </p:blipFill>
        <p:spPr>
          <a:xfrm>
            <a:off x="4724400" y="3886200"/>
            <a:ext cx="4099892" cy="2743200"/>
          </a:xfrm>
          <a:prstGeom prst="rect">
            <a:avLst/>
          </a:prstGeom>
        </p:spPr>
      </p:pic>
      <p:sp>
        <p:nvSpPr>
          <p:cNvPr id="13" name="TextBox 12"/>
          <p:cNvSpPr txBox="1"/>
          <p:nvPr/>
        </p:nvSpPr>
        <p:spPr>
          <a:xfrm>
            <a:off x="6400800" y="3429000"/>
            <a:ext cx="1524000" cy="369332"/>
          </a:xfrm>
          <a:prstGeom prst="rect">
            <a:avLst/>
          </a:prstGeom>
          <a:noFill/>
        </p:spPr>
        <p:txBody>
          <a:bodyPr wrap="square" rtlCol="0">
            <a:spAutoFit/>
          </a:bodyPr>
          <a:lstStyle/>
          <a:p>
            <a:r>
              <a:rPr lang="en-US" dirty="0" smtClean="0">
                <a:latin typeface="+mj-lt"/>
              </a:rPr>
              <a:t>Tanker Ships</a:t>
            </a:r>
            <a:endParaRPr lang="en-US" dirty="0">
              <a:latin typeface="+mj-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6" name="Object 1024"/>
          <p:cNvGraphicFramePr>
            <a:graphicFrameLocks noChangeAspect="1"/>
          </p:cNvGraphicFramePr>
          <p:nvPr>
            <p:ph idx="1"/>
          </p:nvPr>
        </p:nvGraphicFramePr>
        <p:xfrm>
          <a:off x="2286000" y="1219200"/>
          <a:ext cx="4633913" cy="4643438"/>
        </p:xfrm>
        <a:graphic>
          <a:graphicData uri="http://schemas.openxmlformats.org/presentationml/2006/ole">
            <p:oleObj spid="_x0000_s6146" name="Clip" r:id="rId4" imgW="3452400" imgH="3458520" progId="">
              <p:embed/>
            </p:oleObj>
          </a:graphicData>
        </a:graphic>
      </p:graphicFrame>
      <p:sp>
        <p:nvSpPr>
          <p:cNvPr id="7" name="TextBox 6"/>
          <p:cNvSpPr txBox="1"/>
          <p:nvPr/>
        </p:nvSpPr>
        <p:spPr>
          <a:xfrm>
            <a:off x="3505200" y="609600"/>
            <a:ext cx="2438400" cy="369332"/>
          </a:xfrm>
          <a:prstGeom prst="rect">
            <a:avLst/>
          </a:prstGeom>
          <a:noFill/>
        </p:spPr>
        <p:txBody>
          <a:bodyPr wrap="square" rtlCol="0">
            <a:spAutoFit/>
          </a:bodyPr>
          <a:lstStyle/>
          <a:p>
            <a:r>
              <a:rPr lang="en-US" dirty="0" smtClean="0"/>
              <a:t>Rate Quotation &amp; Tariff</a:t>
            </a:r>
            <a:endParaRPr lang="en-US" dirty="0"/>
          </a:p>
        </p:txBody>
      </p:sp>
      <p:sp>
        <p:nvSpPr>
          <p:cNvPr id="8" name="TextBox 7"/>
          <p:cNvSpPr txBox="1"/>
          <p:nvPr/>
        </p:nvSpPr>
        <p:spPr>
          <a:xfrm>
            <a:off x="6248400" y="1371600"/>
            <a:ext cx="2362200" cy="369332"/>
          </a:xfrm>
          <a:prstGeom prst="rect">
            <a:avLst/>
          </a:prstGeom>
          <a:noFill/>
        </p:spPr>
        <p:txBody>
          <a:bodyPr wrap="square" rtlCol="0">
            <a:spAutoFit/>
          </a:bodyPr>
          <a:lstStyle/>
          <a:p>
            <a:r>
              <a:rPr lang="en-US" dirty="0" smtClean="0"/>
              <a:t>Booking Export Cargo</a:t>
            </a:r>
            <a:endParaRPr lang="en-US" dirty="0"/>
          </a:p>
        </p:txBody>
      </p:sp>
      <p:sp>
        <p:nvSpPr>
          <p:cNvPr id="9" name="TextBox 8"/>
          <p:cNvSpPr txBox="1"/>
          <p:nvPr/>
        </p:nvSpPr>
        <p:spPr>
          <a:xfrm>
            <a:off x="7010400" y="3124200"/>
            <a:ext cx="1676400" cy="923330"/>
          </a:xfrm>
          <a:prstGeom prst="rect">
            <a:avLst/>
          </a:prstGeom>
          <a:noFill/>
        </p:spPr>
        <p:txBody>
          <a:bodyPr wrap="square" rtlCol="0">
            <a:spAutoFit/>
          </a:bodyPr>
          <a:lstStyle/>
          <a:p>
            <a:r>
              <a:rPr lang="en-US" dirty="0" smtClean="0"/>
              <a:t>Equipment Management &amp; Control</a:t>
            </a:r>
            <a:endParaRPr lang="en-US" dirty="0"/>
          </a:p>
        </p:txBody>
      </p:sp>
      <p:sp>
        <p:nvSpPr>
          <p:cNvPr id="10" name="TextBox 9"/>
          <p:cNvSpPr txBox="1"/>
          <p:nvPr/>
        </p:nvSpPr>
        <p:spPr>
          <a:xfrm>
            <a:off x="6248400" y="5715000"/>
            <a:ext cx="2590800" cy="369332"/>
          </a:xfrm>
          <a:prstGeom prst="rect">
            <a:avLst/>
          </a:prstGeom>
          <a:noFill/>
        </p:spPr>
        <p:txBody>
          <a:bodyPr wrap="square" rtlCol="0">
            <a:spAutoFit/>
          </a:bodyPr>
          <a:lstStyle/>
          <a:p>
            <a:r>
              <a:rPr lang="en-US" dirty="0" smtClean="0"/>
              <a:t>Intermodal Transportation</a:t>
            </a:r>
            <a:endParaRPr lang="en-US" dirty="0"/>
          </a:p>
        </p:txBody>
      </p:sp>
      <p:sp>
        <p:nvSpPr>
          <p:cNvPr id="11" name="TextBox 10"/>
          <p:cNvSpPr txBox="1"/>
          <p:nvPr/>
        </p:nvSpPr>
        <p:spPr>
          <a:xfrm>
            <a:off x="3505200" y="6096000"/>
            <a:ext cx="2438400" cy="369332"/>
          </a:xfrm>
          <a:prstGeom prst="rect">
            <a:avLst/>
          </a:prstGeom>
          <a:noFill/>
        </p:spPr>
        <p:txBody>
          <a:bodyPr wrap="square" rtlCol="0">
            <a:spAutoFit/>
          </a:bodyPr>
          <a:lstStyle/>
          <a:p>
            <a:r>
              <a:rPr lang="en-US" dirty="0" smtClean="0"/>
              <a:t>Export Documentation</a:t>
            </a:r>
            <a:endParaRPr lang="en-US" dirty="0"/>
          </a:p>
        </p:txBody>
      </p:sp>
      <p:sp>
        <p:nvSpPr>
          <p:cNvPr id="12" name="TextBox 11"/>
          <p:cNvSpPr txBox="1"/>
          <p:nvPr/>
        </p:nvSpPr>
        <p:spPr>
          <a:xfrm>
            <a:off x="381000" y="5029200"/>
            <a:ext cx="2514600" cy="923330"/>
          </a:xfrm>
          <a:prstGeom prst="rect">
            <a:avLst/>
          </a:prstGeom>
          <a:noFill/>
        </p:spPr>
        <p:txBody>
          <a:bodyPr wrap="square" rtlCol="0">
            <a:spAutoFit/>
          </a:bodyPr>
          <a:lstStyle/>
          <a:p>
            <a:r>
              <a:rPr lang="en-US" dirty="0" smtClean="0"/>
              <a:t>Terminal / Marine Operations</a:t>
            </a:r>
          </a:p>
          <a:p>
            <a:r>
              <a:rPr lang="en-US" dirty="0" smtClean="0"/>
              <a:t>Vessel Stow and Load</a:t>
            </a:r>
            <a:endParaRPr lang="en-US" dirty="0"/>
          </a:p>
        </p:txBody>
      </p:sp>
      <p:sp>
        <p:nvSpPr>
          <p:cNvPr id="13" name="TextBox 12"/>
          <p:cNvSpPr txBox="1"/>
          <p:nvPr/>
        </p:nvSpPr>
        <p:spPr>
          <a:xfrm>
            <a:off x="304800" y="3048000"/>
            <a:ext cx="1752600" cy="646331"/>
          </a:xfrm>
          <a:prstGeom prst="rect">
            <a:avLst/>
          </a:prstGeom>
          <a:noFill/>
        </p:spPr>
        <p:txBody>
          <a:bodyPr wrap="square" rtlCol="0">
            <a:spAutoFit/>
          </a:bodyPr>
          <a:lstStyle/>
          <a:p>
            <a:r>
              <a:rPr lang="en-US" dirty="0" smtClean="0"/>
              <a:t>Import Documentation</a:t>
            </a:r>
            <a:endParaRPr lang="en-US" dirty="0"/>
          </a:p>
        </p:txBody>
      </p:sp>
      <p:sp>
        <p:nvSpPr>
          <p:cNvPr id="14" name="TextBox 13"/>
          <p:cNvSpPr txBox="1"/>
          <p:nvPr/>
        </p:nvSpPr>
        <p:spPr>
          <a:xfrm>
            <a:off x="152400" y="1219200"/>
            <a:ext cx="3124200" cy="369332"/>
          </a:xfrm>
          <a:prstGeom prst="rect">
            <a:avLst/>
          </a:prstGeom>
          <a:noFill/>
        </p:spPr>
        <p:txBody>
          <a:bodyPr wrap="square" rtlCol="0">
            <a:spAutoFit/>
          </a:bodyPr>
          <a:lstStyle/>
          <a:p>
            <a:r>
              <a:rPr lang="en-US" dirty="0" smtClean="0"/>
              <a:t>Intermodal Transportation</a:t>
            </a:r>
            <a:endParaRPr lang="en-US" dirty="0"/>
          </a:p>
        </p:txBody>
      </p:sp>
      <p:sp>
        <p:nvSpPr>
          <p:cNvPr id="15" name="Rectangle 14"/>
          <p:cNvSpPr/>
          <p:nvPr/>
        </p:nvSpPr>
        <p:spPr>
          <a:xfrm>
            <a:off x="3556337" y="3244334"/>
            <a:ext cx="2031325" cy="369332"/>
          </a:xfrm>
          <a:prstGeom prst="rect">
            <a:avLst/>
          </a:prstGeom>
        </p:spPr>
        <p:txBody>
          <a:bodyPr wrap="none">
            <a:spAutoFit/>
          </a:bodyPr>
          <a:lstStyle/>
          <a:p>
            <a:r>
              <a:rPr lang="en-US" dirty="0" smtClean="0"/>
              <a:t>The Shipping Cycle</a:t>
            </a:r>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Incoterms</a:t>
            </a:r>
            <a:endParaRPr lang="en-US" sz="3600" dirty="0"/>
          </a:p>
        </p:txBody>
      </p:sp>
      <p:sp>
        <p:nvSpPr>
          <p:cNvPr id="5" name="Content Placeholder 4"/>
          <p:cNvSpPr>
            <a:spLocks noGrp="1"/>
          </p:cNvSpPr>
          <p:nvPr>
            <p:ph idx="1"/>
          </p:nvPr>
        </p:nvSpPr>
        <p:spPr>
          <a:xfrm>
            <a:off x="457200" y="1600200"/>
            <a:ext cx="8229600" cy="4800600"/>
          </a:xfrm>
        </p:spPr>
        <p:txBody>
          <a:bodyPr>
            <a:normAutofit/>
          </a:bodyPr>
          <a:lstStyle/>
          <a:p>
            <a:r>
              <a:rPr lang="en-US" sz="2000" dirty="0" smtClean="0"/>
              <a:t>EXW  -  Ex Works (…named place)</a:t>
            </a:r>
          </a:p>
          <a:p>
            <a:r>
              <a:rPr lang="en-US" sz="2000" dirty="0" smtClean="0"/>
              <a:t>FCA   -   Free Carrier (…named place)</a:t>
            </a:r>
          </a:p>
          <a:p>
            <a:r>
              <a:rPr lang="en-US" sz="2000" dirty="0" smtClean="0"/>
              <a:t>FAS    -  Free Alongside Ship (…named port of shipment)</a:t>
            </a:r>
          </a:p>
          <a:p>
            <a:r>
              <a:rPr lang="en-US" sz="2000" dirty="0" smtClean="0"/>
              <a:t>FOB   -  Free On Board (…named port of shipment)</a:t>
            </a:r>
          </a:p>
          <a:p>
            <a:r>
              <a:rPr lang="en-US" sz="2000" dirty="0" smtClean="0"/>
              <a:t>CFR   -  Cost &amp; Freight (…named port of destination)</a:t>
            </a:r>
          </a:p>
          <a:p>
            <a:r>
              <a:rPr lang="en-US" sz="2000" dirty="0" smtClean="0"/>
              <a:t>CIF    -  Cost, Insurance &amp; Freight (…named port of destination)</a:t>
            </a:r>
          </a:p>
          <a:p>
            <a:r>
              <a:rPr lang="en-US" sz="2000" dirty="0" smtClean="0"/>
              <a:t>CPT   -  Carriage Paid To (…named place of destination)</a:t>
            </a:r>
          </a:p>
          <a:p>
            <a:r>
              <a:rPr lang="en-US" sz="2000" dirty="0" smtClean="0"/>
              <a:t>CIP    -  Carriage Insurance Paid To (…named place of destination)</a:t>
            </a:r>
          </a:p>
          <a:p>
            <a:r>
              <a:rPr lang="en-US" sz="2000" dirty="0" smtClean="0"/>
              <a:t>DAF  -   Delivery at Frontier (…named place)</a:t>
            </a:r>
          </a:p>
          <a:p>
            <a:r>
              <a:rPr lang="en-US" sz="2000" dirty="0" smtClean="0"/>
              <a:t>DES  -   Delivered Ex Ship (…named port of destination)</a:t>
            </a:r>
          </a:p>
          <a:p>
            <a:r>
              <a:rPr lang="en-US" sz="2000" dirty="0" smtClean="0"/>
              <a:t>DEQ  -  Delivered Ex Quai Duty Paid (…named port of destination)</a:t>
            </a:r>
          </a:p>
          <a:p>
            <a:r>
              <a:rPr lang="en-US" sz="2000" dirty="0" smtClean="0"/>
              <a:t>DDU  -  Delivered Duty Unpaid (…named place of destination)</a:t>
            </a:r>
          </a:p>
          <a:p>
            <a:r>
              <a:rPr lang="en-US" sz="2000" dirty="0" smtClean="0"/>
              <a:t>DDP   -  Delivery Duty Paid (…named place of destination)</a:t>
            </a:r>
          </a:p>
          <a:p>
            <a:endParaRPr lang="en-US" sz="20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EXW – Ex Works (named place)</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endParaRPr lang="en-US" sz="1200" dirty="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1447800" y="4876800"/>
            <a:ext cx="74676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572000"/>
            <a:ext cx="9906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1447800" y="5791200"/>
            <a:ext cx="74676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Right Arrow 75"/>
          <p:cNvSpPr/>
          <p:nvPr/>
        </p:nvSpPr>
        <p:spPr>
          <a:xfrm>
            <a:off x="228600" y="5334000"/>
            <a:ext cx="9906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FCA – Free Carrier (named place)</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endParaRPr lang="en-US" sz="1200" dirty="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3124200" y="4648200"/>
            <a:ext cx="57912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572000"/>
            <a:ext cx="27432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3124200" y="5562600"/>
            <a:ext cx="57912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27432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FAS – Free Alongside Ship (named port of shipment)</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endParaRPr lang="en-US" sz="1200" dirty="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3962400" y="4648200"/>
            <a:ext cx="49530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572000"/>
            <a:ext cx="3581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3962400" y="5562600"/>
            <a:ext cx="49530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3581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FOB – Free On Board (named port of shipment)</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endParaRPr lang="en-US" sz="1200" dirty="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4419600" y="4648200"/>
            <a:ext cx="44958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572000"/>
            <a:ext cx="40386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4419600" y="5562600"/>
            <a:ext cx="44958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40386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CFR – Cost and Freight (named port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r>
                        <a:rPr lang="en-US" sz="1200" dirty="0" smtClean="0"/>
                        <a:t>Seller’s Insurable Interest</a:t>
                      </a:r>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endParaRPr lang="en-US" sz="1200" dirty="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4419600" y="4648200"/>
            <a:ext cx="44958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40386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4419600" y="5562600"/>
            <a:ext cx="44958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105400"/>
            <a:ext cx="54102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ight Arrow 19"/>
          <p:cNvSpPr/>
          <p:nvPr/>
        </p:nvSpPr>
        <p:spPr>
          <a:xfrm>
            <a:off x="3962400" y="5943600"/>
            <a:ext cx="1676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CIF – Cost, Insurance and Freight (named port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3200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p>
                    <a:p>
                      <a:endParaRPr lang="en-US" sz="1200" dirty="0" smtClean="0"/>
                    </a:p>
                    <a:p>
                      <a:endParaRPr lang="en-US" sz="1200" dirty="0" smtClean="0"/>
                    </a:p>
                    <a:p>
                      <a:endParaRPr lang="en-US" sz="1200" dirty="0" smtClean="0"/>
                    </a:p>
                    <a:p>
                      <a:r>
                        <a:rPr lang="en-US" sz="1200" dirty="0" smtClean="0"/>
                        <a:t>Buyer’s Insurable Interest</a:t>
                      </a:r>
                      <a:endParaRPr lang="en-US" sz="1200" dirty="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5715000" y="5638800"/>
            <a:ext cx="3200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38862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4191000" y="4724400"/>
            <a:ext cx="46482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54102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ight Arrow 20"/>
          <p:cNvSpPr/>
          <p:nvPr/>
        </p:nvSpPr>
        <p:spPr>
          <a:xfrm>
            <a:off x="3886200" y="6172200"/>
            <a:ext cx="8382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CPT – Carriage Paid To (named place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301752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r>
                        <a:rPr lang="en-US" sz="1200" dirty="0" smtClean="0"/>
                        <a:t>Buyer’s  and Seller’s Insurable Interest</a:t>
                      </a:r>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p>
                    <a:p>
                      <a:endParaRPr lang="en-US" sz="1200" dirty="0" smtClean="0"/>
                    </a:p>
                    <a:p>
                      <a:endParaRPr lang="en-US" sz="1200" dirty="0" smtClean="0"/>
                    </a:p>
                    <a:p>
                      <a:endParaRPr lang="en-US" sz="1200" dirty="0" smtClean="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7162800" y="5638800"/>
            <a:ext cx="17526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27432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3048000" y="4724400"/>
            <a:ext cx="5867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67818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ight Arrow 20"/>
          <p:cNvSpPr/>
          <p:nvPr/>
        </p:nvSpPr>
        <p:spPr>
          <a:xfrm>
            <a:off x="3048000" y="6096000"/>
            <a:ext cx="3962400" cy="484632"/>
          </a:xfrm>
          <a:prstGeom prst="rightArrow">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CIP – Carriage and Insurance Paid To (named place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3464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r>
                        <a:rPr lang="en-US" sz="1200" dirty="0" smtClean="0"/>
                        <a:t>Buyer’s   Insurable Interest</a:t>
                      </a:r>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p>
                    <a:p>
                      <a:endParaRPr lang="en-US" sz="1200" dirty="0" smtClean="0"/>
                    </a:p>
                    <a:p>
                      <a:endParaRPr lang="en-US" sz="1200" dirty="0" smtClean="0"/>
                    </a:p>
                    <a:p>
                      <a:endParaRPr lang="en-US" sz="1200" dirty="0" smtClean="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7162800" y="5638800"/>
            <a:ext cx="17526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67818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7162800" y="4724400"/>
            <a:ext cx="17526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67818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ight Arrow 20"/>
          <p:cNvSpPr/>
          <p:nvPr/>
        </p:nvSpPr>
        <p:spPr>
          <a:xfrm>
            <a:off x="3962400" y="5867400"/>
            <a:ext cx="29718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DAF – Delivered At Frontier (named place)</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p>
                    <a:p>
                      <a:endParaRPr lang="en-US" sz="1200" dirty="0" smtClean="0"/>
                    </a:p>
                    <a:p>
                      <a:r>
                        <a:rPr lang="en-US" sz="1200" dirty="0" smtClean="0"/>
                        <a:t>-------------</a:t>
                      </a:r>
                    </a:p>
                    <a:p>
                      <a:r>
                        <a:rPr lang="en-US" sz="1200" dirty="0" smtClean="0"/>
                        <a:t>NA</a:t>
                      </a:r>
                      <a:endParaRPr lang="en-US" sz="1200" dirty="0"/>
                    </a:p>
                  </a:txBody>
                  <a:tcPr/>
                </a:tc>
                <a:tc>
                  <a:txBody>
                    <a:bodyPr/>
                    <a:lstStyle/>
                    <a:p>
                      <a:r>
                        <a:rPr lang="en-US" sz="1200" dirty="0" smtClean="0"/>
                        <a:t>Port of Discharge</a:t>
                      </a:r>
                    </a:p>
                    <a:p>
                      <a:endParaRPr lang="en-US" sz="1200" dirty="0" smtClean="0"/>
                    </a:p>
                    <a:p>
                      <a:endParaRPr lang="en-US" sz="1200" dirty="0" smtClean="0"/>
                    </a:p>
                    <a:p>
                      <a:r>
                        <a:rPr lang="en-US" sz="1200" dirty="0" smtClean="0"/>
                        <a:t>-------------</a:t>
                      </a:r>
                    </a:p>
                    <a:p>
                      <a:r>
                        <a:rPr lang="en-US" sz="1200" dirty="0" smtClean="0"/>
                        <a:t>NA</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p>
                    <a:p>
                      <a:endParaRPr lang="en-US" sz="1200" dirty="0" smtClean="0"/>
                    </a:p>
                    <a:p>
                      <a:endParaRPr lang="en-US" sz="1200" dirty="0" smtClean="0"/>
                    </a:p>
                    <a:p>
                      <a:endParaRPr lang="en-US" sz="1200" dirty="0" smtClean="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5715000" y="5638800"/>
            <a:ext cx="3200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2819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5715000" y="4724400"/>
            <a:ext cx="3200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2819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6.66667E-6 1.85185E-6 L 0.27499 1.85185E-6 " pathEditMode="relative" ptsTypes="AA">
                                      <p:cBhvr>
                                        <p:cTn id="6" dur="2000" fill="hold"/>
                                        <p:tgtEl>
                                          <p:spTgt spid="73"/>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0" presetClass="path" presetSubtype="0" accel="50000" decel="50000" fill="hold" grpId="0" nodeType="clickEffect">
                                  <p:stCondLst>
                                    <p:cond delay="0"/>
                                  </p:stCondLst>
                                  <p:childTnLst>
                                    <p:animMotion origin="layout" path="M -6.66667E-6 1.85185E-6 L 0.27499 1.85185E-6 " pathEditMode="relative" ptsTypes="AA">
                                      <p:cBhvr>
                                        <p:cTn id="10" dur="2000" fill="hold"/>
                                        <p:tgtEl>
                                          <p:spTgt spid="1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DES – Delivered Ex Ship (named port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p>
                    <a:p>
                      <a:endParaRPr lang="en-US" sz="1200" dirty="0" smtClean="0"/>
                    </a:p>
                    <a:p>
                      <a:endParaRPr lang="en-US" sz="1200" dirty="0" smtClean="0"/>
                    </a:p>
                    <a:p>
                      <a:endParaRPr lang="en-US" sz="1200" dirty="0" smtClean="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4800600" y="5638800"/>
            <a:ext cx="41148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44196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4800600" y="4724400"/>
            <a:ext cx="41148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44196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DEQ – Delivered Ex Quay (named port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p>
                    <a:p>
                      <a:endParaRPr lang="en-US" sz="1200" dirty="0" smtClean="0"/>
                    </a:p>
                    <a:p>
                      <a:endParaRPr lang="en-US" sz="1200" dirty="0" smtClean="0"/>
                    </a:p>
                    <a:p>
                      <a:endParaRPr lang="en-US" sz="1200" dirty="0" smtClean="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5715000" y="5638800"/>
            <a:ext cx="3200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53340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5715000" y="4724400"/>
            <a:ext cx="3200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53340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DDU – Delivered Duty Unpaid (named place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r>
                        <a:rPr lang="en-US" sz="1200" dirty="0" smtClean="0"/>
                        <a:t>Buyer’s</a:t>
                      </a:r>
                    </a:p>
                    <a:p>
                      <a:r>
                        <a:rPr lang="en-US" sz="1200" dirty="0" smtClean="0"/>
                        <a:t>Costs</a:t>
                      </a:r>
                    </a:p>
                    <a:p>
                      <a:endParaRPr lang="en-US" sz="1200" dirty="0" smtClean="0"/>
                    </a:p>
                    <a:p>
                      <a:endParaRPr lang="en-US" sz="1200" dirty="0" smtClean="0"/>
                    </a:p>
                    <a:p>
                      <a:endParaRPr lang="en-US" sz="1200" dirty="0" smtClean="0"/>
                    </a:p>
                  </a:txBody>
                  <a:tcPr/>
                </a:tc>
                <a:tc>
                  <a:txBody>
                    <a:bodyPr/>
                    <a:lstStyle/>
                    <a:p>
                      <a:r>
                        <a:rPr lang="en-US" sz="1200" dirty="0" smtClean="0"/>
                        <a:t>Buyer / Importer Premises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7162800" y="5638800"/>
            <a:ext cx="17526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67818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7162800" y="4724400"/>
            <a:ext cx="17526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67818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DDP – Delivered Duty Paid (named place of destination)</a:t>
            </a:r>
            <a:endParaRPr lang="en-US" sz="2800" dirty="0"/>
          </a:p>
        </p:txBody>
      </p:sp>
      <p:pic>
        <p:nvPicPr>
          <p:cNvPr id="38913" name="Picture 1" descr="C:\Users\Linda\AppData\Local\Microsoft\Windows\Temporary Internet Files\Content.IE5\A6TLDCOF\MMj01883440000[1].gif"/>
          <p:cNvPicPr>
            <a:picLocks noGrp="1" noChangeAspect="1" noChangeArrowheads="1" noCrop="1"/>
          </p:cNvPicPr>
          <p:nvPr>
            <p:ph idx="1"/>
          </p:nvPr>
        </p:nvPicPr>
        <p:blipFill>
          <a:blip r:embed="rId3"/>
          <a:srcRect/>
          <a:stretch>
            <a:fillRect/>
          </a:stretch>
        </p:blipFill>
        <p:spPr bwMode="auto">
          <a:xfrm>
            <a:off x="228600" y="2362200"/>
            <a:ext cx="866775" cy="866775"/>
          </a:xfrm>
          <a:prstGeom prst="rect">
            <a:avLst/>
          </a:prstGeom>
          <a:noFill/>
        </p:spPr>
      </p:pic>
      <p:pic>
        <p:nvPicPr>
          <p:cNvPr id="38916"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1151708" y="2293968"/>
            <a:ext cx="921938" cy="1005840"/>
          </a:xfrm>
          <a:prstGeom prst="rect">
            <a:avLst/>
          </a:prstGeom>
          <a:noFill/>
        </p:spPr>
      </p:pic>
      <p:pic>
        <p:nvPicPr>
          <p:cNvPr id="8"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2133600" y="2362200"/>
            <a:ext cx="1194385" cy="914400"/>
          </a:xfrm>
          <a:prstGeom prst="rect">
            <a:avLst/>
          </a:prstGeom>
          <a:noFill/>
        </p:spPr>
      </p:pic>
      <p:pic>
        <p:nvPicPr>
          <p:cNvPr id="38932" name="Picture 20" descr="C:\Users\Linda\AppData\Local\Microsoft\Windows\Temporary Internet Files\Content.IE5\VW6U3EEM\MMj03363240000[1].gif"/>
          <p:cNvPicPr>
            <a:picLocks noChangeAspect="1" noChangeArrowheads="1" noCrop="1"/>
          </p:cNvPicPr>
          <p:nvPr/>
        </p:nvPicPr>
        <p:blipFill>
          <a:blip r:embed="rId6"/>
          <a:srcRect/>
          <a:stretch>
            <a:fillRect/>
          </a:stretch>
        </p:blipFill>
        <p:spPr bwMode="auto">
          <a:xfrm>
            <a:off x="3429000" y="2133600"/>
            <a:ext cx="2144951" cy="1371600"/>
          </a:xfrm>
          <a:prstGeom prst="rect">
            <a:avLst/>
          </a:prstGeom>
          <a:noFill/>
        </p:spPr>
      </p:pic>
      <p:sp>
        <p:nvSpPr>
          <p:cNvPr id="37" name="TextBox 36"/>
          <p:cNvSpPr txBox="1"/>
          <p:nvPr/>
        </p:nvSpPr>
        <p:spPr>
          <a:xfrm>
            <a:off x="533400" y="1447800"/>
            <a:ext cx="1905000" cy="369332"/>
          </a:xfrm>
          <a:prstGeom prst="rect">
            <a:avLst/>
          </a:prstGeom>
          <a:noFill/>
        </p:spPr>
        <p:txBody>
          <a:bodyPr wrap="square" rtlCol="0">
            <a:spAutoFit/>
          </a:bodyPr>
          <a:lstStyle/>
          <a:p>
            <a:r>
              <a:rPr lang="en-US" dirty="0" smtClean="0"/>
              <a:t>Seller </a:t>
            </a:r>
            <a:endParaRPr lang="en-US" dirty="0"/>
          </a:p>
        </p:txBody>
      </p:sp>
      <p:sp>
        <p:nvSpPr>
          <p:cNvPr id="53" name="TextBox 52"/>
          <p:cNvSpPr txBox="1"/>
          <p:nvPr/>
        </p:nvSpPr>
        <p:spPr>
          <a:xfrm>
            <a:off x="3048000" y="1447800"/>
            <a:ext cx="2286000" cy="369332"/>
          </a:xfrm>
          <a:prstGeom prst="rect">
            <a:avLst/>
          </a:prstGeom>
          <a:noFill/>
        </p:spPr>
        <p:txBody>
          <a:bodyPr wrap="square" rtlCol="0">
            <a:spAutoFit/>
          </a:bodyPr>
          <a:lstStyle/>
          <a:p>
            <a:r>
              <a:rPr lang="en-US" dirty="0" smtClean="0"/>
              <a:t>Buyer    </a:t>
            </a:r>
            <a:endParaRPr lang="en-US" dirty="0"/>
          </a:p>
        </p:txBody>
      </p:sp>
      <p:graphicFrame>
        <p:nvGraphicFramePr>
          <p:cNvPr id="55" name="Table 54"/>
          <p:cNvGraphicFramePr>
            <a:graphicFrameLocks noGrp="1"/>
          </p:cNvGraphicFramePr>
          <p:nvPr/>
        </p:nvGraphicFramePr>
        <p:xfrm>
          <a:off x="152400" y="3581401"/>
          <a:ext cx="8839199" cy="2819400"/>
        </p:xfrm>
        <a:graphic>
          <a:graphicData uri="http://schemas.openxmlformats.org/drawingml/2006/table">
            <a:tbl>
              <a:tblPr firstRow="1" bandRow="1">
                <a:tableStyleId>{5C22544A-7EE6-4342-B048-85BDC9FD1C3A}</a:tableStyleId>
              </a:tblPr>
              <a:tblGrid>
                <a:gridCol w="1096335"/>
                <a:gridCol w="961065"/>
                <a:gridCol w="820479"/>
                <a:gridCol w="822251"/>
                <a:gridCol w="890772"/>
                <a:gridCol w="890772"/>
                <a:gridCol w="1438940"/>
                <a:gridCol w="959293"/>
                <a:gridCol w="959292"/>
              </a:tblGrid>
              <a:tr h="2819400">
                <a:tc>
                  <a:txBody>
                    <a:bodyPr/>
                    <a:lstStyle/>
                    <a:p>
                      <a:r>
                        <a:rPr lang="en-US" sz="1200" dirty="0" smtClean="0"/>
                        <a:t>Seller/Exporter Premises</a:t>
                      </a:r>
                    </a:p>
                    <a:p>
                      <a:endParaRPr lang="en-US" sz="1200" dirty="0" smtClean="0"/>
                    </a:p>
                    <a:p>
                      <a:endParaRPr lang="en-US" sz="1200" dirty="0" smtClean="0"/>
                    </a:p>
                    <a:p>
                      <a:r>
                        <a:rPr lang="en-US" sz="1200" dirty="0" smtClean="0"/>
                        <a:t>Seller’s Risks</a:t>
                      </a:r>
                    </a:p>
                    <a:p>
                      <a:endParaRPr lang="en-US" sz="1200" dirty="0" smtClean="0"/>
                    </a:p>
                    <a:p>
                      <a:endParaRPr lang="en-US" sz="1200" dirty="0" smtClean="0"/>
                    </a:p>
                    <a:p>
                      <a:endParaRPr lang="en-US" sz="1200" dirty="0" smtClean="0"/>
                    </a:p>
                    <a:p>
                      <a:r>
                        <a:rPr lang="en-US" sz="1200" dirty="0" smtClean="0"/>
                        <a:t>Seller’s Costs</a:t>
                      </a:r>
                    </a:p>
                    <a:p>
                      <a:endParaRPr lang="en-US" sz="1200" dirty="0" smtClean="0"/>
                    </a:p>
                    <a:p>
                      <a:endParaRPr lang="en-US" sz="1200" dirty="0" smtClean="0"/>
                    </a:p>
                    <a:p>
                      <a:endParaRPr lang="en-US" sz="1200" dirty="0" smtClean="0"/>
                    </a:p>
                    <a:p>
                      <a:endParaRPr lang="en-US" sz="1200" dirty="0"/>
                    </a:p>
                  </a:txBody>
                  <a:tcPr/>
                </a:tc>
                <a:tc>
                  <a:txBody>
                    <a:bodyPr/>
                    <a:lstStyle/>
                    <a:p>
                      <a:r>
                        <a:rPr lang="en-US" sz="1200" dirty="0" smtClean="0"/>
                        <a:t>Export  Documents Formalities</a:t>
                      </a:r>
                      <a:endParaRPr lang="en-US" sz="1200" dirty="0"/>
                    </a:p>
                  </a:txBody>
                  <a:tcPr/>
                </a:tc>
                <a:tc>
                  <a:txBody>
                    <a:bodyPr/>
                    <a:lstStyle/>
                    <a:p>
                      <a:r>
                        <a:rPr lang="en-US" sz="1200" dirty="0" smtClean="0"/>
                        <a:t>Delivered at named place</a:t>
                      </a:r>
                      <a:endParaRPr lang="en-US" sz="1200" dirty="0"/>
                    </a:p>
                  </a:txBody>
                  <a:tcPr/>
                </a:tc>
                <a:tc>
                  <a:txBody>
                    <a:bodyPr/>
                    <a:lstStyle/>
                    <a:p>
                      <a:r>
                        <a:rPr lang="en-US" sz="1200" dirty="0" smtClean="0"/>
                        <a:t>Port of Load</a:t>
                      </a:r>
                      <a:endParaRPr lang="en-US" sz="1200" dirty="0"/>
                    </a:p>
                  </a:txBody>
                  <a:tcPr/>
                </a:tc>
                <a:tc>
                  <a:txBody>
                    <a:bodyPr/>
                    <a:lstStyle/>
                    <a:p>
                      <a:r>
                        <a:rPr lang="en-US" sz="1200" dirty="0" smtClean="0"/>
                        <a:t>Onboard Ship’s Rail</a:t>
                      </a:r>
                      <a:endParaRPr lang="en-US" sz="1200" dirty="0"/>
                    </a:p>
                  </a:txBody>
                  <a:tcPr/>
                </a:tc>
                <a:tc>
                  <a:txBody>
                    <a:bodyPr/>
                    <a:lstStyle/>
                    <a:p>
                      <a:r>
                        <a:rPr lang="en-US" sz="1200" dirty="0" smtClean="0"/>
                        <a:t>Port of Discharge</a:t>
                      </a:r>
                      <a:endParaRPr lang="en-US" sz="1200" dirty="0"/>
                    </a:p>
                  </a:txBody>
                  <a:tcPr/>
                </a:tc>
                <a:tc>
                  <a:txBody>
                    <a:bodyPr/>
                    <a:lstStyle/>
                    <a:p>
                      <a:r>
                        <a:rPr lang="en-US" sz="1200" dirty="0" smtClean="0"/>
                        <a:t>Delivery at named place of destination</a:t>
                      </a:r>
                      <a:endParaRPr lang="en-US" sz="1200" dirty="0"/>
                    </a:p>
                  </a:txBody>
                  <a:tcPr/>
                </a:tc>
                <a:tc>
                  <a:txBody>
                    <a:bodyPr/>
                    <a:lstStyle/>
                    <a:p>
                      <a:r>
                        <a:rPr lang="en-US" sz="1200" dirty="0" smtClean="0"/>
                        <a:t>Import Documents Formalities</a:t>
                      </a:r>
                    </a:p>
                    <a:p>
                      <a:endParaRPr lang="en-US" sz="1200" dirty="0" smtClean="0"/>
                    </a:p>
                    <a:p>
                      <a:endParaRPr lang="en-US" sz="1200" dirty="0" smtClean="0"/>
                    </a:p>
                    <a:p>
                      <a:endParaRPr lang="en-US" sz="1200" dirty="0" smtClean="0"/>
                    </a:p>
                    <a:p>
                      <a:endParaRPr lang="en-US" sz="1200" dirty="0" smtClean="0"/>
                    </a:p>
                    <a:p>
                      <a:endParaRPr lang="en-US" sz="1200" dirty="0" smtClean="0"/>
                    </a:p>
                    <a:p>
                      <a:endParaRPr lang="en-US" sz="1200" dirty="0" smtClean="0"/>
                    </a:p>
                    <a:p>
                      <a:endParaRPr lang="en-US" sz="1200" dirty="0" smtClean="0"/>
                    </a:p>
                  </a:txBody>
                  <a:tcPr/>
                </a:tc>
                <a:tc>
                  <a:txBody>
                    <a:bodyPr/>
                    <a:lstStyle/>
                    <a:p>
                      <a:r>
                        <a:rPr lang="en-US" sz="1200" dirty="0" smtClean="0"/>
                        <a:t>Buyer / Importer Premises</a:t>
                      </a:r>
                    </a:p>
                    <a:p>
                      <a:endParaRPr lang="en-US" sz="1200" dirty="0" smtClean="0"/>
                    </a:p>
                    <a:p>
                      <a:r>
                        <a:rPr lang="en-US" sz="1200" dirty="0" smtClean="0"/>
                        <a:t>Buyer’s Risks</a:t>
                      </a:r>
                    </a:p>
                    <a:p>
                      <a:endParaRPr lang="en-US" sz="1200" dirty="0" smtClean="0"/>
                    </a:p>
                    <a:p>
                      <a:endParaRPr lang="en-US" sz="1200" dirty="0" smtClean="0"/>
                    </a:p>
                    <a:p>
                      <a:endParaRPr lang="en-US" sz="1200" dirty="0" smtClean="0"/>
                    </a:p>
                    <a:p>
                      <a:endParaRPr lang="en-US" sz="1200" dirty="0" smtClean="0"/>
                    </a:p>
                    <a:p>
                      <a:r>
                        <a:rPr lang="en-US" sz="1200" dirty="0" smtClean="0"/>
                        <a:t>Buyer’s </a:t>
                      </a:r>
                      <a:r>
                        <a:rPr lang="en-US" sz="1200" baseline="0" dirty="0" smtClean="0"/>
                        <a:t> Costs</a:t>
                      </a:r>
                      <a:endParaRPr lang="en-US" sz="1200" dirty="0"/>
                    </a:p>
                  </a:txBody>
                  <a:tcPr/>
                </a:tc>
              </a:tr>
            </a:tbl>
          </a:graphicData>
        </a:graphic>
      </p:graphicFrame>
      <p:pic>
        <p:nvPicPr>
          <p:cNvPr id="56" name="Picture 17" descr="C:\Users\Linda\AppData\Local\Microsoft\Windows\Temporary Internet Files\Content.IE5\F8QHSU3C\MCj02869320000[1].wmf"/>
          <p:cNvPicPr>
            <a:picLocks noChangeAspect="1" noChangeArrowheads="1"/>
          </p:cNvPicPr>
          <p:nvPr/>
        </p:nvPicPr>
        <p:blipFill>
          <a:blip r:embed="rId5"/>
          <a:srcRect/>
          <a:stretch>
            <a:fillRect/>
          </a:stretch>
        </p:blipFill>
        <p:spPr bwMode="auto">
          <a:xfrm>
            <a:off x="5715000" y="2286000"/>
            <a:ext cx="1194385" cy="914400"/>
          </a:xfrm>
          <a:prstGeom prst="rect">
            <a:avLst/>
          </a:prstGeom>
          <a:noFill/>
        </p:spPr>
      </p:pic>
      <p:pic>
        <p:nvPicPr>
          <p:cNvPr id="57" name="Picture 4" descr="C:\Users\Linda\AppData\Local\Microsoft\Windows\Temporary Internet Files\Content.IE5\VW6U3EEM\MCj03039330000[1].wmf"/>
          <p:cNvPicPr>
            <a:picLocks noChangeAspect="1" noChangeArrowheads="1"/>
          </p:cNvPicPr>
          <p:nvPr/>
        </p:nvPicPr>
        <p:blipFill>
          <a:blip r:embed="rId4"/>
          <a:srcRect/>
          <a:stretch>
            <a:fillRect/>
          </a:stretch>
        </p:blipFill>
        <p:spPr bwMode="auto">
          <a:xfrm rot="-60000">
            <a:off x="7019108" y="2293969"/>
            <a:ext cx="921938" cy="1005840"/>
          </a:xfrm>
          <a:prstGeom prst="rect">
            <a:avLst/>
          </a:prstGeom>
          <a:noFill/>
        </p:spPr>
      </p:pic>
      <p:pic>
        <p:nvPicPr>
          <p:cNvPr id="58" name="Picture 1" descr="C:\Users\Linda\AppData\Local\Microsoft\Windows\Temporary Internet Files\Content.IE5\A6TLDCOF\MMj01883440000[1].gif"/>
          <p:cNvPicPr>
            <a:picLocks noChangeAspect="1" noChangeArrowheads="1" noCrop="1"/>
          </p:cNvPicPr>
          <p:nvPr/>
        </p:nvPicPr>
        <p:blipFill>
          <a:blip r:embed="rId3"/>
          <a:srcRect/>
          <a:stretch>
            <a:fillRect/>
          </a:stretch>
        </p:blipFill>
        <p:spPr bwMode="auto">
          <a:xfrm>
            <a:off x="8077200" y="2362200"/>
            <a:ext cx="866775" cy="866775"/>
          </a:xfrm>
          <a:prstGeom prst="rect">
            <a:avLst/>
          </a:prstGeom>
          <a:noFill/>
        </p:spPr>
      </p:pic>
      <p:cxnSp>
        <p:nvCxnSpPr>
          <p:cNvPr id="64" name="Straight Connector 63"/>
          <p:cNvCxnSpPr/>
          <p:nvPr/>
        </p:nvCxnSpPr>
        <p:spPr>
          <a:xfrm>
            <a:off x="152400" y="4267200"/>
            <a:ext cx="88392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ight Arrow 70"/>
          <p:cNvSpPr/>
          <p:nvPr/>
        </p:nvSpPr>
        <p:spPr>
          <a:xfrm>
            <a:off x="1295400" y="1371600"/>
            <a:ext cx="1295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2" name="Right Arrow 71"/>
          <p:cNvSpPr/>
          <p:nvPr/>
        </p:nvSpPr>
        <p:spPr>
          <a:xfrm>
            <a:off x="8077200" y="5791200"/>
            <a:ext cx="8382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3" name="Right Arrow 72"/>
          <p:cNvSpPr/>
          <p:nvPr/>
        </p:nvSpPr>
        <p:spPr>
          <a:xfrm>
            <a:off x="228600" y="4495800"/>
            <a:ext cx="7772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Right Arrow 73"/>
          <p:cNvSpPr/>
          <p:nvPr/>
        </p:nvSpPr>
        <p:spPr>
          <a:xfrm>
            <a:off x="4114800" y="1371600"/>
            <a:ext cx="12954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ight Arrow 74"/>
          <p:cNvSpPr/>
          <p:nvPr/>
        </p:nvSpPr>
        <p:spPr>
          <a:xfrm>
            <a:off x="8077200" y="4724400"/>
            <a:ext cx="838200" cy="484632"/>
          </a:xfrm>
          <a:prstGeom prst="rightArrow">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ight Arrow 18"/>
          <p:cNvSpPr/>
          <p:nvPr/>
        </p:nvSpPr>
        <p:spPr>
          <a:xfrm>
            <a:off x="228600" y="5257800"/>
            <a:ext cx="7772400" cy="484632"/>
          </a:xfrm>
          <a:prstGeom prst="rightArrow">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2400"/>
            <a:ext cx="5410200" cy="762000"/>
          </a:xfrm>
        </p:spPr>
        <p:txBody>
          <a:bodyPr>
            <a:normAutofit/>
          </a:bodyPr>
          <a:lstStyle/>
          <a:p>
            <a:r>
              <a:rPr lang="en-US" sz="3600" dirty="0" smtClean="0"/>
              <a:t>The Export Cycle</a:t>
            </a:r>
            <a:endParaRPr lang="en-US" sz="3600" dirty="0"/>
          </a:p>
        </p:txBody>
      </p:sp>
      <p:graphicFrame>
        <p:nvGraphicFramePr>
          <p:cNvPr id="4" name="Object 2"/>
          <p:cNvGraphicFramePr>
            <a:graphicFrameLocks noChangeAspect="1"/>
          </p:cNvGraphicFramePr>
          <p:nvPr/>
        </p:nvGraphicFramePr>
        <p:xfrm>
          <a:off x="2057400" y="1371600"/>
          <a:ext cx="5018088" cy="4845050"/>
        </p:xfrm>
        <a:graphic>
          <a:graphicData uri="http://schemas.openxmlformats.org/presentationml/2006/ole">
            <p:oleObj spid="_x0000_s35842" name="Clip" r:id="rId4" imgW="3452400" imgH="3458520" progId="">
              <p:embed/>
            </p:oleObj>
          </a:graphicData>
        </a:graphic>
      </p:graphicFrame>
      <p:sp>
        <p:nvSpPr>
          <p:cNvPr id="5" name="TextBox 4"/>
          <p:cNvSpPr txBox="1"/>
          <p:nvPr/>
        </p:nvSpPr>
        <p:spPr>
          <a:xfrm>
            <a:off x="2743200" y="990600"/>
            <a:ext cx="4038600" cy="369332"/>
          </a:xfrm>
          <a:prstGeom prst="rect">
            <a:avLst/>
          </a:prstGeom>
          <a:noFill/>
        </p:spPr>
        <p:txBody>
          <a:bodyPr wrap="square" rtlCol="0">
            <a:spAutoFit/>
          </a:bodyPr>
          <a:lstStyle/>
          <a:p>
            <a:r>
              <a:rPr lang="en-US" dirty="0" smtClean="0"/>
              <a:t>Seller &amp; Buyer negotiate the terms of sale</a:t>
            </a:r>
            <a:endParaRPr lang="en-US" dirty="0"/>
          </a:p>
        </p:txBody>
      </p:sp>
      <p:sp>
        <p:nvSpPr>
          <p:cNvPr id="6" name="TextBox 5"/>
          <p:cNvSpPr txBox="1"/>
          <p:nvPr/>
        </p:nvSpPr>
        <p:spPr>
          <a:xfrm>
            <a:off x="5638800" y="1447800"/>
            <a:ext cx="3276600" cy="369332"/>
          </a:xfrm>
          <a:prstGeom prst="rect">
            <a:avLst/>
          </a:prstGeom>
          <a:noFill/>
        </p:spPr>
        <p:txBody>
          <a:bodyPr wrap="square" rtlCol="0">
            <a:spAutoFit/>
          </a:bodyPr>
          <a:lstStyle/>
          <a:p>
            <a:r>
              <a:rPr lang="en-US" dirty="0" smtClean="0"/>
              <a:t>Consignee opens a letter of credit</a:t>
            </a:r>
            <a:endParaRPr lang="en-US" dirty="0"/>
          </a:p>
        </p:txBody>
      </p:sp>
      <p:sp>
        <p:nvSpPr>
          <p:cNvPr id="7" name="TextBox 6"/>
          <p:cNvSpPr txBox="1"/>
          <p:nvPr/>
        </p:nvSpPr>
        <p:spPr>
          <a:xfrm>
            <a:off x="6934200" y="1981200"/>
            <a:ext cx="2209800" cy="1754326"/>
          </a:xfrm>
          <a:prstGeom prst="rect">
            <a:avLst/>
          </a:prstGeom>
          <a:noFill/>
        </p:spPr>
        <p:txBody>
          <a:bodyPr wrap="square" rtlCol="0">
            <a:spAutoFit/>
          </a:bodyPr>
          <a:lstStyle/>
          <a:p>
            <a:r>
              <a:rPr lang="en-US" dirty="0" smtClean="0"/>
              <a:t>Seller (Shipper) issues instructions to Freight Forwarder to book cargo and issue B/L instructions to ship line</a:t>
            </a:r>
            <a:endParaRPr lang="en-US" dirty="0"/>
          </a:p>
        </p:txBody>
      </p:sp>
      <p:sp>
        <p:nvSpPr>
          <p:cNvPr id="8" name="TextBox 7"/>
          <p:cNvSpPr txBox="1"/>
          <p:nvPr/>
        </p:nvSpPr>
        <p:spPr>
          <a:xfrm>
            <a:off x="7086600" y="3886200"/>
            <a:ext cx="2057400" cy="1200329"/>
          </a:xfrm>
          <a:prstGeom prst="rect">
            <a:avLst/>
          </a:prstGeom>
          <a:noFill/>
        </p:spPr>
        <p:txBody>
          <a:bodyPr wrap="square" rtlCol="0">
            <a:spAutoFit/>
          </a:bodyPr>
          <a:lstStyle/>
          <a:p>
            <a:r>
              <a:rPr lang="en-US" dirty="0" smtClean="0"/>
              <a:t>Forwarder prepares documentation required by the ship line</a:t>
            </a:r>
            <a:endParaRPr lang="en-US" dirty="0"/>
          </a:p>
        </p:txBody>
      </p:sp>
      <p:sp>
        <p:nvSpPr>
          <p:cNvPr id="9" name="TextBox 8"/>
          <p:cNvSpPr txBox="1"/>
          <p:nvPr/>
        </p:nvSpPr>
        <p:spPr>
          <a:xfrm>
            <a:off x="6477000" y="5181600"/>
            <a:ext cx="2971800" cy="923330"/>
          </a:xfrm>
          <a:prstGeom prst="rect">
            <a:avLst/>
          </a:prstGeom>
          <a:noFill/>
        </p:spPr>
        <p:txBody>
          <a:bodyPr wrap="square" rtlCol="0">
            <a:spAutoFit/>
          </a:bodyPr>
          <a:lstStyle/>
          <a:p>
            <a:r>
              <a:rPr lang="en-US" dirty="0" smtClean="0"/>
              <a:t>Forwarder contacts inland carrier to p/u and deliver goods to the pier terminal</a:t>
            </a:r>
            <a:endParaRPr lang="en-US" dirty="0"/>
          </a:p>
        </p:txBody>
      </p:sp>
      <p:sp>
        <p:nvSpPr>
          <p:cNvPr id="10" name="TextBox 9"/>
          <p:cNvSpPr txBox="1"/>
          <p:nvPr/>
        </p:nvSpPr>
        <p:spPr>
          <a:xfrm>
            <a:off x="4114800" y="6211669"/>
            <a:ext cx="5029200" cy="646331"/>
          </a:xfrm>
          <a:prstGeom prst="rect">
            <a:avLst/>
          </a:prstGeom>
          <a:noFill/>
        </p:spPr>
        <p:txBody>
          <a:bodyPr wrap="square" rtlCol="0">
            <a:spAutoFit/>
          </a:bodyPr>
          <a:lstStyle/>
          <a:p>
            <a:r>
              <a:rPr lang="en-US" dirty="0" smtClean="0"/>
              <a:t>Terminal operator forwards cargo receipt information to the ship line</a:t>
            </a:r>
            <a:endParaRPr lang="en-US" dirty="0"/>
          </a:p>
        </p:txBody>
      </p:sp>
      <p:sp>
        <p:nvSpPr>
          <p:cNvPr id="11" name="TextBox 10"/>
          <p:cNvSpPr txBox="1"/>
          <p:nvPr/>
        </p:nvSpPr>
        <p:spPr>
          <a:xfrm>
            <a:off x="304800" y="6211669"/>
            <a:ext cx="3276600" cy="646331"/>
          </a:xfrm>
          <a:prstGeom prst="rect">
            <a:avLst/>
          </a:prstGeom>
          <a:noFill/>
        </p:spPr>
        <p:txBody>
          <a:bodyPr wrap="square" rtlCol="0">
            <a:spAutoFit/>
          </a:bodyPr>
          <a:lstStyle/>
          <a:p>
            <a:r>
              <a:rPr lang="en-US" dirty="0" smtClean="0"/>
              <a:t>Ship line prepares load orders for the stevedore company</a:t>
            </a:r>
            <a:endParaRPr lang="en-US" dirty="0"/>
          </a:p>
        </p:txBody>
      </p:sp>
      <p:sp>
        <p:nvSpPr>
          <p:cNvPr id="12" name="TextBox 11"/>
          <p:cNvSpPr txBox="1"/>
          <p:nvPr/>
        </p:nvSpPr>
        <p:spPr>
          <a:xfrm>
            <a:off x="228600" y="5181600"/>
            <a:ext cx="2667000" cy="923330"/>
          </a:xfrm>
          <a:prstGeom prst="rect">
            <a:avLst/>
          </a:prstGeom>
          <a:noFill/>
        </p:spPr>
        <p:txBody>
          <a:bodyPr wrap="square" rtlCol="0">
            <a:spAutoFit/>
          </a:bodyPr>
          <a:lstStyle/>
          <a:p>
            <a:r>
              <a:rPr lang="en-US" dirty="0" smtClean="0"/>
              <a:t>Ship line prepares cargo manifest and any other required manifests</a:t>
            </a:r>
            <a:endParaRPr lang="en-US" dirty="0"/>
          </a:p>
        </p:txBody>
      </p:sp>
      <p:sp>
        <p:nvSpPr>
          <p:cNvPr id="13" name="TextBox 12"/>
          <p:cNvSpPr txBox="1"/>
          <p:nvPr/>
        </p:nvSpPr>
        <p:spPr>
          <a:xfrm>
            <a:off x="228600" y="4267200"/>
            <a:ext cx="2286000" cy="646331"/>
          </a:xfrm>
          <a:prstGeom prst="rect">
            <a:avLst/>
          </a:prstGeom>
          <a:noFill/>
        </p:spPr>
        <p:txBody>
          <a:bodyPr wrap="square" rtlCol="0">
            <a:spAutoFit/>
          </a:bodyPr>
          <a:lstStyle/>
          <a:p>
            <a:r>
              <a:rPr lang="en-US" dirty="0" smtClean="0"/>
              <a:t>Goods are stowed on board the vessel </a:t>
            </a:r>
            <a:endParaRPr lang="en-US" dirty="0"/>
          </a:p>
        </p:txBody>
      </p:sp>
      <p:sp>
        <p:nvSpPr>
          <p:cNvPr id="14" name="TextBox 13"/>
          <p:cNvSpPr txBox="1"/>
          <p:nvPr/>
        </p:nvSpPr>
        <p:spPr>
          <a:xfrm>
            <a:off x="152400" y="2667000"/>
            <a:ext cx="2209800" cy="1477328"/>
          </a:xfrm>
          <a:prstGeom prst="rect">
            <a:avLst/>
          </a:prstGeom>
          <a:noFill/>
        </p:spPr>
        <p:txBody>
          <a:bodyPr wrap="square" rtlCol="0">
            <a:spAutoFit/>
          </a:bodyPr>
          <a:lstStyle/>
          <a:p>
            <a:r>
              <a:rPr lang="en-US" dirty="0" smtClean="0"/>
              <a:t>After load confirmation the ship line issues the BL and completes cargo manifest</a:t>
            </a:r>
            <a:endParaRPr lang="en-US" dirty="0"/>
          </a:p>
        </p:txBody>
      </p:sp>
      <p:sp>
        <p:nvSpPr>
          <p:cNvPr id="15" name="TextBox 14"/>
          <p:cNvSpPr txBox="1"/>
          <p:nvPr/>
        </p:nvSpPr>
        <p:spPr>
          <a:xfrm>
            <a:off x="152400" y="1600200"/>
            <a:ext cx="2438400" cy="923330"/>
          </a:xfrm>
          <a:prstGeom prst="rect">
            <a:avLst/>
          </a:prstGeom>
          <a:noFill/>
        </p:spPr>
        <p:txBody>
          <a:bodyPr wrap="square" rtlCol="0">
            <a:spAutoFit/>
          </a:bodyPr>
          <a:lstStyle/>
          <a:p>
            <a:r>
              <a:rPr lang="en-US" dirty="0" smtClean="0"/>
              <a:t>Forwarder forwards all documents to shipper for further handling</a:t>
            </a:r>
            <a:endParaRPr lang="en-US" dirty="0"/>
          </a:p>
        </p:txBody>
      </p:sp>
      <p:sp>
        <p:nvSpPr>
          <p:cNvPr id="16" name="TextBox 15"/>
          <p:cNvSpPr txBox="1"/>
          <p:nvPr/>
        </p:nvSpPr>
        <p:spPr>
          <a:xfrm>
            <a:off x="228600" y="304800"/>
            <a:ext cx="1981200" cy="1200329"/>
          </a:xfrm>
          <a:prstGeom prst="rect">
            <a:avLst/>
          </a:prstGeom>
          <a:noFill/>
        </p:spPr>
        <p:txBody>
          <a:bodyPr wrap="square" rtlCol="0">
            <a:spAutoFit/>
          </a:bodyPr>
          <a:lstStyle/>
          <a:p>
            <a:r>
              <a:rPr lang="en-US" dirty="0" smtClean="0"/>
              <a:t>Ship line transmits overseas and completes customs requirements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500" fill="hold"/>
                                        <p:tgtEl>
                                          <p:spTgt spid="8"/>
                                        </p:tgtEl>
                                        <p:attrNameLst>
                                          <p:attrName>ppt_x</p:attrName>
                                        </p:attrNameLst>
                                      </p:cBhvr>
                                      <p:tavLst>
                                        <p:tav tm="0">
                                          <p:val>
                                            <p:strVal val="1+#ppt_w/2"/>
                                          </p:val>
                                        </p:tav>
                                        <p:tav tm="100000">
                                          <p:val>
                                            <p:strVal val="#ppt_x"/>
                                          </p:val>
                                        </p:tav>
                                      </p:tavLst>
                                    </p:anim>
                                    <p:anim calcmode="lin" valueType="num">
                                      <p:cBhvr additive="base">
                                        <p:cTn id="3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 fill="hold"/>
                                        <p:tgtEl>
                                          <p:spTgt spid="9"/>
                                        </p:tgtEl>
                                        <p:attrNameLst>
                                          <p:attrName>ppt_x</p:attrName>
                                        </p:attrNameLst>
                                      </p:cBhvr>
                                      <p:tavLst>
                                        <p:tav tm="0">
                                          <p:val>
                                            <p:strVal val="1+#ppt_w/2"/>
                                          </p:val>
                                        </p:tav>
                                        <p:tav tm="100000">
                                          <p:val>
                                            <p:strVal val="#ppt_x"/>
                                          </p:val>
                                        </p:tav>
                                      </p:tavLst>
                                    </p:anim>
                                    <p:anim calcmode="lin" valueType="num">
                                      <p:cBhvr additive="base">
                                        <p:cTn id="3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ppt_x"/>
                                          </p:val>
                                        </p:tav>
                                        <p:tav tm="100000">
                                          <p:val>
                                            <p:strVal val="#ppt_x"/>
                                          </p:val>
                                        </p:tav>
                                      </p:tavLst>
                                    </p:anim>
                                    <p:anim calcmode="lin" valueType="num">
                                      <p:cBhvr additive="base">
                                        <p:cTn id="4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500" fill="hold"/>
                                        <p:tgtEl>
                                          <p:spTgt spid="11"/>
                                        </p:tgtEl>
                                        <p:attrNameLst>
                                          <p:attrName>ppt_x</p:attrName>
                                        </p:attrNameLst>
                                      </p:cBhvr>
                                      <p:tavLst>
                                        <p:tav tm="0">
                                          <p:val>
                                            <p:strVal val="#ppt_x"/>
                                          </p:val>
                                        </p:tav>
                                        <p:tav tm="100000">
                                          <p:val>
                                            <p:strVal val="#ppt_x"/>
                                          </p:val>
                                        </p:tav>
                                      </p:tavLst>
                                    </p:anim>
                                    <p:anim calcmode="lin" valueType="num">
                                      <p:cBhvr additive="base">
                                        <p:cTn id="4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0-#ppt_w/2"/>
                                          </p:val>
                                        </p:tav>
                                        <p:tav tm="100000">
                                          <p:val>
                                            <p:strVal val="#ppt_x"/>
                                          </p:val>
                                        </p:tav>
                                      </p:tavLst>
                                    </p:anim>
                                    <p:anim calcmode="lin" valueType="num">
                                      <p:cBhvr additive="base">
                                        <p:cTn id="5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0-#ppt_w/2"/>
                                          </p:val>
                                        </p:tav>
                                        <p:tav tm="100000">
                                          <p:val>
                                            <p:strVal val="#ppt_x"/>
                                          </p:val>
                                        </p:tav>
                                      </p:tavLst>
                                    </p:anim>
                                    <p:anim calcmode="lin" valueType="num">
                                      <p:cBhvr additive="base">
                                        <p:cTn id="6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8"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fill="hold"/>
                                        <p:tgtEl>
                                          <p:spTgt spid="14"/>
                                        </p:tgtEl>
                                        <p:attrNameLst>
                                          <p:attrName>ppt_x</p:attrName>
                                        </p:attrNameLst>
                                      </p:cBhvr>
                                      <p:tavLst>
                                        <p:tav tm="0">
                                          <p:val>
                                            <p:strVal val="0-#ppt_w/2"/>
                                          </p:val>
                                        </p:tav>
                                        <p:tav tm="100000">
                                          <p:val>
                                            <p:strVal val="#ppt_x"/>
                                          </p:val>
                                        </p:tav>
                                      </p:tavLst>
                                    </p:anim>
                                    <p:anim calcmode="lin" valueType="num">
                                      <p:cBhvr additive="base">
                                        <p:cTn id="66"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2" presetClass="entr" presetSubtype="8" fill="hold" grpId="0" nodeType="click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0-#ppt_w/2"/>
                                          </p:val>
                                        </p:tav>
                                        <p:tav tm="100000">
                                          <p:val>
                                            <p:strVal val="#ppt_x"/>
                                          </p:val>
                                        </p:tav>
                                      </p:tavLst>
                                    </p:anim>
                                    <p:anim calcmode="lin" valueType="num">
                                      <p:cBhvr additive="base">
                                        <p:cTn id="7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grpId="0" nodeType="click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500" fill="hold"/>
                                        <p:tgtEl>
                                          <p:spTgt spid="16"/>
                                        </p:tgtEl>
                                        <p:attrNameLst>
                                          <p:attrName>ppt_x</p:attrName>
                                        </p:attrNameLst>
                                      </p:cBhvr>
                                      <p:tavLst>
                                        <p:tav tm="0">
                                          <p:val>
                                            <p:strVal val="0-#ppt_w/2"/>
                                          </p:val>
                                        </p:tav>
                                        <p:tav tm="100000">
                                          <p:val>
                                            <p:strVal val="#ppt_x"/>
                                          </p:val>
                                        </p:tav>
                                      </p:tavLst>
                                    </p:anim>
                                    <p:anim calcmode="lin" valueType="num">
                                      <p:cBhvr additive="base">
                                        <p:cTn id="78" dur="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0"/>
            <a:ext cx="5486400" cy="914400"/>
          </a:xfrm>
        </p:spPr>
        <p:txBody>
          <a:bodyPr>
            <a:normAutofit/>
          </a:bodyPr>
          <a:lstStyle/>
          <a:p>
            <a:r>
              <a:rPr lang="en-US" sz="3600" dirty="0" smtClean="0"/>
              <a:t>The Import Cycle</a:t>
            </a:r>
            <a:endParaRPr lang="en-US" sz="3600" dirty="0"/>
          </a:p>
        </p:txBody>
      </p:sp>
      <p:graphicFrame>
        <p:nvGraphicFramePr>
          <p:cNvPr id="4" name="Object 2"/>
          <p:cNvGraphicFramePr>
            <a:graphicFrameLocks noChangeAspect="1"/>
          </p:cNvGraphicFramePr>
          <p:nvPr/>
        </p:nvGraphicFramePr>
        <p:xfrm>
          <a:off x="2057400" y="1295400"/>
          <a:ext cx="5018088" cy="4845050"/>
        </p:xfrm>
        <a:graphic>
          <a:graphicData uri="http://schemas.openxmlformats.org/presentationml/2006/ole">
            <p:oleObj spid="_x0000_s36866" name="Clip" r:id="rId4" imgW="3452400" imgH="3458520" progId="">
              <p:embed/>
            </p:oleObj>
          </a:graphicData>
        </a:graphic>
      </p:graphicFrame>
      <p:sp>
        <p:nvSpPr>
          <p:cNvPr id="5" name="TextBox 4"/>
          <p:cNvSpPr txBox="1"/>
          <p:nvPr/>
        </p:nvSpPr>
        <p:spPr>
          <a:xfrm>
            <a:off x="2438400" y="838200"/>
            <a:ext cx="4800600" cy="646331"/>
          </a:xfrm>
          <a:prstGeom prst="rect">
            <a:avLst/>
          </a:prstGeom>
          <a:noFill/>
        </p:spPr>
        <p:txBody>
          <a:bodyPr wrap="square" rtlCol="0">
            <a:spAutoFit/>
          </a:bodyPr>
          <a:lstStyle/>
          <a:p>
            <a:r>
              <a:rPr lang="en-US" dirty="0" smtClean="0"/>
              <a:t>Load port submits customs manifest prior to cargo being laden on board vessel</a:t>
            </a:r>
            <a:endParaRPr lang="en-US" dirty="0"/>
          </a:p>
        </p:txBody>
      </p:sp>
      <p:sp>
        <p:nvSpPr>
          <p:cNvPr id="6" name="TextBox 5"/>
          <p:cNvSpPr txBox="1"/>
          <p:nvPr/>
        </p:nvSpPr>
        <p:spPr>
          <a:xfrm>
            <a:off x="6324600" y="1371600"/>
            <a:ext cx="2819400" cy="923330"/>
          </a:xfrm>
          <a:prstGeom prst="rect">
            <a:avLst/>
          </a:prstGeom>
          <a:noFill/>
        </p:spPr>
        <p:txBody>
          <a:bodyPr wrap="square" rtlCol="0">
            <a:spAutoFit/>
          </a:bodyPr>
          <a:lstStyle/>
          <a:p>
            <a:r>
              <a:rPr lang="en-US" dirty="0" smtClean="0"/>
              <a:t>Discharge port sends arrival notice to consignee and / or notify party </a:t>
            </a:r>
            <a:endParaRPr lang="en-US" dirty="0"/>
          </a:p>
        </p:txBody>
      </p:sp>
      <p:sp>
        <p:nvSpPr>
          <p:cNvPr id="7" name="TextBox 6"/>
          <p:cNvSpPr txBox="1"/>
          <p:nvPr/>
        </p:nvSpPr>
        <p:spPr>
          <a:xfrm>
            <a:off x="7086600" y="2590800"/>
            <a:ext cx="2057400" cy="1200329"/>
          </a:xfrm>
          <a:prstGeom prst="rect">
            <a:avLst/>
          </a:prstGeom>
          <a:noFill/>
        </p:spPr>
        <p:txBody>
          <a:bodyPr wrap="square" rtlCol="0">
            <a:spAutoFit/>
          </a:bodyPr>
          <a:lstStyle/>
          <a:p>
            <a:r>
              <a:rPr lang="en-US" dirty="0" smtClean="0"/>
              <a:t>Discharge port sends discharge information to terminal operator</a:t>
            </a:r>
            <a:endParaRPr lang="en-US" dirty="0"/>
          </a:p>
        </p:txBody>
      </p:sp>
      <p:sp>
        <p:nvSpPr>
          <p:cNvPr id="8" name="TextBox 7"/>
          <p:cNvSpPr txBox="1"/>
          <p:nvPr/>
        </p:nvSpPr>
        <p:spPr>
          <a:xfrm>
            <a:off x="7162800" y="3962400"/>
            <a:ext cx="1600200" cy="1477328"/>
          </a:xfrm>
          <a:prstGeom prst="rect">
            <a:avLst/>
          </a:prstGeom>
          <a:noFill/>
        </p:spPr>
        <p:txBody>
          <a:bodyPr wrap="square" rtlCol="0">
            <a:spAutoFit/>
          </a:bodyPr>
          <a:lstStyle/>
          <a:p>
            <a:r>
              <a:rPr lang="en-US" dirty="0" smtClean="0"/>
              <a:t>Importer receives documents from overseas shipper</a:t>
            </a:r>
            <a:endParaRPr lang="en-US" dirty="0"/>
          </a:p>
        </p:txBody>
      </p:sp>
      <p:sp>
        <p:nvSpPr>
          <p:cNvPr id="9" name="TextBox 8"/>
          <p:cNvSpPr txBox="1"/>
          <p:nvPr/>
        </p:nvSpPr>
        <p:spPr>
          <a:xfrm>
            <a:off x="6096000" y="5657671"/>
            <a:ext cx="3048000" cy="1200329"/>
          </a:xfrm>
          <a:prstGeom prst="rect">
            <a:avLst/>
          </a:prstGeom>
          <a:noFill/>
        </p:spPr>
        <p:txBody>
          <a:bodyPr wrap="square" rtlCol="0">
            <a:spAutoFit/>
          </a:bodyPr>
          <a:lstStyle/>
          <a:p>
            <a:r>
              <a:rPr lang="en-US" dirty="0" smtClean="0"/>
              <a:t>Importer forwards all documentation required for release of cargo to his customs broker</a:t>
            </a:r>
            <a:endParaRPr lang="en-US" dirty="0"/>
          </a:p>
        </p:txBody>
      </p:sp>
      <p:sp>
        <p:nvSpPr>
          <p:cNvPr id="10" name="TextBox 9"/>
          <p:cNvSpPr txBox="1"/>
          <p:nvPr/>
        </p:nvSpPr>
        <p:spPr>
          <a:xfrm>
            <a:off x="1828800" y="5934670"/>
            <a:ext cx="4114800" cy="923330"/>
          </a:xfrm>
          <a:prstGeom prst="rect">
            <a:avLst/>
          </a:prstGeom>
          <a:noFill/>
        </p:spPr>
        <p:txBody>
          <a:bodyPr wrap="square" rtlCol="0">
            <a:spAutoFit/>
          </a:bodyPr>
          <a:lstStyle/>
          <a:p>
            <a:r>
              <a:rPr lang="en-US" dirty="0" smtClean="0"/>
              <a:t>Customs broker submits endorsed OBL to the ship line along with any freight charges due and copy delivery order</a:t>
            </a:r>
            <a:endParaRPr lang="en-US" dirty="0"/>
          </a:p>
        </p:txBody>
      </p:sp>
      <p:sp>
        <p:nvSpPr>
          <p:cNvPr id="11" name="TextBox 10"/>
          <p:cNvSpPr txBox="1"/>
          <p:nvPr/>
        </p:nvSpPr>
        <p:spPr>
          <a:xfrm>
            <a:off x="0" y="4953000"/>
            <a:ext cx="2209800" cy="923330"/>
          </a:xfrm>
          <a:prstGeom prst="rect">
            <a:avLst/>
          </a:prstGeom>
          <a:noFill/>
        </p:spPr>
        <p:txBody>
          <a:bodyPr wrap="square" rtlCol="0">
            <a:spAutoFit/>
          </a:bodyPr>
          <a:lstStyle/>
          <a:p>
            <a:r>
              <a:rPr lang="en-US" dirty="0" smtClean="0"/>
              <a:t>Ship line issues freight release to the terminal operator</a:t>
            </a:r>
            <a:endParaRPr lang="en-US" dirty="0"/>
          </a:p>
        </p:txBody>
      </p:sp>
      <p:sp>
        <p:nvSpPr>
          <p:cNvPr id="12" name="TextBox 11"/>
          <p:cNvSpPr txBox="1"/>
          <p:nvPr/>
        </p:nvSpPr>
        <p:spPr>
          <a:xfrm>
            <a:off x="0" y="3657600"/>
            <a:ext cx="2362200" cy="1200329"/>
          </a:xfrm>
          <a:prstGeom prst="rect">
            <a:avLst/>
          </a:prstGeom>
          <a:noFill/>
        </p:spPr>
        <p:txBody>
          <a:bodyPr wrap="square" rtlCol="0">
            <a:spAutoFit/>
          </a:bodyPr>
          <a:lstStyle/>
          <a:p>
            <a:r>
              <a:rPr lang="en-US" dirty="0" smtClean="0"/>
              <a:t>Customs broker submits proper documentation to effect customs release</a:t>
            </a:r>
            <a:endParaRPr lang="en-US" dirty="0"/>
          </a:p>
        </p:txBody>
      </p:sp>
      <p:sp>
        <p:nvSpPr>
          <p:cNvPr id="13" name="TextBox 12"/>
          <p:cNvSpPr txBox="1"/>
          <p:nvPr/>
        </p:nvSpPr>
        <p:spPr>
          <a:xfrm>
            <a:off x="0" y="2057400"/>
            <a:ext cx="2438400" cy="1477328"/>
          </a:xfrm>
          <a:prstGeom prst="rect">
            <a:avLst/>
          </a:prstGeom>
          <a:noFill/>
        </p:spPr>
        <p:txBody>
          <a:bodyPr wrap="square" rtlCol="0">
            <a:spAutoFit/>
          </a:bodyPr>
          <a:lstStyle/>
          <a:p>
            <a:r>
              <a:rPr lang="en-US" dirty="0" smtClean="0"/>
              <a:t>Customs broker issued delivery order to terminal operator authorizing release to designated carrier</a:t>
            </a:r>
            <a:endParaRPr lang="en-US" dirty="0"/>
          </a:p>
        </p:txBody>
      </p:sp>
      <p:sp>
        <p:nvSpPr>
          <p:cNvPr id="14" name="TextBox 13"/>
          <p:cNvSpPr txBox="1"/>
          <p:nvPr/>
        </p:nvSpPr>
        <p:spPr>
          <a:xfrm>
            <a:off x="0" y="914400"/>
            <a:ext cx="2286000" cy="923330"/>
          </a:xfrm>
          <a:prstGeom prst="rect">
            <a:avLst/>
          </a:prstGeom>
          <a:noFill/>
        </p:spPr>
        <p:txBody>
          <a:bodyPr wrap="square" rtlCol="0">
            <a:spAutoFit/>
          </a:bodyPr>
          <a:lstStyle/>
          <a:p>
            <a:r>
              <a:rPr lang="en-US" dirty="0" smtClean="0"/>
              <a:t>Inland carrier returns empty container where ship designates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0-#ppt_w/2"/>
                                          </p:val>
                                        </p:tav>
                                        <p:tav tm="100000">
                                          <p:val>
                                            <p:strVal val="#ppt_x"/>
                                          </p:val>
                                        </p:tav>
                                      </p:tavLst>
                                    </p:anim>
                                    <p:anim calcmode="lin" valueType="num">
                                      <p:cBhvr additive="base">
                                        <p:cTn id="5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0-#ppt_w/2"/>
                                          </p:val>
                                        </p:tav>
                                        <p:tav tm="100000">
                                          <p:val>
                                            <p:strVal val="#ppt_x"/>
                                          </p:val>
                                        </p:tav>
                                      </p:tavLst>
                                    </p:anim>
                                    <p:anim calcmode="lin" valueType="num">
                                      <p:cBhvr additive="base">
                                        <p:cTn id="5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0-#ppt_w/2"/>
                                          </p:val>
                                        </p:tav>
                                        <p:tav tm="100000">
                                          <p:val>
                                            <p:strVal val="#ppt_x"/>
                                          </p:val>
                                        </p:tav>
                                      </p:tavLst>
                                    </p:anim>
                                    <p:anim calcmode="lin" valueType="num">
                                      <p:cBhvr additive="base">
                                        <p:cTn id="6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0-#ppt_w/2"/>
                                          </p:val>
                                        </p:tav>
                                        <p:tav tm="100000">
                                          <p:val>
                                            <p:strVal val="#ppt_x"/>
                                          </p:val>
                                        </p:tav>
                                      </p:tavLst>
                                    </p:anim>
                                    <p:anim calcmode="lin" valueType="num">
                                      <p:cBhvr additive="base">
                                        <p:cTn id="7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Review </a:t>
            </a:r>
            <a:endParaRPr lang="en-US" sz="3600" dirty="0"/>
          </a:p>
        </p:txBody>
      </p:sp>
      <p:sp>
        <p:nvSpPr>
          <p:cNvPr id="3" name="Content Placeholder 2"/>
          <p:cNvSpPr>
            <a:spLocks noGrp="1"/>
          </p:cNvSpPr>
          <p:nvPr>
            <p:ph idx="1"/>
          </p:nvPr>
        </p:nvSpPr>
        <p:spPr>
          <a:xfrm>
            <a:off x="533400" y="1524000"/>
            <a:ext cx="8229600" cy="5334000"/>
          </a:xfrm>
        </p:spPr>
        <p:txBody>
          <a:bodyPr>
            <a:normAutofit/>
          </a:bodyPr>
          <a:lstStyle/>
          <a:p>
            <a:pPr>
              <a:buFont typeface="+mj-lt"/>
              <a:buAutoNum type="arabicPeriod"/>
            </a:pPr>
            <a:r>
              <a:rPr lang="en-US" sz="1600" dirty="0" smtClean="0">
                <a:latin typeface="+mj-lt"/>
              </a:rPr>
              <a:t>What are some of the changes that have taken place over the years due to the larger vessel sizes?</a:t>
            </a:r>
          </a:p>
          <a:p>
            <a:pPr>
              <a:buFont typeface="+mj-lt"/>
              <a:buAutoNum type="arabicPeriod"/>
            </a:pPr>
            <a:endParaRPr lang="en-US" sz="1600" dirty="0" smtClean="0">
              <a:latin typeface="+mj-lt"/>
            </a:endParaRPr>
          </a:p>
          <a:p>
            <a:pPr>
              <a:buFont typeface="+mj-lt"/>
              <a:buAutoNum type="arabicPeriod"/>
            </a:pPr>
            <a:r>
              <a:rPr lang="en-US" sz="1600" dirty="0" smtClean="0">
                <a:latin typeface="+mj-lt"/>
              </a:rPr>
              <a:t>What are some of the different vessel types?</a:t>
            </a:r>
          </a:p>
          <a:p>
            <a:pPr>
              <a:buFont typeface="+mj-lt"/>
              <a:buAutoNum type="arabicPeriod"/>
            </a:pPr>
            <a:endParaRPr lang="en-US" sz="1600" dirty="0" smtClean="0">
              <a:latin typeface="+mj-lt"/>
            </a:endParaRPr>
          </a:p>
          <a:p>
            <a:pPr>
              <a:buFont typeface="+mj-lt"/>
              <a:buAutoNum type="arabicPeriod"/>
            </a:pPr>
            <a:r>
              <a:rPr lang="en-US" sz="1600" dirty="0" smtClean="0">
                <a:latin typeface="+mj-lt"/>
              </a:rPr>
              <a:t>What is the term for vessels too large to transit through the Panama Canal?</a:t>
            </a:r>
          </a:p>
          <a:p>
            <a:pPr>
              <a:buFont typeface="+mj-lt"/>
              <a:buAutoNum type="arabicPeriod"/>
            </a:pPr>
            <a:endParaRPr lang="en-US" sz="1600" dirty="0" smtClean="0">
              <a:latin typeface="+mj-lt"/>
            </a:endParaRPr>
          </a:p>
          <a:p>
            <a:pPr>
              <a:buFont typeface="+mj-lt"/>
              <a:buAutoNum type="arabicPeriod"/>
            </a:pPr>
            <a:r>
              <a:rPr lang="en-US" sz="1600" dirty="0" smtClean="0">
                <a:latin typeface="+mj-lt"/>
              </a:rPr>
              <a:t>What are incoterms and who uses them?</a:t>
            </a:r>
          </a:p>
          <a:p>
            <a:pPr>
              <a:buFont typeface="+mj-lt"/>
              <a:buAutoNum type="arabicPeriod"/>
            </a:pPr>
            <a:endParaRPr lang="en-US" sz="1600" dirty="0" smtClean="0">
              <a:latin typeface="+mj-lt"/>
            </a:endParaRPr>
          </a:p>
          <a:p>
            <a:pPr>
              <a:buFont typeface="+mj-lt"/>
              <a:buAutoNum type="arabicPeriod"/>
            </a:pPr>
            <a:r>
              <a:rPr lang="en-US" sz="1600" dirty="0" smtClean="0">
                <a:latin typeface="+mj-lt"/>
              </a:rPr>
              <a:t>How many incoterms are there?</a:t>
            </a:r>
          </a:p>
          <a:p>
            <a:pPr>
              <a:buFont typeface="+mj-lt"/>
              <a:buAutoNum type="arabicPeriod"/>
            </a:pPr>
            <a:endParaRPr lang="en-US" sz="1600" dirty="0" smtClean="0">
              <a:latin typeface="+mj-lt"/>
            </a:endParaRPr>
          </a:p>
          <a:p>
            <a:pPr>
              <a:buFont typeface="+mj-lt"/>
              <a:buAutoNum type="arabicPeriod"/>
            </a:pPr>
            <a:r>
              <a:rPr lang="en-US" sz="1600" dirty="0" smtClean="0">
                <a:latin typeface="+mj-lt"/>
              </a:rPr>
              <a:t>How often are they reviewed and changed?</a:t>
            </a:r>
          </a:p>
          <a:p>
            <a:pPr>
              <a:buFont typeface="+mj-lt"/>
              <a:buAutoNum type="arabicPeriod"/>
            </a:pPr>
            <a:endParaRPr lang="en-US" sz="1600" dirty="0" smtClean="0">
              <a:latin typeface="+mj-lt"/>
            </a:endParaRPr>
          </a:p>
          <a:p>
            <a:pPr>
              <a:buFont typeface="+mj-lt"/>
              <a:buAutoNum type="arabicPeriod"/>
            </a:pPr>
            <a:r>
              <a:rPr lang="en-US" sz="1600" dirty="0" smtClean="0">
                <a:latin typeface="+mj-lt"/>
              </a:rPr>
              <a:t>Which party is responsible for opening a letter of credit if this instrument is used?</a:t>
            </a:r>
          </a:p>
          <a:p>
            <a:pPr>
              <a:buFont typeface="+mj-lt"/>
              <a:buAutoNum type="arabicPeriod"/>
            </a:pPr>
            <a:endParaRPr lang="en-US" sz="1600" dirty="0" smtClean="0">
              <a:latin typeface="+mj-lt"/>
            </a:endParaRPr>
          </a:p>
          <a:p>
            <a:pPr>
              <a:buFont typeface="+mj-lt"/>
              <a:buAutoNum type="arabicPeriod"/>
            </a:pPr>
            <a:r>
              <a:rPr lang="en-US" sz="1600" dirty="0" smtClean="0">
                <a:latin typeface="+mj-lt"/>
              </a:rPr>
              <a:t>What is the electronic system for filing the shipper’s export declaration and who files it?</a:t>
            </a:r>
          </a:p>
          <a:p>
            <a:pPr>
              <a:buFont typeface="+mj-lt"/>
              <a:buAutoNum type="arabicPeriod"/>
            </a:pPr>
            <a:endParaRPr lang="en-US" sz="1400" dirty="0" smtClean="0">
              <a:latin typeface="+mj-lt"/>
            </a:endParaRPr>
          </a:p>
          <a:p>
            <a:pPr>
              <a:buNone/>
            </a:pPr>
            <a:endParaRPr lang="en-US" sz="1400" dirty="0" smtClean="0">
              <a:latin typeface="+mj-lt"/>
            </a:endParaRPr>
          </a:p>
          <a:p>
            <a:pPr>
              <a:buFont typeface="+mj-lt"/>
              <a:buAutoNum type="arabicPeriod"/>
            </a:pPr>
            <a:endParaRPr lang="en-US" sz="1400" dirty="0" smtClean="0">
              <a:latin typeface="+mj-lt"/>
            </a:endParaRPr>
          </a:p>
          <a:p>
            <a:pPr>
              <a:buFont typeface="+mj-lt"/>
              <a:buAutoNum type="arabicPeriod"/>
            </a:pPr>
            <a:endParaRPr lang="en-US" sz="1400" dirty="0" smtClean="0">
              <a:latin typeface="+mj-lt"/>
            </a:endParaRPr>
          </a:p>
          <a:p>
            <a:pPr>
              <a:buFont typeface="+mj-lt"/>
              <a:buAutoNum type="arabicPeriod"/>
            </a:pPr>
            <a:endParaRPr lang="en-US" sz="1400" dirty="0" smtClean="0">
              <a:latin typeface="+mj-lt"/>
            </a:endParaRPr>
          </a:p>
          <a:p>
            <a:pPr>
              <a:buFont typeface="+mj-lt"/>
              <a:buAutoNum type="arabicPeriod"/>
            </a:pPr>
            <a:endParaRPr lang="en-US" sz="1600" dirty="0" smtClean="0">
              <a:latin typeface="+mj-lt"/>
            </a:endParaRPr>
          </a:p>
          <a:p>
            <a:pPr>
              <a:buFont typeface="+mj-lt"/>
              <a:buAutoNum type="arabicPeriod"/>
            </a:pPr>
            <a:endParaRPr lang="en-US" sz="1600" dirty="0" smtClean="0">
              <a:latin typeface="+mj-lt"/>
            </a:endParaRPr>
          </a:p>
          <a:p>
            <a:pPr>
              <a:buFont typeface="+mj-lt"/>
              <a:buAutoNum type="arabicPeriod"/>
            </a:pPr>
            <a:endParaRPr lang="en-US" sz="1600" dirty="0" smtClean="0">
              <a:latin typeface="+mj-lt"/>
            </a:endParaRPr>
          </a:p>
          <a:p>
            <a:pPr>
              <a:buFont typeface="+mj-lt"/>
              <a:buAutoNum type="arabicPeriod"/>
            </a:pPr>
            <a:endParaRPr lang="en-US" sz="1600" dirty="0" smtClean="0">
              <a:latin typeface="+mj-lt"/>
            </a:endParaRPr>
          </a:p>
          <a:p>
            <a:pPr>
              <a:buFont typeface="+mj-lt"/>
              <a:buAutoNum type="arabicPeriod"/>
            </a:pPr>
            <a:endParaRPr lang="en-US" sz="1600" dirty="0" smtClean="0">
              <a:latin typeface="+mj-lt"/>
            </a:endParaRPr>
          </a:p>
          <a:p>
            <a:pPr>
              <a:buFont typeface="+mj-lt"/>
              <a:buAutoNum type="arabicPeriod"/>
            </a:pPr>
            <a:endParaRPr lang="en-US" sz="1600" dirty="0" smtClean="0">
              <a:latin typeface="+mj-lt"/>
            </a:endParaRPr>
          </a:p>
          <a:p>
            <a:pPr>
              <a:buFont typeface="+mj-lt"/>
              <a:buAutoNum type="arabicPeriod"/>
            </a:pPr>
            <a:endParaRPr lang="en-US" sz="1600" dirty="0">
              <a:latin typeface="+mj-l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Geography</a:t>
            </a:r>
            <a:endParaRPr lang="en-US" dirty="0"/>
          </a:p>
        </p:txBody>
      </p:sp>
      <p:pic>
        <p:nvPicPr>
          <p:cNvPr id="570371" name="Picture 3" descr="C:\Users\Linda\AppData\Local\Microsoft\Windows\Temporary Internet Files\Content.IE5\FH9O9AML\MCj04380590000[1].png"/>
          <p:cNvPicPr>
            <a:picLocks noChangeAspect="1" noChangeArrowheads="1"/>
          </p:cNvPicPr>
          <p:nvPr/>
        </p:nvPicPr>
        <p:blipFill>
          <a:blip r:embed="rId3"/>
          <a:srcRect/>
          <a:stretch>
            <a:fillRect/>
          </a:stretch>
        </p:blipFill>
        <p:spPr bwMode="auto">
          <a:xfrm>
            <a:off x="2819400" y="2209800"/>
            <a:ext cx="3383280" cy="338328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3600" dirty="0" smtClean="0"/>
              <a:t>Trivia</a:t>
            </a:r>
            <a:endParaRPr lang="en-US" sz="3600" dirty="0"/>
          </a:p>
        </p:txBody>
      </p:sp>
      <p:sp>
        <p:nvSpPr>
          <p:cNvPr id="3" name="Content Placeholder 2"/>
          <p:cNvSpPr>
            <a:spLocks noGrp="1"/>
          </p:cNvSpPr>
          <p:nvPr>
            <p:ph sz="half" idx="2"/>
          </p:nvPr>
        </p:nvSpPr>
        <p:spPr>
          <a:xfrm>
            <a:off x="457200" y="1447800"/>
            <a:ext cx="4040188" cy="4724400"/>
          </a:xfrm>
        </p:spPr>
        <p:txBody>
          <a:bodyPr>
            <a:normAutofit lnSpcReduction="10000"/>
          </a:bodyPr>
          <a:lstStyle/>
          <a:p>
            <a:r>
              <a:rPr lang="en-US" sz="2000" dirty="0" smtClean="0">
                <a:latin typeface="+mj-lt"/>
              </a:rPr>
              <a:t>Largest Continent:</a:t>
            </a:r>
          </a:p>
          <a:p>
            <a:r>
              <a:rPr lang="en-US" sz="2000" dirty="0" smtClean="0">
                <a:solidFill>
                  <a:schemeClr val="accent3"/>
                </a:solidFill>
                <a:latin typeface="+mj-lt"/>
              </a:rPr>
              <a:t>Asia 17,212,000 square miles</a:t>
            </a:r>
          </a:p>
          <a:p>
            <a:endParaRPr lang="en-US" sz="2000" dirty="0" smtClean="0"/>
          </a:p>
          <a:p>
            <a:r>
              <a:rPr lang="en-US" sz="2000" dirty="0" smtClean="0">
                <a:latin typeface="+mj-lt"/>
              </a:rPr>
              <a:t>Smallest Continent:</a:t>
            </a:r>
          </a:p>
          <a:p>
            <a:r>
              <a:rPr lang="en-US" sz="2000" dirty="0" smtClean="0">
                <a:solidFill>
                  <a:schemeClr val="accent3"/>
                </a:solidFill>
                <a:latin typeface="+mj-lt"/>
              </a:rPr>
              <a:t>Australia 3,132,000 square miles</a:t>
            </a:r>
          </a:p>
          <a:p>
            <a:endParaRPr lang="en-US" sz="2000" dirty="0" smtClean="0">
              <a:latin typeface="+mj-lt"/>
            </a:endParaRPr>
          </a:p>
          <a:p>
            <a:r>
              <a:rPr lang="en-US" sz="2000" dirty="0" smtClean="0">
                <a:latin typeface="+mj-lt"/>
              </a:rPr>
              <a:t>Lowest Point on Land:</a:t>
            </a:r>
          </a:p>
          <a:p>
            <a:r>
              <a:rPr lang="en-US" sz="2000" dirty="0" smtClean="0">
                <a:solidFill>
                  <a:schemeClr val="accent3"/>
                </a:solidFill>
                <a:latin typeface="+mj-lt"/>
              </a:rPr>
              <a:t>The Dead Sea, Israel-Jordan 1,349 ft below sea level</a:t>
            </a:r>
          </a:p>
          <a:p>
            <a:endParaRPr lang="en-US" sz="2000" dirty="0" smtClean="0"/>
          </a:p>
          <a:p>
            <a:r>
              <a:rPr lang="en-US" sz="2000" dirty="0" smtClean="0">
                <a:latin typeface="+mj-lt"/>
              </a:rPr>
              <a:t>Longest Mountain Range:</a:t>
            </a:r>
          </a:p>
          <a:p>
            <a:r>
              <a:rPr lang="en-US" sz="2000" dirty="0" smtClean="0">
                <a:solidFill>
                  <a:schemeClr val="accent3"/>
                </a:solidFill>
                <a:latin typeface="+mj-lt"/>
              </a:rPr>
              <a:t>The Andes of South America 5000 miles</a:t>
            </a:r>
          </a:p>
          <a:p>
            <a:endParaRPr lang="en-US" sz="2000" dirty="0" smtClean="0"/>
          </a:p>
          <a:p>
            <a:endParaRPr lang="en-US" sz="2000" dirty="0"/>
          </a:p>
        </p:txBody>
      </p:sp>
      <p:sp>
        <p:nvSpPr>
          <p:cNvPr id="6" name="Content Placeholder 5"/>
          <p:cNvSpPr>
            <a:spLocks noGrp="1"/>
          </p:cNvSpPr>
          <p:nvPr>
            <p:ph sz="quarter" idx="4"/>
          </p:nvPr>
        </p:nvSpPr>
        <p:spPr>
          <a:xfrm>
            <a:off x="4572000" y="1447800"/>
            <a:ext cx="4041775" cy="5181600"/>
          </a:xfrm>
        </p:spPr>
        <p:txBody>
          <a:bodyPr>
            <a:normAutofit lnSpcReduction="10000"/>
          </a:bodyPr>
          <a:lstStyle/>
          <a:p>
            <a:r>
              <a:rPr lang="en-US" sz="2000" dirty="0" smtClean="0">
                <a:latin typeface="+mj-lt"/>
              </a:rPr>
              <a:t>Largest Peninsula:</a:t>
            </a:r>
          </a:p>
          <a:p>
            <a:r>
              <a:rPr lang="en-US" sz="2000" dirty="0" smtClean="0">
                <a:solidFill>
                  <a:schemeClr val="accent3"/>
                </a:solidFill>
                <a:latin typeface="+mj-lt"/>
              </a:rPr>
              <a:t>Arabia 1,250,000 square miles</a:t>
            </a:r>
          </a:p>
          <a:p>
            <a:endParaRPr lang="en-US" sz="2000" dirty="0" smtClean="0"/>
          </a:p>
          <a:p>
            <a:r>
              <a:rPr lang="en-US" sz="2000" dirty="0" smtClean="0">
                <a:latin typeface="+mj-lt"/>
              </a:rPr>
              <a:t>Largest &amp; Deepest Ocean:</a:t>
            </a:r>
          </a:p>
          <a:p>
            <a:r>
              <a:rPr lang="en-US" sz="2000" dirty="0" smtClean="0">
                <a:solidFill>
                  <a:schemeClr val="accent3"/>
                </a:solidFill>
                <a:latin typeface="+mj-lt"/>
              </a:rPr>
              <a:t>Pacific Ocean 60,060,700 square miles, average depth 13,215 ft</a:t>
            </a:r>
          </a:p>
          <a:p>
            <a:endParaRPr lang="en-US" sz="2000" dirty="0" smtClean="0"/>
          </a:p>
          <a:p>
            <a:r>
              <a:rPr lang="en-US" sz="2000" dirty="0" smtClean="0">
                <a:latin typeface="+mj-lt"/>
              </a:rPr>
              <a:t>Smallest Ocean:</a:t>
            </a:r>
          </a:p>
          <a:p>
            <a:r>
              <a:rPr lang="en-US" sz="2000" dirty="0" smtClean="0">
                <a:solidFill>
                  <a:schemeClr val="accent3"/>
                </a:solidFill>
                <a:latin typeface="+mj-lt"/>
              </a:rPr>
              <a:t>Arctic Ocean 5,427,000 square miles</a:t>
            </a:r>
          </a:p>
          <a:p>
            <a:endParaRPr lang="en-US" sz="2000" dirty="0" smtClean="0">
              <a:solidFill>
                <a:schemeClr val="accent3"/>
              </a:solidFill>
            </a:endParaRPr>
          </a:p>
          <a:p>
            <a:r>
              <a:rPr lang="en-US" sz="2000" dirty="0" smtClean="0">
                <a:latin typeface="+mj-lt"/>
              </a:rPr>
              <a:t>Largest Sea:</a:t>
            </a:r>
          </a:p>
          <a:p>
            <a:r>
              <a:rPr lang="en-US" sz="2000" dirty="0" smtClean="0">
                <a:solidFill>
                  <a:schemeClr val="accent3"/>
                </a:solidFill>
                <a:latin typeface="+mj-lt"/>
              </a:rPr>
              <a:t>The Mediterranean 1,244,800 square miles</a:t>
            </a:r>
          </a:p>
          <a:p>
            <a:endParaRPr lang="en-US" sz="2000" dirty="0" smtClean="0">
              <a:solidFill>
                <a:schemeClr val="accent3"/>
              </a:solidFill>
            </a:endParaRPr>
          </a:p>
          <a:p>
            <a:endParaRPr lang="en-US" sz="2000" dirty="0" smtClean="0">
              <a:solidFill>
                <a:schemeClr val="accent3"/>
              </a:solidFill>
            </a:endParaRPr>
          </a:p>
          <a:p>
            <a:endParaRPr lang="en-US" sz="2000" dirty="0" smtClean="0">
              <a:solidFill>
                <a:schemeClr val="accent3"/>
              </a:solidFill>
            </a:endParaRPr>
          </a:p>
          <a:p>
            <a:endParaRPr lang="en-US" sz="2000" dirty="0">
              <a:solidFill>
                <a:schemeClr val="accent3"/>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 calcmode="lin" valueType="num">
                                      <p:cBhvr additive="base">
                                        <p:cTn id="31"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10" end="10"/>
                                            </p:txEl>
                                          </p:spTgt>
                                        </p:tgtEl>
                                        <p:attrNameLst>
                                          <p:attrName>style.visibility</p:attrName>
                                        </p:attrNameLst>
                                      </p:cBhvr>
                                      <p:to>
                                        <p:strVal val="visible"/>
                                      </p:to>
                                    </p:set>
                                    <p:anim calcmode="lin" valueType="num">
                                      <p:cBhvr additive="base">
                                        <p:cTn id="41" dur="500" fill="hold"/>
                                        <p:tgtEl>
                                          <p:spTgt spid="3">
                                            <p:txEl>
                                              <p:pRg st="10" end="10"/>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nodeType="clickEffect">
                                  <p:stCondLst>
                                    <p:cond delay="0"/>
                                  </p:stCondLst>
                                  <p:childTnLst>
                                    <p:set>
                                      <p:cBhvr>
                                        <p:cTn id="50" dur="1" fill="hold">
                                          <p:stCondLst>
                                            <p:cond delay="0"/>
                                          </p:stCondLst>
                                        </p:cTn>
                                        <p:tgtEl>
                                          <p:spTgt spid="6">
                                            <p:txEl>
                                              <p:pRg st="1" end="1"/>
                                            </p:txEl>
                                          </p:spTgt>
                                        </p:tgtEl>
                                        <p:attrNameLst>
                                          <p:attrName>style.visibility</p:attrName>
                                        </p:attrNameLst>
                                      </p:cBhvr>
                                      <p:to>
                                        <p:strVal val="visible"/>
                                      </p:to>
                                    </p:set>
                                    <p:anim calcmode="lin" valueType="num">
                                      <p:cBhvr additive="base">
                                        <p:cTn id="51" dur="500" fill="hold"/>
                                        <p:tgtEl>
                                          <p:spTgt spid="6">
                                            <p:txEl>
                                              <p:pRg st="1" end="1"/>
                                            </p:txEl>
                                          </p:spTgt>
                                        </p:tgtEl>
                                        <p:attrNameLst>
                                          <p:attrName>ppt_x</p:attrName>
                                        </p:attrNameLst>
                                      </p:cBhvr>
                                      <p:tavLst>
                                        <p:tav tm="0">
                                          <p:val>
                                            <p:strVal val="1+#ppt_w/2"/>
                                          </p:val>
                                        </p:tav>
                                        <p:tav tm="100000">
                                          <p:val>
                                            <p:strVal val="#ppt_x"/>
                                          </p:val>
                                        </p:tav>
                                      </p:tavLst>
                                    </p:anim>
                                    <p:anim calcmode="lin" valueType="num">
                                      <p:cBhvr additive="base">
                                        <p:cTn id="52"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nodeType="clickEffect">
                                  <p:stCondLst>
                                    <p:cond delay="0"/>
                                  </p:stCondLst>
                                  <p:childTnLst>
                                    <p:set>
                                      <p:cBhvr>
                                        <p:cTn id="56"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nodeType="clickEffect">
                                  <p:stCondLst>
                                    <p:cond delay="0"/>
                                  </p:stCondLst>
                                  <p:childTnLst>
                                    <p:set>
                                      <p:cBhvr>
                                        <p:cTn id="60" dur="1" fill="hold">
                                          <p:stCondLst>
                                            <p:cond delay="0"/>
                                          </p:stCondLst>
                                        </p:cTn>
                                        <p:tgtEl>
                                          <p:spTgt spid="6">
                                            <p:txEl>
                                              <p:pRg st="4" end="4"/>
                                            </p:txEl>
                                          </p:spTgt>
                                        </p:tgtEl>
                                        <p:attrNameLst>
                                          <p:attrName>style.visibility</p:attrName>
                                        </p:attrNameLst>
                                      </p:cBhvr>
                                      <p:to>
                                        <p:strVal val="visible"/>
                                      </p:to>
                                    </p:set>
                                    <p:anim calcmode="lin" valueType="num">
                                      <p:cBhvr additive="base">
                                        <p:cTn id="61" dur="500" fill="hold"/>
                                        <p:tgtEl>
                                          <p:spTgt spid="6">
                                            <p:txEl>
                                              <p:pRg st="4" end="4"/>
                                            </p:txEl>
                                          </p:spTgt>
                                        </p:tgtEl>
                                        <p:attrNameLst>
                                          <p:attrName>ppt_x</p:attrName>
                                        </p:attrNameLst>
                                      </p:cBhvr>
                                      <p:tavLst>
                                        <p:tav tm="0">
                                          <p:val>
                                            <p:strVal val="1+#ppt_w/2"/>
                                          </p:val>
                                        </p:tav>
                                        <p:tav tm="100000">
                                          <p:val>
                                            <p:strVal val="#ppt_x"/>
                                          </p:val>
                                        </p:tav>
                                      </p:tavLst>
                                    </p:anim>
                                    <p:anim calcmode="lin" valueType="num">
                                      <p:cBhvr additive="base">
                                        <p:cTn id="62" dur="5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 presetClass="entr" presetSubtype="2" fill="hold" nodeType="clickEffect">
                                  <p:stCondLst>
                                    <p:cond delay="0"/>
                                  </p:stCondLst>
                                  <p:childTnLst>
                                    <p:set>
                                      <p:cBhvr>
                                        <p:cTn id="70" dur="1" fill="hold">
                                          <p:stCondLst>
                                            <p:cond delay="0"/>
                                          </p:stCondLst>
                                        </p:cTn>
                                        <p:tgtEl>
                                          <p:spTgt spid="6">
                                            <p:txEl>
                                              <p:pRg st="7" end="7"/>
                                            </p:txEl>
                                          </p:spTgt>
                                        </p:tgtEl>
                                        <p:attrNameLst>
                                          <p:attrName>style.visibility</p:attrName>
                                        </p:attrNameLst>
                                      </p:cBhvr>
                                      <p:to>
                                        <p:strVal val="visible"/>
                                      </p:to>
                                    </p:set>
                                    <p:anim calcmode="lin" valueType="num">
                                      <p:cBhvr additive="base">
                                        <p:cTn id="71" dur="500" fill="hold"/>
                                        <p:tgtEl>
                                          <p:spTgt spid="6">
                                            <p:txEl>
                                              <p:pRg st="7" end="7"/>
                                            </p:txEl>
                                          </p:spTgt>
                                        </p:tgtEl>
                                        <p:attrNameLst>
                                          <p:attrName>ppt_x</p:attrName>
                                        </p:attrNameLst>
                                      </p:cBhvr>
                                      <p:tavLst>
                                        <p:tav tm="0">
                                          <p:val>
                                            <p:strVal val="1+#ppt_w/2"/>
                                          </p:val>
                                        </p:tav>
                                        <p:tav tm="100000">
                                          <p:val>
                                            <p:strVal val="#ppt_x"/>
                                          </p:val>
                                        </p:tav>
                                      </p:tavLst>
                                    </p:anim>
                                    <p:anim calcmode="lin" valueType="num">
                                      <p:cBhvr additive="base">
                                        <p:cTn id="72" dur="500" fill="hold"/>
                                        <p:tgtEl>
                                          <p:spTgt spid="6">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6">
                                            <p:txEl>
                                              <p:pRg st="9" end="9"/>
                                            </p:txEl>
                                          </p:spTgt>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2" presetClass="entr" presetSubtype="2" fill="hold" nodeType="clickEffect">
                                  <p:stCondLst>
                                    <p:cond delay="0"/>
                                  </p:stCondLst>
                                  <p:childTnLst>
                                    <p:set>
                                      <p:cBhvr>
                                        <p:cTn id="80" dur="1" fill="hold">
                                          <p:stCondLst>
                                            <p:cond delay="0"/>
                                          </p:stCondLst>
                                        </p:cTn>
                                        <p:tgtEl>
                                          <p:spTgt spid="6">
                                            <p:txEl>
                                              <p:pRg st="10" end="10"/>
                                            </p:txEl>
                                          </p:spTgt>
                                        </p:tgtEl>
                                        <p:attrNameLst>
                                          <p:attrName>style.visibility</p:attrName>
                                        </p:attrNameLst>
                                      </p:cBhvr>
                                      <p:to>
                                        <p:strVal val="visible"/>
                                      </p:to>
                                    </p:set>
                                    <p:anim calcmode="lin" valueType="num">
                                      <p:cBhvr additive="base">
                                        <p:cTn id="81" dur="500" fill="hold"/>
                                        <p:tgtEl>
                                          <p:spTgt spid="6">
                                            <p:txEl>
                                              <p:pRg st="10" end="10"/>
                                            </p:txEl>
                                          </p:spTgt>
                                        </p:tgtEl>
                                        <p:attrNameLst>
                                          <p:attrName>ppt_x</p:attrName>
                                        </p:attrNameLst>
                                      </p:cBhvr>
                                      <p:tavLst>
                                        <p:tav tm="0">
                                          <p:val>
                                            <p:strVal val="1+#ppt_w/2"/>
                                          </p:val>
                                        </p:tav>
                                        <p:tav tm="100000">
                                          <p:val>
                                            <p:strVal val="#ppt_x"/>
                                          </p:val>
                                        </p:tav>
                                      </p:tavLst>
                                    </p:anim>
                                    <p:anim calcmode="lin" valueType="num">
                                      <p:cBhvr additive="base">
                                        <p:cTn id="82" dur="500" fill="hold"/>
                                        <p:tgtEl>
                                          <p:spTgt spid="6">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nodeType="clickEffect">
                                  <p:stCondLst>
                                    <p:cond delay="0"/>
                                  </p:stCondLst>
                                  <p:childTnLst>
                                    <p:set>
                                      <p:cBhvr>
                                        <p:cTn id="8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57200" y="1143000"/>
            <a:ext cx="8001000" cy="5029200"/>
          </a:xfrm>
        </p:spPr>
        <p:txBody>
          <a:bodyPr>
            <a:normAutofit fontScale="92500" lnSpcReduction="20000"/>
          </a:bodyPr>
          <a:lstStyle/>
          <a:p>
            <a:r>
              <a:rPr lang="en-US" sz="2000" dirty="0" smtClean="0">
                <a:latin typeface="+mj-lt"/>
              </a:rPr>
              <a:t>What is the largest island in the world?</a:t>
            </a:r>
          </a:p>
          <a:p>
            <a:r>
              <a:rPr lang="en-US" dirty="0" smtClean="0">
                <a:solidFill>
                  <a:schemeClr val="accent2">
                    <a:lumMod val="40000"/>
                    <a:lumOff val="60000"/>
                  </a:schemeClr>
                </a:solidFill>
                <a:latin typeface="+mj-lt"/>
              </a:rPr>
              <a:t>Greenland  839,999 square miles</a:t>
            </a:r>
          </a:p>
          <a:p>
            <a:endParaRPr lang="en-US" sz="2000" dirty="0" smtClean="0">
              <a:solidFill>
                <a:schemeClr val="accent2">
                  <a:lumMod val="40000"/>
                  <a:lumOff val="60000"/>
                </a:schemeClr>
              </a:solidFill>
            </a:endParaRPr>
          </a:p>
          <a:p>
            <a:endParaRPr lang="en-US" sz="2000" dirty="0" smtClean="0">
              <a:solidFill>
                <a:schemeClr val="accent2">
                  <a:lumMod val="40000"/>
                  <a:lumOff val="60000"/>
                </a:schemeClr>
              </a:solidFill>
            </a:endParaRPr>
          </a:p>
          <a:p>
            <a:r>
              <a:rPr lang="en-US" sz="2000" dirty="0" smtClean="0">
                <a:latin typeface="+mj-lt"/>
              </a:rPr>
              <a:t>Which one of these countries is not located in Central America?</a:t>
            </a:r>
          </a:p>
          <a:p>
            <a:pPr>
              <a:buNone/>
            </a:pPr>
            <a:r>
              <a:rPr lang="en-US" sz="2000" dirty="0" smtClean="0">
                <a:latin typeface="+mj-lt"/>
              </a:rPr>
              <a:t>   A. Cuba     B. Costa Rica      C. Nicaragua     D. Honduras     E. Guatemala</a:t>
            </a:r>
          </a:p>
          <a:p>
            <a:r>
              <a:rPr lang="en-US" dirty="0" smtClean="0">
                <a:solidFill>
                  <a:schemeClr val="accent2">
                    <a:lumMod val="40000"/>
                    <a:lumOff val="60000"/>
                  </a:schemeClr>
                </a:solidFill>
                <a:latin typeface="+mj-lt"/>
              </a:rPr>
              <a:t>Cuba</a:t>
            </a:r>
          </a:p>
          <a:p>
            <a:endParaRPr lang="en-US" sz="2000" dirty="0" smtClean="0">
              <a:solidFill>
                <a:schemeClr val="accent2">
                  <a:lumMod val="40000"/>
                  <a:lumOff val="60000"/>
                </a:schemeClr>
              </a:solidFill>
            </a:endParaRPr>
          </a:p>
          <a:p>
            <a:endParaRPr lang="en-US" sz="2000" dirty="0" smtClean="0">
              <a:solidFill>
                <a:schemeClr val="accent2">
                  <a:lumMod val="40000"/>
                  <a:lumOff val="60000"/>
                </a:schemeClr>
              </a:solidFill>
            </a:endParaRPr>
          </a:p>
          <a:p>
            <a:r>
              <a:rPr lang="en-US" sz="2000" dirty="0" smtClean="0">
                <a:latin typeface="+mj-lt"/>
              </a:rPr>
              <a:t>Italy, Spain, and France all border ____________________ Sea.</a:t>
            </a:r>
          </a:p>
          <a:p>
            <a:r>
              <a:rPr lang="en-US" dirty="0" smtClean="0">
                <a:solidFill>
                  <a:schemeClr val="accent2">
                    <a:lumMod val="40000"/>
                    <a:lumOff val="60000"/>
                  </a:schemeClr>
                </a:solidFill>
                <a:latin typeface="+mj-lt"/>
              </a:rPr>
              <a:t>Mediterranean</a:t>
            </a:r>
          </a:p>
          <a:p>
            <a:endParaRPr lang="en-US" sz="2000" dirty="0" smtClean="0">
              <a:solidFill>
                <a:schemeClr val="accent2">
                  <a:lumMod val="40000"/>
                  <a:lumOff val="60000"/>
                </a:schemeClr>
              </a:solidFill>
            </a:endParaRPr>
          </a:p>
          <a:p>
            <a:endParaRPr lang="en-US" sz="2000" dirty="0" smtClean="0"/>
          </a:p>
          <a:p>
            <a:r>
              <a:rPr lang="en-US" sz="2000" dirty="0" smtClean="0">
                <a:latin typeface="+mj-lt"/>
              </a:rPr>
              <a:t>Which country’s capital is Colombo?</a:t>
            </a:r>
          </a:p>
          <a:p>
            <a:r>
              <a:rPr lang="en-US" dirty="0" smtClean="0">
                <a:solidFill>
                  <a:schemeClr val="accent2">
                    <a:lumMod val="40000"/>
                    <a:lumOff val="60000"/>
                  </a:schemeClr>
                </a:solidFill>
                <a:latin typeface="+mj-lt"/>
              </a:rPr>
              <a:t>Sri Lanka</a:t>
            </a:r>
          </a:p>
          <a:p>
            <a:endParaRPr lang="en-US" sz="2000" dirty="0" smtClean="0"/>
          </a:p>
          <a:p>
            <a:endParaRPr lang="en-US" sz="2000" dirty="0" smtClean="0"/>
          </a:p>
          <a:p>
            <a:endParaRPr lang="en-US" sz="2000" dirty="0" smtClean="0"/>
          </a:p>
          <a:p>
            <a:endParaRPr lang="en-US" sz="2000" dirty="0">
              <a:solidFill>
                <a:schemeClr val="accent2">
                  <a:lumMod val="40000"/>
                  <a:lumOff val="60000"/>
                </a:schemeClr>
              </a:solidFill>
            </a:endParaRPr>
          </a:p>
        </p:txBody>
      </p:sp>
      <p:sp>
        <p:nvSpPr>
          <p:cNvPr id="3" name="TextBox 2"/>
          <p:cNvSpPr txBox="1"/>
          <p:nvPr/>
        </p:nvSpPr>
        <p:spPr>
          <a:xfrm>
            <a:off x="3886200" y="304800"/>
            <a:ext cx="1600200" cy="646331"/>
          </a:xfrm>
          <a:prstGeom prst="rect">
            <a:avLst/>
          </a:prstGeom>
          <a:noFill/>
        </p:spPr>
        <p:txBody>
          <a:bodyPr wrap="square" rtlCol="0">
            <a:spAutoFit/>
          </a:bodyPr>
          <a:lstStyle/>
          <a:p>
            <a:r>
              <a:rPr lang="en-US" sz="3600" dirty="0" smtClean="0">
                <a:latin typeface="+mj-lt"/>
              </a:rPr>
              <a:t>Trivia</a:t>
            </a:r>
            <a:endParaRPr lang="en-US" sz="36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 calcmode="lin" valueType="num">
                                      <p:cBhvr additive="base">
                                        <p:cTn id="23" dur="500" fill="hold"/>
                                        <p:tgtEl>
                                          <p:spTgt spid="4">
                                            <p:txEl>
                                              <p:pRg st="6" end="6"/>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4">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4">
                                            <p:txEl>
                                              <p:pRg st="10" end="10"/>
                                            </p:txEl>
                                          </p:spTgt>
                                        </p:tgtEl>
                                        <p:attrNameLst>
                                          <p:attrName>style.visibility</p:attrName>
                                        </p:attrNameLst>
                                      </p:cBhvr>
                                      <p:to>
                                        <p:strVal val="visible"/>
                                      </p:to>
                                    </p:set>
                                    <p:anim calcmode="lin" valueType="num">
                                      <p:cBhvr additive="base">
                                        <p:cTn id="33" dur="500" fill="hold"/>
                                        <p:tgtEl>
                                          <p:spTgt spid="4">
                                            <p:txEl>
                                              <p:pRg st="10" end="10"/>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4">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4">
                                            <p:txEl>
                                              <p:pRg st="13" end="1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4">
                                            <p:txEl>
                                              <p:pRg st="14" end="14"/>
                                            </p:txEl>
                                          </p:spTgt>
                                        </p:tgtEl>
                                        <p:attrNameLst>
                                          <p:attrName>style.visibility</p:attrName>
                                        </p:attrNameLst>
                                      </p:cBhvr>
                                      <p:to>
                                        <p:strVal val="visible"/>
                                      </p:to>
                                    </p:set>
                                    <p:anim calcmode="lin" valueType="num">
                                      <p:cBhvr additive="base">
                                        <p:cTn id="43" dur="500" fill="hold"/>
                                        <p:tgtEl>
                                          <p:spTgt spid="4">
                                            <p:txEl>
                                              <p:pRg st="14" end="14"/>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4">
                                            <p:txEl>
                                              <p:pRg st="14" end="1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Trivia</a:t>
            </a:r>
            <a:br>
              <a:rPr lang="en-US" dirty="0" smtClean="0"/>
            </a:br>
            <a:endParaRPr lang="en-US" dirty="0"/>
          </a:p>
        </p:txBody>
      </p:sp>
      <p:sp>
        <p:nvSpPr>
          <p:cNvPr id="7" name="Content Placeholder 6"/>
          <p:cNvSpPr>
            <a:spLocks noGrp="1"/>
          </p:cNvSpPr>
          <p:nvPr>
            <p:ph idx="1"/>
          </p:nvPr>
        </p:nvSpPr>
        <p:spPr>
          <a:xfrm>
            <a:off x="457200" y="1219200"/>
            <a:ext cx="8229600" cy="4983163"/>
          </a:xfrm>
        </p:spPr>
        <p:txBody>
          <a:bodyPr>
            <a:normAutofit/>
          </a:bodyPr>
          <a:lstStyle/>
          <a:p>
            <a:r>
              <a:rPr lang="en-US" sz="2000" dirty="0" smtClean="0">
                <a:latin typeface="+mj-lt"/>
              </a:rPr>
              <a:t>Mumbai, India was formally known as:</a:t>
            </a:r>
          </a:p>
          <a:p>
            <a:pPr>
              <a:buNone/>
            </a:pPr>
            <a:r>
              <a:rPr lang="en-US" sz="2000" dirty="0" smtClean="0">
                <a:latin typeface="+mj-lt"/>
              </a:rPr>
              <a:t>     A. Bombay        B. Madras         C. Calcutta         D. Tuticorin</a:t>
            </a:r>
          </a:p>
          <a:p>
            <a:r>
              <a:rPr lang="en-US" sz="2000" dirty="0" smtClean="0">
                <a:solidFill>
                  <a:srgbClr val="FFC000"/>
                </a:solidFill>
                <a:latin typeface="+mj-lt"/>
              </a:rPr>
              <a:t>A. Bombay</a:t>
            </a:r>
          </a:p>
          <a:p>
            <a:pPr>
              <a:buNone/>
            </a:pPr>
            <a:endParaRPr lang="en-US" sz="2000" dirty="0" smtClean="0">
              <a:latin typeface="+mj-lt"/>
            </a:endParaRPr>
          </a:p>
          <a:p>
            <a:r>
              <a:rPr lang="en-US" sz="2000" dirty="0" smtClean="0">
                <a:latin typeface="+mj-lt"/>
              </a:rPr>
              <a:t>What is the northernmost state in the U.S.?</a:t>
            </a:r>
          </a:p>
          <a:p>
            <a:r>
              <a:rPr lang="en-US" sz="2000" dirty="0" smtClean="0">
                <a:solidFill>
                  <a:srgbClr val="FFC000"/>
                </a:solidFill>
                <a:latin typeface="+mj-lt"/>
              </a:rPr>
              <a:t>Alaska</a:t>
            </a:r>
          </a:p>
          <a:p>
            <a:endParaRPr lang="en-US" sz="2000" dirty="0" smtClean="0">
              <a:solidFill>
                <a:srgbClr val="FFC000"/>
              </a:solidFill>
            </a:endParaRPr>
          </a:p>
          <a:p>
            <a:r>
              <a:rPr lang="en-US" sz="2000" dirty="0" smtClean="0">
                <a:latin typeface="+mj-lt"/>
              </a:rPr>
              <a:t>What is the longest river in Africa?</a:t>
            </a:r>
          </a:p>
          <a:p>
            <a:r>
              <a:rPr lang="en-US" sz="2000" dirty="0" smtClean="0">
                <a:solidFill>
                  <a:srgbClr val="FFC000"/>
                </a:solidFill>
                <a:latin typeface="+mj-lt"/>
              </a:rPr>
              <a:t>The Nile</a:t>
            </a:r>
          </a:p>
          <a:p>
            <a:endParaRPr lang="en-US" sz="2000" dirty="0" smtClean="0">
              <a:solidFill>
                <a:srgbClr val="FFC000"/>
              </a:solidFill>
            </a:endParaRPr>
          </a:p>
          <a:p>
            <a:r>
              <a:rPr lang="en-US" sz="2000" dirty="0" smtClean="0">
                <a:latin typeface="+mj-lt"/>
              </a:rPr>
              <a:t>What is the largest country in South America?</a:t>
            </a:r>
          </a:p>
          <a:p>
            <a:r>
              <a:rPr lang="en-US" sz="2000" dirty="0" smtClean="0">
                <a:solidFill>
                  <a:srgbClr val="FFC000"/>
                </a:solidFill>
                <a:latin typeface="+mj-lt"/>
              </a:rPr>
              <a:t>Brazil</a:t>
            </a:r>
          </a:p>
          <a:p>
            <a:endParaRPr lang="en-US" sz="2000" dirty="0" smtClean="0">
              <a:solidFill>
                <a:srgbClr val="FFC000"/>
              </a:solidFill>
            </a:endParaRPr>
          </a:p>
          <a:p>
            <a:endParaRPr lang="en-US" sz="2000" dirty="0" smtClean="0">
              <a:solidFill>
                <a:srgbClr val="FFC000"/>
              </a:solidFill>
            </a:endParaRPr>
          </a:p>
          <a:p>
            <a:endParaRPr lang="en-US" sz="2000" dirty="0" smtClean="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 calcmode="lin" valueType="num">
                                      <p:cBhvr additive="base">
                                        <p:cTn id="19" dur="500" fill="hold"/>
                                        <p:tgtEl>
                                          <p:spTgt spid="7">
                                            <p:txEl>
                                              <p:pRg st="4" end="4"/>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0"/>
                                  </p:stCondLst>
                                  <p:childTnLst>
                                    <p:set>
                                      <p:cBhvr>
                                        <p:cTn id="24" dur="1" fill="hold">
                                          <p:stCondLst>
                                            <p:cond delay="0"/>
                                          </p:stCondLst>
                                        </p:cTn>
                                        <p:tgtEl>
                                          <p:spTgt spid="7">
                                            <p:txEl>
                                              <p:pRg st="5" end="5"/>
                                            </p:txEl>
                                          </p:spTgt>
                                        </p:tgtEl>
                                        <p:attrNameLst>
                                          <p:attrName>style.visibility</p:attrName>
                                        </p:attrNameLst>
                                      </p:cBhvr>
                                      <p:to>
                                        <p:strVal val="visible"/>
                                      </p:to>
                                    </p:set>
                                    <p:anim calcmode="lin" valueType="num">
                                      <p:cBhvr additive="base">
                                        <p:cTn id="25" dur="500" fill="hold"/>
                                        <p:tgtEl>
                                          <p:spTgt spid="7">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7">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7">
                                            <p:txEl>
                                              <p:pRg st="7" end="7"/>
                                            </p:txEl>
                                          </p:spTgt>
                                        </p:tgtEl>
                                        <p:attrNameLst>
                                          <p:attrName>style.visibility</p:attrName>
                                        </p:attrNameLst>
                                      </p:cBhvr>
                                      <p:to>
                                        <p:strVal val="visible"/>
                                      </p:to>
                                    </p:set>
                                    <p:anim calcmode="lin" valueType="num">
                                      <p:cBhvr additive="base">
                                        <p:cTn id="31" dur="500" fill="hold"/>
                                        <p:tgtEl>
                                          <p:spTgt spid="7">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7">
                                            <p:txEl>
                                              <p:pRg st="8" end="8"/>
                                            </p:txEl>
                                          </p:spTgt>
                                        </p:tgtEl>
                                        <p:attrNameLst>
                                          <p:attrName>style.visibility</p:attrName>
                                        </p:attrNameLst>
                                      </p:cBhvr>
                                      <p:to>
                                        <p:strVal val="visible"/>
                                      </p:to>
                                    </p:set>
                                    <p:anim calcmode="lin" valueType="num">
                                      <p:cBhvr additive="base">
                                        <p:cTn id="37" dur="500" fill="hold"/>
                                        <p:tgtEl>
                                          <p:spTgt spid="7">
                                            <p:txEl>
                                              <p:pRg st="8" end="8"/>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7">
                                            <p:txEl>
                                              <p:pRg st="10" end="10"/>
                                            </p:txEl>
                                          </p:spTgt>
                                        </p:tgtEl>
                                        <p:attrNameLst>
                                          <p:attrName>style.visibility</p:attrName>
                                        </p:attrNameLst>
                                      </p:cBhvr>
                                      <p:to>
                                        <p:strVal val="visible"/>
                                      </p:to>
                                    </p:set>
                                    <p:anim calcmode="lin" valueType="num">
                                      <p:cBhvr additive="base">
                                        <p:cTn id="43" dur="500" fill="hold"/>
                                        <p:tgtEl>
                                          <p:spTgt spid="7">
                                            <p:txEl>
                                              <p:pRg st="10" end="10"/>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7">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7">
                                            <p:txEl>
                                              <p:pRg st="11" end="11"/>
                                            </p:txEl>
                                          </p:spTgt>
                                        </p:tgtEl>
                                        <p:attrNameLst>
                                          <p:attrName>style.visibility</p:attrName>
                                        </p:attrNameLst>
                                      </p:cBhvr>
                                      <p:to>
                                        <p:strVal val="visible"/>
                                      </p:to>
                                    </p:set>
                                    <p:anim calcmode="lin" valueType="num">
                                      <p:cBhvr additive="base">
                                        <p:cTn id="49" dur="500" fill="hold"/>
                                        <p:tgtEl>
                                          <p:spTgt spid="7">
                                            <p:txEl>
                                              <p:pRg st="11" end="11"/>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7">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14400"/>
          </a:xfrm>
        </p:spPr>
        <p:txBody>
          <a:bodyPr/>
          <a:lstStyle/>
          <a:p>
            <a:r>
              <a:rPr lang="en-US" dirty="0" smtClean="0"/>
              <a:t>Trivia</a:t>
            </a:r>
            <a:endParaRPr lang="en-US" dirty="0"/>
          </a:p>
        </p:txBody>
      </p:sp>
      <p:sp>
        <p:nvSpPr>
          <p:cNvPr id="3" name="Content Placeholder 2"/>
          <p:cNvSpPr>
            <a:spLocks noGrp="1"/>
          </p:cNvSpPr>
          <p:nvPr>
            <p:ph idx="1"/>
          </p:nvPr>
        </p:nvSpPr>
        <p:spPr>
          <a:xfrm>
            <a:off x="457200" y="1219200"/>
            <a:ext cx="8229600" cy="4754563"/>
          </a:xfrm>
        </p:spPr>
        <p:txBody>
          <a:bodyPr>
            <a:normAutofit/>
          </a:bodyPr>
          <a:lstStyle/>
          <a:p>
            <a:r>
              <a:rPr lang="en-US" sz="2000" dirty="0" smtClean="0">
                <a:latin typeface="+mj-lt"/>
              </a:rPr>
              <a:t>What is the smallest country in the world?</a:t>
            </a:r>
          </a:p>
          <a:p>
            <a:r>
              <a:rPr lang="en-US" sz="2000" dirty="0" smtClean="0">
                <a:solidFill>
                  <a:srgbClr val="00B0F0"/>
                </a:solidFill>
                <a:latin typeface="+mj-lt"/>
              </a:rPr>
              <a:t>Vatican City    0.17 square miles</a:t>
            </a:r>
          </a:p>
          <a:p>
            <a:r>
              <a:rPr lang="en-US" sz="2000" dirty="0" smtClean="0">
                <a:solidFill>
                  <a:srgbClr val="00B0F0"/>
                </a:solidFill>
                <a:latin typeface="+mj-lt"/>
              </a:rPr>
              <a:t>Monaco is second smallest at 0.7 square miles</a:t>
            </a:r>
          </a:p>
          <a:p>
            <a:endParaRPr lang="en-US" sz="2000" dirty="0" smtClean="0">
              <a:solidFill>
                <a:srgbClr val="00B0F0"/>
              </a:solidFill>
              <a:latin typeface="+mj-lt"/>
            </a:endParaRPr>
          </a:p>
          <a:p>
            <a:r>
              <a:rPr lang="en-US" sz="2000" dirty="0" smtClean="0">
                <a:latin typeface="+mj-lt"/>
              </a:rPr>
              <a:t>Which continent has only one country?</a:t>
            </a:r>
          </a:p>
          <a:p>
            <a:r>
              <a:rPr lang="en-US" sz="2000" dirty="0" smtClean="0">
                <a:solidFill>
                  <a:srgbClr val="00B0F0"/>
                </a:solidFill>
                <a:latin typeface="+mj-lt"/>
              </a:rPr>
              <a:t>Australia</a:t>
            </a:r>
          </a:p>
          <a:p>
            <a:endParaRPr lang="en-US" sz="2000" dirty="0" smtClean="0">
              <a:solidFill>
                <a:srgbClr val="00B0F0"/>
              </a:solidFill>
              <a:latin typeface="+mj-lt"/>
            </a:endParaRPr>
          </a:p>
          <a:p>
            <a:r>
              <a:rPr lang="en-US" sz="2000" dirty="0" smtClean="0">
                <a:latin typeface="+mj-lt"/>
              </a:rPr>
              <a:t>Which continent has no country?</a:t>
            </a:r>
          </a:p>
          <a:p>
            <a:r>
              <a:rPr lang="en-US" sz="2000" dirty="0" smtClean="0">
                <a:solidFill>
                  <a:srgbClr val="00B0F0"/>
                </a:solidFill>
                <a:latin typeface="+mj-lt"/>
              </a:rPr>
              <a:t>Antarctica</a:t>
            </a:r>
          </a:p>
          <a:p>
            <a:endParaRPr lang="en-US" sz="2000" dirty="0" smtClean="0">
              <a:solidFill>
                <a:srgbClr val="00B0F0"/>
              </a:solidFill>
              <a:latin typeface="+mj-lt"/>
            </a:endParaRPr>
          </a:p>
          <a:p>
            <a:r>
              <a:rPr lang="en-US" sz="2000" dirty="0" smtClean="0">
                <a:latin typeface="+mj-lt"/>
              </a:rPr>
              <a:t>What body of water known as this sea is actually the largest lake in the world?</a:t>
            </a:r>
          </a:p>
          <a:p>
            <a:r>
              <a:rPr lang="en-US" sz="2000" dirty="0" smtClean="0">
                <a:solidFill>
                  <a:srgbClr val="00B0F0"/>
                </a:solidFill>
                <a:latin typeface="+mj-lt"/>
              </a:rPr>
              <a:t>The Caspian Sea    152,239 square miles</a:t>
            </a:r>
          </a:p>
          <a:p>
            <a:endParaRPr lang="en-US" sz="2000" dirty="0" smtClean="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 calcmode="lin" valueType="num">
                                      <p:cBhvr additive="base">
                                        <p:cTn id="37" dur="500" fill="hold"/>
                                        <p:tgtEl>
                                          <p:spTgt spid="3">
                                            <p:txEl>
                                              <p:pRg st="8" end="8"/>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 calcmode="lin" valueType="num">
                                      <p:cBhvr additive="base">
                                        <p:cTn id="47" dur="500" fill="hold"/>
                                        <p:tgtEl>
                                          <p:spTgt spid="3">
                                            <p:txEl>
                                              <p:pRg st="11" end="11"/>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Where in the World?</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a:xfrm>
            <a:off x="990600" y="1752600"/>
            <a:ext cx="7223506" cy="4114800"/>
          </a:xfrm>
          <a:noFill/>
          <a:ln/>
        </p:spPr>
      </p:pic>
      <p:sp>
        <p:nvSpPr>
          <p:cNvPr id="5" name="TextBox 4"/>
          <p:cNvSpPr txBox="1"/>
          <p:nvPr/>
        </p:nvSpPr>
        <p:spPr>
          <a:xfrm>
            <a:off x="1752600" y="2819400"/>
            <a:ext cx="1219200" cy="253916"/>
          </a:xfrm>
          <a:prstGeom prst="rect">
            <a:avLst/>
          </a:prstGeom>
          <a:noFill/>
        </p:spPr>
        <p:txBody>
          <a:bodyPr wrap="square" rtlCol="0">
            <a:spAutoFit/>
          </a:bodyPr>
          <a:lstStyle/>
          <a:p>
            <a:r>
              <a:rPr lang="en-US" sz="1050" b="1" dirty="0" smtClean="0"/>
              <a:t>North America</a:t>
            </a:r>
            <a:endParaRPr lang="en-US" sz="1050" b="1" dirty="0"/>
          </a:p>
        </p:txBody>
      </p:sp>
      <p:sp>
        <p:nvSpPr>
          <p:cNvPr id="6" name="TextBox 5"/>
          <p:cNvSpPr txBox="1"/>
          <p:nvPr/>
        </p:nvSpPr>
        <p:spPr>
          <a:xfrm>
            <a:off x="2590800" y="4419600"/>
            <a:ext cx="1066800" cy="253916"/>
          </a:xfrm>
          <a:prstGeom prst="rect">
            <a:avLst/>
          </a:prstGeom>
          <a:noFill/>
        </p:spPr>
        <p:txBody>
          <a:bodyPr wrap="square" rtlCol="0">
            <a:spAutoFit/>
          </a:bodyPr>
          <a:lstStyle/>
          <a:p>
            <a:r>
              <a:rPr lang="en-US" sz="1050" b="1" dirty="0" smtClean="0"/>
              <a:t>South America</a:t>
            </a:r>
            <a:endParaRPr lang="en-US" sz="1050" b="1" dirty="0"/>
          </a:p>
        </p:txBody>
      </p:sp>
      <p:sp>
        <p:nvSpPr>
          <p:cNvPr id="7" name="TextBox 6"/>
          <p:cNvSpPr txBox="1"/>
          <p:nvPr/>
        </p:nvSpPr>
        <p:spPr>
          <a:xfrm>
            <a:off x="4343400" y="3810000"/>
            <a:ext cx="838200" cy="253916"/>
          </a:xfrm>
          <a:prstGeom prst="rect">
            <a:avLst/>
          </a:prstGeom>
          <a:noFill/>
        </p:spPr>
        <p:txBody>
          <a:bodyPr wrap="square" rtlCol="0">
            <a:spAutoFit/>
          </a:bodyPr>
          <a:lstStyle/>
          <a:p>
            <a:r>
              <a:rPr lang="en-US" sz="1050" b="1" dirty="0" smtClean="0"/>
              <a:t>Africa</a:t>
            </a:r>
            <a:endParaRPr lang="en-US" sz="1050" b="1" dirty="0"/>
          </a:p>
        </p:txBody>
      </p:sp>
      <p:sp>
        <p:nvSpPr>
          <p:cNvPr id="8" name="TextBox 7"/>
          <p:cNvSpPr txBox="1"/>
          <p:nvPr/>
        </p:nvSpPr>
        <p:spPr>
          <a:xfrm>
            <a:off x="5791200" y="2819400"/>
            <a:ext cx="1066800" cy="253916"/>
          </a:xfrm>
          <a:prstGeom prst="rect">
            <a:avLst/>
          </a:prstGeom>
          <a:noFill/>
        </p:spPr>
        <p:txBody>
          <a:bodyPr wrap="square" rtlCol="0">
            <a:spAutoFit/>
          </a:bodyPr>
          <a:lstStyle/>
          <a:p>
            <a:r>
              <a:rPr lang="en-US" sz="1050" b="1" dirty="0" smtClean="0"/>
              <a:t>Asia</a:t>
            </a:r>
            <a:endParaRPr lang="en-US" sz="1050" b="1" dirty="0"/>
          </a:p>
        </p:txBody>
      </p:sp>
      <p:sp>
        <p:nvSpPr>
          <p:cNvPr id="9" name="TextBox 8"/>
          <p:cNvSpPr txBox="1"/>
          <p:nvPr/>
        </p:nvSpPr>
        <p:spPr>
          <a:xfrm>
            <a:off x="6934200" y="4876800"/>
            <a:ext cx="838200" cy="253916"/>
          </a:xfrm>
          <a:prstGeom prst="rect">
            <a:avLst/>
          </a:prstGeom>
          <a:noFill/>
        </p:spPr>
        <p:txBody>
          <a:bodyPr wrap="square" rtlCol="0">
            <a:spAutoFit/>
          </a:bodyPr>
          <a:lstStyle/>
          <a:p>
            <a:r>
              <a:rPr lang="en-US" sz="1050" b="1" dirty="0" smtClean="0"/>
              <a:t>Australia</a:t>
            </a:r>
            <a:endParaRPr lang="en-US" sz="1050" b="1" dirty="0"/>
          </a:p>
        </p:txBody>
      </p:sp>
      <p:sp>
        <p:nvSpPr>
          <p:cNvPr id="10" name="TextBox 9"/>
          <p:cNvSpPr txBox="1"/>
          <p:nvPr/>
        </p:nvSpPr>
        <p:spPr>
          <a:xfrm>
            <a:off x="8001000" y="5334000"/>
            <a:ext cx="838200" cy="415498"/>
          </a:xfrm>
          <a:prstGeom prst="rect">
            <a:avLst/>
          </a:prstGeom>
          <a:noFill/>
        </p:spPr>
        <p:txBody>
          <a:bodyPr wrap="square" rtlCol="0">
            <a:spAutoFit/>
          </a:bodyPr>
          <a:lstStyle/>
          <a:p>
            <a:r>
              <a:rPr lang="en-US" sz="1050" b="1" dirty="0" smtClean="0"/>
              <a:t>New Zealand</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Where in Canada?</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2286000" y="1295400"/>
            <a:ext cx="4578307" cy="5029200"/>
          </a:xfrm>
          <a:prstGeom prst="rect">
            <a:avLst/>
          </a:prstGeom>
          <a:noFill/>
          <a:ln w="9525">
            <a:noFill/>
            <a:miter lim="800000"/>
            <a:headEnd/>
            <a:tailEnd/>
          </a:ln>
        </p:spPr>
      </p:pic>
      <p:sp>
        <p:nvSpPr>
          <p:cNvPr id="5" name="TextBox 4"/>
          <p:cNvSpPr txBox="1"/>
          <p:nvPr/>
        </p:nvSpPr>
        <p:spPr>
          <a:xfrm>
            <a:off x="2438400" y="5486400"/>
            <a:ext cx="990600" cy="577081"/>
          </a:xfrm>
          <a:prstGeom prst="rect">
            <a:avLst/>
          </a:prstGeom>
          <a:noFill/>
        </p:spPr>
        <p:txBody>
          <a:bodyPr wrap="square" rtlCol="0">
            <a:spAutoFit/>
          </a:bodyPr>
          <a:lstStyle/>
          <a:p>
            <a:r>
              <a:rPr lang="en-US" sz="1050" b="1" dirty="0" smtClean="0"/>
              <a:t>Vancouver, British Colombia</a:t>
            </a:r>
            <a:endParaRPr lang="en-US" sz="1050" b="1" dirty="0"/>
          </a:p>
        </p:txBody>
      </p:sp>
      <p:sp>
        <p:nvSpPr>
          <p:cNvPr id="6" name="TextBox 5"/>
          <p:cNvSpPr txBox="1"/>
          <p:nvPr/>
        </p:nvSpPr>
        <p:spPr>
          <a:xfrm>
            <a:off x="5334000" y="6019800"/>
            <a:ext cx="838200" cy="415498"/>
          </a:xfrm>
          <a:prstGeom prst="rect">
            <a:avLst/>
          </a:prstGeom>
          <a:noFill/>
        </p:spPr>
        <p:txBody>
          <a:bodyPr wrap="square" rtlCol="0">
            <a:spAutoFit/>
          </a:bodyPr>
          <a:lstStyle/>
          <a:p>
            <a:r>
              <a:rPr lang="en-US" sz="1050" b="1" dirty="0" smtClean="0"/>
              <a:t>Toronto, Ontario</a:t>
            </a:r>
            <a:endParaRPr lang="en-US" sz="1050" b="1" dirty="0"/>
          </a:p>
        </p:txBody>
      </p:sp>
      <p:sp>
        <p:nvSpPr>
          <p:cNvPr id="7" name="TextBox 6"/>
          <p:cNvSpPr txBox="1"/>
          <p:nvPr/>
        </p:nvSpPr>
        <p:spPr>
          <a:xfrm>
            <a:off x="5715000" y="5562600"/>
            <a:ext cx="1143000" cy="415498"/>
          </a:xfrm>
          <a:prstGeom prst="rect">
            <a:avLst/>
          </a:prstGeom>
          <a:noFill/>
        </p:spPr>
        <p:txBody>
          <a:bodyPr wrap="square" rtlCol="0">
            <a:spAutoFit/>
          </a:bodyPr>
          <a:lstStyle/>
          <a:p>
            <a:r>
              <a:rPr lang="en-US" sz="1050" b="1" dirty="0" smtClean="0"/>
              <a:t>Montreal, Quebec</a:t>
            </a:r>
            <a:endParaRPr lang="en-US" sz="1050" b="1" dirty="0"/>
          </a:p>
        </p:txBody>
      </p:sp>
      <p:sp>
        <p:nvSpPr>
          <p:cNvPr id="8" name="TextBox 7"/>
          <p:cNvSpPr txBox="1"/>
          <p:nvPr/>
        </p:nvSpPr>
        <p:spPr>
          <a:xfrm>
            <a:off x="6248400" y="6019800"/>
            <a:ext cx="990600" cy="415498"/>
          </a:xfrm>
          <a:prstGeom prst="rect">
            <a:avLst/>
          </a:prstGeom>
          <a:noFill/>
        </p:spPr>
        <p:txBody>
          <a:bodyPr wrap="square" rtlCol="0">
            <a:spAutoFit/>
          </a:bodyPr>
          <a:lstStyle/>
          <a:p>
            <a:r>
              <a:rPr lang="en-US" sz="1050" b="1" dirty="0" smtClean="0"/>
              <a:t>Halifax, Nova Scotia</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Autofit/>
          </a:bodyPr>
          <a:lstStyle/>
          <a:p>
            <a:pPr lvl="0"/>
            <a:r>
              <a:rPr lang="en-US" sz="3600" dirty="0" smtClean="0">
                <a:cs typeface="Times New Roman" pitchFamily="18" charset="0"/>
              </a:rPr>
              <a:t>Facts on Canada</a:t>
            </a:r>
            <a:r>
              <a:rPr lang="en-US" sz="3600" b="1" i="1" dirty="0" smtClean="0">
                <a:cs typeface="Times New Roman" pitchFamily="18" charset="0"/>
              </a:rPr>
              <a:t/>
            </a:r>
            <a:br>
              <a:rPr lang="en-US" sz="3600" b="1" i="1" dirty="0" smtClean="0">
                <a:cs typeface="Times New Roman" pitchFamily="18" charset="0"/>
              </a:rPr>
            </a:br>
            <a:endParaRPr lang="en-US" sz="3600" dirty="0"/>
          </a:p>
        </p:txBody>
      </p:sp>
      <p:sp>
        <p:nvSpPr>
          <p:cNvPr id="6" name="Content Placeholder 5"/>
          <p:cNvSpPr>
            <a:spLocks noGrp="1"/>
          </p:cNvSpPr>
          <p:nvPr>
            <p:ph idx="1"/>
          </p:nvPr>
        </p:nvSpPr>
        <p:spPr>
          <a:xfrm>
            <a:off x="457200" y="1219200"/>
            <a:ext cx="8229600" cy="4525963"/>
          </a:xfrm>
        </p:spPr>
        <p:txBody>
          <a:bodyPr>
            <a:noAutofit/>
          </a:bodyPr>
          <a:lstStyle/>
          <a:p>
            <a:pPr marL="0" lvl="0" indent="0" eaLnBrk="0" fontAlgn="base" hangingPunct="0">
              <a:spcBef>
                <a:spcPct val="0"/>
              </a:spcBef>
              <a:spcAft>
                <a:spcPct val="0"/>
              </a:spcAft>
              <a:buNone/>
            </a:pPr>
            <a:r>
              <a:rPr lang="en-US" sz="1400" b="1" dirty="0" smtClean="0">
                <a:latin typeface="+mj-lt"/>
                <a:ea typeface="Times New Roman" pitchFamily="18" charset="0"/>
                <a:cs typeface="Times New Roman" pitchFamily="18" charset="0"/>
              </a:rPr>
              <a:t>Capital City:               </a:t>
            </a:r>
            <a:r>
              <a:rPr lang="en-US" sz="1400" dirty="0" smtClean="0">
                <a:latin typeface="+mj-lt"/>
                <a:ea typeface="Times New Roman" pitchFamily="18" charset="0"/>
                <a:cs typeface="Times New Roman" pitchFamily="18" charset="0"/>
              </a:rPr>
              <a:t>Ottawa, Ontario</a:t>
            </a:r>
          </a:p>
          <a:p>
            <a:pPr marL="0" lvl="0" indent="0" eaLnBrk="0" fontAlgn="base" hangingPunct="0">
              <a:spcBef>
                <a:spcPct val="0"/>
              </a:spcBef>
              <a:spcAft>
                <a:spcPct val="0"/>
              </a:spcAft>
              <a:buNone/>
            </a:pPr>
            <a:endParaRPr lang="en-US" sz="1400" dirty="0" smtClean="0">
              <a:latin typeface="+mj-lt"/>
              <a:cs typeface="Arial" pitchFamily="34" charset="0"/>
            </a:endParaRPr>
          </a:p>
          <a:p>
            <a:pPr marL="0" lvl="0" indent="0" eaLnBrk="0" fontAlgn="base" hangingPunct="0">
              <a:spcBef>
                <a:spcPct val="0"/>
              </a:spcBef>
              <a:spcAft>
                <a:spcPct val="0"/>
              </a:spcAft>
              <a:buNone/>
            </a:pPr>
            <a:r>
              <a:rPr lang="en-US" sz="1400" b="1" dirty="0" smtClean="0">
                <a:latin typeface="+mj-lt"/>
                <a:ea typeface="Times New Roman" pitchFamily="18" charset="0"/>
                <a:cs typeface="Times New Roman" pitchFamily="18" charset="0"/>
              </a:rPr>
              <a:t>Monetary Unit:           </a:t>
            </a:r>
            <a:r>
              <a:rPr lang="en-US" sz="1400" dirty="0" smtClean="0">
                <a:latin typeface="+mj-lt"/>
                <a:ea typeface="Times New Roman" pitchFamily="18" charset="0"/>
                <a:cs typeface="Times New Roman" pitchFamily="18" charset="0"/>
              </a:rPr>
              <a:t>Canadian dollar</a:t>
            </a:r>
          </a:p>
          <a:p>
            <a:pPr marL="0" lvl="0" indent="0" eaLnBrk="0" fontAlgn="base" hangingPunct="0">
              <a:spcBef>
                <a:spcPct val="0"/>
              </a:spcBef>
              <a:spcAft>
                <a:spcPct val="0"/>
              </a:spcAft>
              <a:buNone/>
            </a:pPr>
            <a:endParaRPr lang="en-US" sz="1400" dirty="0" smtClean="0">
              <a:latin typeface="+mj-lt"/>
              <a:cs typeface="Arial" pitchFamily="34" charset="0"/>
            </a:endParaRPr>
          </a:p>
          <a:p>
            <a:pPr marL="0" lvl="0" indent="0" eaLnBrk="0" fontAlgn="base" hangingPunct="0">
              <a:spcBef>
                <a:spcPct val="0"/>
              </a:spcBef>
              <a:spcAft>
                <a:spcPct val="0"/>
              </a:spcAft>
              <a:buNone/>
            </a:pPr>
            <a:r>
              <a:rPr lang="en-US" sz="1400" b="1" dirty="0" smtClean="0">
                <a:latin typeface="+mj-lt"/>
                <a:ea typeface="Times New Roman" pitchFamily="18" charset="0"/>
                <a:cs typeface="Times New Roman" pitchFamily="18" charset="0"/>
              </a:rPr>
              <a:t>Major Exports:            </a:t>
            </a:r>
            <a:r>
              <a:rPr lang="en-US" sz="1400" dirty="0" smtClean="0">
                <a:latin typeface="+mj-lt"/>
                <a:ea typeface="Times New Roman" pitchFamily="18" charset="0"/>
                <a:cs typeface="Times New Roman" pitchFamily="18" charset="0"/>
              </a:rPr>
              <a:t>wood pulp, timber, crude petroleum, machinery, natural gas, aluminum, motor vehicles and parts, newsprint and telecommunications equipment.</a:t>
            </a:r>
            <a:endParaRPr lang="en-US" sz="1400" dirty="0" smtClean="0">
              <a:latin typeface="+mj-lt"/>
              <a:cs typeface="Arial" pitchFamily="34" charset="0"/>
            </a:endParaRPr>
          </a:p>
          <a:p>
            <a:pPr marL="0" lvl="0" indent="0" eaLnBrk="0" fontAlgn="base" hangingPunct="0">
              <a:spcBef>
                <a:spcPct val="0"/>
              </a:spcBef>
              <a:spcAft>
                <a:spcPct val="0"/>
              </a:spcAft>
              <a:buNone/>
            </a:pPr>
            <a:r>
              <a:rPr lang="en-US" sz="1400" b="1" dirty="0" smtClean="0">
                <a:latin typeface="+mj-lt"/>
                <a:ea typeface="Times New Roman" pitchFamily="18" charset="0"/>
                <a:cs typeface="Times New Roman" pitchFamily="18" charset="0"/>
              </a:rPr>
              <a:t>Major Imports:            </a:t>
            </a:r>
            <a:r>
              <a:rPr lang="en-US" sz="1400" dirty="0" smtClean="0">
                <a:latin typeface="+mj-lt"/>
                <a:ea typeface="Times New Roman" pitchFamily="18" charset="0"/>
                <a:cs typeface="Times New Roman" pitchFamily="18" charset="0"/>
              </a:rPr>
              <a:t>machinery and equipment, crude oil, chemicals, motor vehicles and parts and durable consumer goods.</a:t>
            </a:r>
          </a:p>
          <a:p>
            <a:pPr marL="0" lvl="0" indent="0" eaLnBrk="0" fontAlgn="base" hangingPunct="0">
              <a:spcBef>
                <a:spcPct val="0"/>
              </a:spcBef>
              <a:spcAft>
                <a:spcPct val="0"/>
              </a:spcAft>
              <a:buNone/>
            </a:pPr>
            <a:endParaRPr lang="en-US" sz="1400" dirty="0" smtClean="0">
              <a:latin typeface="+mj-lt"/>
              <a:cs typeface="Arial" pitchFamily="34" charset="0"/>
            </a:endParaRPr>
          </a:p>
          <a:p>
            <a:pPr marL="0" lvl="0" indent="0" eaLnBrk="0" fontAlgn="base" hangingPunct="0">
              <a:spcBef>
                <a:spcPct val="0"/>
              </a:spcBef>
              <a:spcAft>
                <a:spcPct val="0"/>
              </a:spcAft>
              <a:buNone/>
            </a:pPr>
            <a:r>
              <a:rPr lang="en-US" sz="1400" b="1" dirty="0" smtClean="0">
                <a:latin typeface="+mj-lt"/>
                <a:ea typeface="Times New Roman" pitchFamily="18" charset="0"/>
                <a:cs typeface="Times New Roman" pitchFamily="18" charset="0"/>
              </a:rPr>
              <a:t>Major Trading Partners:    </a:t>
            </a:r>
            <a:r>
              <a:rPr lang="en-US" sz="1400" dirty="0" smtClean="0">
                <a:latin typeface="+mj-lt"/>
                <a:ea typeface="Times New Roman" pitchFamily="18" charset="0"/>
                <a:cs typeface="Times New Roman" pitchFamily="18" charset="0"/>
              </a:rPr>
              <a:t>U.S., Japan, UK, Germany, South Korea, Netherlands, China, France, Mexico, Taiwan</a:t>
            </a:r>
          </a:p>
          <a:p>
            <a:pPr marL="0" lvl="0" indent="0" eaLnBrk="0" fontAlgn="base" hangingPunct="0">
              <a:spcBef>
                <a:spcPct val="0"/>
              </a:spcBef>
              <a:spcAft>
                <a:spcPct val="0"/>
              </a:spcAft>
              <a:buNone/>
            </a:pPr>
            <a:endParaRPr lang="en-US" sz="1400" dirty="0" smtClean="0">
              <a:latin typeface="+mj-lt"/>
              <a:cs typeface="Arial" pitchFamily="34" charset="0"/>
            </a:endParaRPr>
          </a:p>
          <a:p>
            <a:pPr marL="0" lvl="0" indent="0" eaLnBrk="0" fontAlgn="base" hangingPunct="0">
              <a:spcBef>
                <a:spcPct val="0"/>
              </a:spcBef>
              <a:spcAft>
                <a:spcPct val="0"/>
              </a:spcAft>
              <a:buNone/>
            </a:pPr>
            <a:r>
              <a:rPr lang="en-US" sz="1400" b="1" dirty="0" smtClean="0">
                <a:latin typeface="+mj-lt"/>
                <a:ea typeface="Times New Roman" pitchFamily="18" charset="0"/>
                <a:cs typeface="Times New Roman" pitchFamily="18" charset="0"/>
              </a:rPr>
              <a:t>Ports and Harbors:       </a:t>
            </a:r>
            <a:r>
              <a:rPr lang="en-US" sz="1400" dirty="0" smtClean="0">
                <a:latin typeface="+mj-lt"/>
                <a:ea typeface="Times New Roman" pitchFamily="18" charset="0"/>
                <a:cs typeface="Times New Roman" pitchFamily="18" charset="0"/>
              </a:rPr>
              <a:t>Becancour (Quebec), Churchill, </a:t>
            </a:r>
            <a:r>
              <a:rPr lang="en-US" sz="1400" b="1" dirty="0" smtClean="0">
                <a:latin typeface="+mj-lt"/>
                <a:ea typeface="Times New Roman" pitchFamily="18" charset="0"/>
                <a:cs typeface="Times New Roman" pitchFamily="18" charset="0"/>
              </a:rPr>
              <a:t>Halifax</a:t>
            </a:r>
            <a:r>
              <a:rPr lang="en-US" sz="1400" dirty="0" smtClean="0">
                <a:latin typeface="+mj-lt"/>
                <a:ea typeface="Times New Roman" pitchFamily="18" charset="0"/>
                <a:cs typeface="Times New Roman" pitchFamily="18" charset="0"/>
              </a:rPr>
              <a:t>, Hamilton, </a:t>
            </a:r>
            <a:r>
              <a:rPr lang="en-US" sz="1400" b="1" dirty="0" smtClean="0">
                <a:latin typeface="+mj-lt"/>
                <a:ea typeface="Times New Roman" pitchFamily="18" charset="0"/>
                <a:cs typeface="Times New Roman" pitchFamily="18" charset="0"/>
              </a:rPr>
              <a:t>Montreal</a:t>
            </a:r>
            <a:r>
              <a:rPr lang="en-US" sz="1400" dirty="0" smtClean="0">
                <a:latin typeface="+mj-lt"/>
                <a:ea typeface="Times New Roman" pitchFamily="18" charset="0"/>
                <a:cs typeface="Times New Roman" pitchFamily="18" charset="0"/>
              </a:rPr>
              <a:t>, New Westminster, Prince Rupert, Quebec, Saint John (New Brunswick), St. John’s (Newfoundland), Set Isles, Sydney, Trois-Rivieres, Thunder Bay, </a:t>
            </a:r>
            <a:r>
              <a:rPr lang="en-US" sz="1400" b="1" dirty="0" smtClean="0">
                <a:latin typeface="+mj-lt"/>
                <a:ea typeface="Times New Roman" pitchFamily="18" charset="0"/>
                <a:cs typeface="Times New Roman" pitchFamily="18" charset="0"/>
              </a:rPr>
              <a:t>Toronto</a:t>
            </a:r>
            <a:r>
              <a:rPr lang="en-US" sz="1400" dirty="0" smtClean="0">
                <a:latin typeface="+mj-lt"/>
                <a:ea typeface="Times New Roman" pitchFamily="18" charset="0"/>
                <a:cs typeface="Times New Roman" pitchFamily="18" charset="0"/>
              </a:rPr>
              <a:t>, </a:t>
            </a:r>
            <a:r>
              <a:rPr lang="en-US" sz="1400" b="1" dirty="0" smtClean="0">
                <a:latin typeface="+mj-lt"/>
                <a:ea typeface="Times New Roman" pitchFamily="18" charset="0"/>
                <a:cs typeface="Times New Roman" pitchFamily="18" charset="0"/>
              </a:rPr>
              <a:t>Vancouver</a:t>
            </a:r>
            <a:r>
              <a:rPr lang="en-US" sz="1400" dirty="0" smtClean="0">
                <a:latin typeface="+mj-lt"/>
                <a:ea typeface="Times New Roman" pitchFamily="18" charset="0"/>
                <a:cs typeface="Times New Roman" pitchFamily="18" charset="0"/>
              </a:rPr>
              <a:t>, Windsor</a:t>
            </a:r>
          </a:p>
          <a:p>
            <a:pPr marL="0" lvl="0" indent="0" eaLnBrk="0" fontAlgn="base" hangingPunct="0">
              <a:spcBef>
                <a:spcPct val="0"/>
              </a:spcBef>
              <a:spcAft>
                <a:spcPct val="0"/>
              </a:spcAft>
              <a:buNone/>
            </a:pPr>
            <a:endParaRPr lang="en-US" sz="1400" dirty="0" smtClean="0">
              <a:latin typeface="+mj-lt"/>
              <a:cs typeface="Arial" pitchFamily="34" charset="0"/>
            </a:endParaRPr>
          </a:p>
          <a:p>
            <a:pPr marL="0" lvl="0" indent="0" eaLnBrk="0" fontAlgn="base" hangingPunct="0">
              <a:spcBef>
                <a:spcPct val="0"/>
              </a:spcBef>
              <a:spcAft>
                <a:spcPct val="0"/>
              </a:spcAft>
              <a:buNone/>
            </a:pPr>
            <a:r>
              <a:rPr lang="en-US" sz="1400" b="1" dirty="0" smtClean="0">
                <a:latin typeface="+mj-lt"/>
                <a:ea typeface="Times New Roman" pitchFamily="18" charset="0"/>
                <a:cs typeface="Times New Roman" pitchFamily="18" charset="0"/>
              </a:rPr>
              <a:t>Time Zones:                  </a:t>
            </a:r>
            <a:r>
              <a:rPr lang="en-US" sz="1400" dirty="0" smtClean="0">
                <a:latin typeface="+mj-lt"/>
                <a:ea typeface="Times New Roman" pitchFamily="18" charset="0"/>
                <a:cs typeface="Times New Roman" pitchFamily="18" charset="0"/>
              </a:rPr>
              <a:t> There are 6 time zones in Canada. From east to west they are Newfoundland Time Zone, Atlantic Time Zone, Eastern Time Zone, Central Time Zone, Mountain Time Zone and the Pacific Time Zone.  Atlantic Standard Time is one hour ahead of Eastern Standard Time and Newfoundland Standard Time is 30 minutes ahead of Atlantic Standard Time.  Nova Scotia is located in the Atlantic Time Zone.  Most of Canada observes Daylight Saving Time which begins in early March and ends early November.  There are a few exceptions in Saskatchewan, Manitoba, Nunavut, Quebec and British Colombia. </a:t>
            </a:r>
            <a:endParaRPr lang="en-US" sz="1400" dirty="0" smtClean="0">
              <a:latin typeface="+mj-lt"/>
              <a:cs typeface="Arial" pitchFamily="34" charset="0"/>
            </a:endParaRPr>
          </a:p>
          <a:p>
            <a:endParaRPr lang="en-US" sz="1400"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Where in the U.S.A.?</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533400" y="1524000"/>
            <a:ext cx="7639459" cy="5029200"/>
          </a:xfrm>
          <a:prstGeom prst="rect">
            <a:avLst/>
          </a:prstGeom>
          <a:noFill/>
          <a:ln w="9525">
            <a:noFill/>
            <a:miter lim="800000"/>
            <a:headEnd/>
            <a:tailEnd/>
          </a:ln>
        </p:spPr>
      </p:pic>
      <p:sp>
        <p:nvSpPr>
          <p:cNvPr id="5" name="TextBox 4"/>
          <p:cNvSpPr txBox="1"/>
          <p:nvPr/>
        </p:nvSpPr>
        <p:spPr>
          <a:xfrm>
            <a:off x="1143000" y="1676400"/>
            <a:ext cx="1066800" cy="253916"/>
          </a:xfrm>
          <a:prstGeom prst="rect">
            <a:avLst/>
          </a:prstGeom>
          <a:noFill/>
        </p:spPr>
        <p:txBody>
          <a:bodyPr wrap="square" rtlCol="0">
            <a:spAutoFit/>
          </a:bodyPr>
          <a:lstStyle/>
          <a:p>
            <a:r>
              <a:rPr lang="en-US" sz="1050" b="1" dirty="0" smtClean="0"/>
              <a:t>Seattle, WA</a:t>
            </a:r>
            <a:endParaRPr lang="en-US" sz="1050" b="1" dirty="0"/>
          </a:p>
        </p:txBody>
      </p:sp>
      <p:sp>
        <p:nvSpPr>
          <p:cNvPr id="6" name="TextBox 5"/>
          <p:cNvSpPr txBox="1"/>
          <p:nvPr/>
        </p:nvSpPr>
        <p:spPr>
          <a:xfrm>
            <a:off x="1066800" y="1905000"/>
            <a:ext cx="990600" cy="253916"/>
          </a:xfrm>
          <a:prstGeom prst="rect">
            <a:avLst/>
          </a:prstGeom>
          <a:noFill/>
        </p:spPr>
        <p:txBody>
          <a:bodyPr wrap="square" rtlCol="0">
            <a:spAutoFit/>
          </a:bodyPr>
          <a:lstStyle/>
          <a:p>
            <a:r>
              <a:rPr lang="en-US" sz="1050" b="1" dirty="0" smtClean="0"/>
              <a:t>Tacoma, WA</a:t>
            </a:r>
            <a:endParaRPr lang="en-US" sz="1050" b="1" dirty="0"/>
          </a:p>
        </p:txBody>
      </p:sp>
      <p:sp>
        <p:nvSpPr>
          <p:cNvPr id="7" name="TextBox 6"/>
          <p:cNvSpPr txBox="1"/>
          <p:nvPr/>
        </p:nvSpPr>
        <p:spPr>
          <a:xfrm>
            <a:off x="1143000" y="2209800"/>
            <a:ext cx="914400" cy="415498"/>
          </a:xfrm>
          <a:prstGeom prst="rect">
            <a:avLst/>
          </a:prstGeom>
          <a:noFill/>
        </p:spPr>
        <p:txBody>
          <a:bodyPr wrap="square" rtlCol="0">
            <a:spAutoFit/>
          </a:bodyPr>
          <a:lstStyle/>
          <a:p>
            <a:r>
              <a:rPr lang="en-US" sz="1050" b="1" dirty="0" smtClean="0"/>
              <a:t>Portland, OR</a:t>
            </a:r>
            <a:endParaRPr lang="en-US" sz="1050" b="1" dirty="0"/>
          </a:p>
        </p:txBody>
      </p:sp>
      <p:sp>
        <p:nvSpPr>
          <p:cNvPr id="8" name="TextBox 7"/>
          <p:cNvSpPr txBox="1"/>
          <p:nvPr/>
        </p:nvSpPr>
        <p:spPr>
          <a:xfrm>
            <a:off x="914400" y="3505200"/>
            <a:ext cx="914400" cy="415498"/>
          </a:xfrm>
          <a:prstGeom prst="rect">
            <a:avLst/>
          </a:prstGeom>
          <a:noFill/>
        </p:spPr>
        <p:txBody>
          <a:bodyPr wrap="square" rtlCol="0">
            <a:spAutoFit/>
          </a:bodyPr>
          <a:lstStyle/>
          <a:p>
            <a:r>
              <a:rPr lang="en-US" sz="1050" b="1" dirty="0" smtClean="0"/>
              <a:t>Oakland, CA</a:t>
            </a:r>
            <a:endParaRPr lang="en-US" sz="1050" b="1" dirty="0"/>
          </a:p>
        </p:txBody>
      </p:sp>
      <p:sp>
        <p:nvSpPr>
          <p:cNvPr id="9" name="TextBox 8"/>
          <p:cNvSpPr txBox="1"/>
          <p:nvPr/>
        </p:nvSpPr>
        <p:spPr>
          <a:xfrm>
            <a:off x="1066800" y="4191000"/>
            <a:ext cx="1143000" cy="253916"/>
          </a:xfrm>
          <a:prstGeom prst="rect">
            <a:avLst/>
          </a:prstGeom>
          <a:noFill/>
        </p:spPr>
        <p:txBody>
          <a:bodyPr wrap="square" rtlCol="0">
            <a:spAutoFit/>
          </a:bodyPr>
          <a:lstStyle/>
          <a:p>
            <a:r>
              <a:rPr lang="en-US" sz="1050" b="1" dirty="0" smtClean="0"/>
              <a:t>Los Angeles, CA</a:t>
            </a:r>
            <a:endParaRPr lang="en-US" sz="1050" b="1" dirty="0"/>
          </a:p>
        </p:txBody>
      </p:sp>
      <p:sp>
        <p:nvSpPr>
          <p:cNvPr id="10" name="TextBox 9"/>
          <p:cNvSpPr txBox="1"/>
          <p:nvPr/>
        </p:nvSpPr>
        <p:spPr>
          <a:xfrm>
            <a:off x="1143000" y="4419600"/>
            <a:ext cx="1219200" cy="253916"/>
          </a:xfrm>
          <a:prstGeom prst="rect">
            <a:avLst/>
          </a:prstGeom>
          <a:noFill/>
        </p:spPr>
        <p:txBody>
          <a:bodyPr wrap="square" rtlCol="0">
            <a:spAutoFit/>
          </a:bodyPr>
          <a:lstStyle/>
          <a:p>
            <a:r>
              <a:rPr lang="en-US" sz="1050" b="1" dirty="0" smtClean="0"/>
              <a:t>Long Beach, CA</a:t>
            </a:r>
            <a:endParaRPr lang="en-US" sz="1050" b="1" dirty="0"/>
          </a:p>
        </p:txBody>
      </p:sp>
      <p:sp>
        <p:nvSpPr>
          <p:cNvPr id="11" name="TextBox 10"/>
          <p:cNvSpPr txBox="1"/>
          <p:nvPr/>
        </p:nvSpPr>
        <p:spPr>
          <a:xfrm>
            <a:off x="4572000" y="5486400"/>
            <a:ext cx="1295400" cy="253916"/>
          </a:xfrm>
          <a:prstGeom prst="rect">
            <a:avLst/>
          </a:prstGeom>
          <a:noFill/>
        </p:spPr>
        <p:txBody>
          <a:bodyPr wrap="square" rtlCol="0">
            <a:spAutoFit/>
          </a:bodyPr>
          <a:lstStyle/>
          <a:p>
            <a:r>
              <a:rPr lang="en-US" sz="1050" b="1" dirty="0" smtClean="0"/>
              <a:t>Freeport, TX</a:t>
            </a:r>
            <a:endParaRPr lang="en-US" sz="1050" b="1" dirty="0"/>
          </a:p>
        </p:txBody>
      </p:sp>
      <p:sp>
        <p:nvSpPr>
          <p:cNvPr id="12" name="TextBox 11"/>
          <p:cNvSpPr txBox="1"/>
          <p:nvPr/>
        </p:nvSpPr>
        <p:spPr>
          <a:xfrm>
            <a:off x="4419600" y="5257800"/>
            <a:ext cx="1143000" cy="253916"/>
          </a:xfrm>
          <a:prstGeom prst="rect">
            <a:avLst/>
          </a:prstGeom>
          <a:noFill/>
        </p:spPr>
        <p:txBody>
          <a:bodyPr wrap="square" rtlCol="0">
            <a:spAutoFit/>
          </a:bodyPr>
          <a:lstStyle/>
          <a:p>
            <a:r>
              <a:rPr lang="en-US" sz="1050" b="1" dirty="0" smtClean="0"/>
              <a:t>Galveston, TX</a:t>
            </a:r>
            <a:endParaRPr lang="en-US" sz="1050" b="1" dirty="0"/>
          </a:p>
        </p:txBody>
      </p:sp>
      <p:sp>
        <p:nvSpPr>
          <p:cNvPr id="13" name="TextBox 12"/>
          <p:cNvSpPr txBox="1"/>
          <p:nvPr/>
        </p:nvSpPr>
        <p:spPr>
          <a:xfrm>
            <a:off x="4495800" y="5105400"/>
            <a:ext cx="990600" cy="253916"/>
          </a:xfrm>
          <a:prstGeom prst="rect">
            <a:avLst/>
          </a:prstGeom>
          <a:noFill/>
        </p:spPr>
        <p:txBody>
          <a:bodyPr wrap="square" rtlCol="0">
            <a:spAutoFit/>
          </a:bodyPr>
          <a:lstStyle/>
          <a:p>
            <a:r>
              <a:rPr lang="en-US" sz="1050" b="1" dirty="0" smtClean="0"/>
              <a:t>Houston, TX</a:t>
            </a:r>
            <a:endParaRPr lang="en-US" sz="1050" b="1" dirty="0"/>
          </a:p>
        </p:txBody>
      </p:sp>
      <p:sp>
        <p:nvSpPr>
          <p:cNvPr id="14" name="TextBox 13"/>
          <p:cNvSpPr txBox="1"/>
          <p:nvPr/>
        </p:nvSpPr>
        <p:spPr>
          <a:xfrm>
            <a:off x="5562600" y="5181600"/>
            <a:ext cx="1219200" cy="253916"/>
          </a:xfrm>
          <a:prstGeom prst="rect">
            <a:avLst/>
          </a:prstGeom>
          <a:noFill/>
        </p:spPr>
        <p:txBody>
          <a:bodyPr wrap="square" rtlCol="0">
            <a:spAutoFit/>
          </a:bodyPr>
          <a:lstStyle/>
          <a:p>
            <a:r>
              <a:rPr lang="en-US" sz="1050" b="1" dirty="0" smtClean="0"/>
              <a:t>New Orleans, LA</a:t>
            </a:r>
            <a:endParaRPr lang="en-US" sz="1050" b="1" dirty="0"/>
          </a:p>
        </p:txBody>
      </p:sp>
      <p:sp>
        <p:nvSpPr>
          <p:cNvPr id="15" name="TextBox 14"/>
          <p:cNvSpPr txBox="1"/>
          <p:nvPr/>
        </p:nvSpPr>
        <p:spPr>
          <a:xfrm>
            <a:off x="5486400" y="4953000"/>
            <a:ext cx="1143000" cy="253916"/>
          </a:xfrm>
          <a:prstGeom prst="rect">
            <a:avLst/>
          </a:prstGeom>
          <a:noFill/>
        </p:spPr>
        <p:txBody>
          <a:bodyPr wrap="square" rtlCol="0">
            <a:spAutoFit/>
          </a:bodyPr>
          <a:lstStyle/>
          <a:p>
            <a:r>
              <a:rPr lang="en-US" sz="1050" b="1" dirty="0" smtClean="0"/>
              <a:t>Gulfport, MS</a:t>
            </a:r>
            <a:endParaRPr lang="en-US" sz="1050" b="1" dirty="0"/>
          </a:p>
        </p:txBody>
      </p:sp>
      <p:sp>
        <p:nvSpPr>
          <p:cNvPr id="16" name="TextBox 15"/>
          <p:cNvSpPr txBox="1"/>
          <p:nvPr/>
        </p:nvSpPr>
        <p:spPr>
          <a:xfrm>
            <a:off x="6019800" y="4800600"/>
            <a:ext cx="990600" cy="253916"/>
          </a:xfrm>
          <a:prstGeom prst="rect">
            <a:avLst/>
          </a:prstGeom>
          <a:noFill/>
        </p:spPr>
        <p:txBody>
          <a:bodyPr wrap="square" rtlCol="0">
            <a:spAutoFit/>
          </a:bodyPr>
          <a:lstStyle/>
          <a:p>
            <a:r>
              <a:rPr lang="en-US" sz="1050" b="1" dirty="0" smtClean="0"/>
              <a:t>Mobile, AL</a:t>
            </a:r>
            <a:endParaRPr lang="en-US" sz="1050" b="1" dirty="0"/>
          </a:p>
        </p:txBody>
      </p:sp>
      <p:sp>
        <p:nvSpPr>
          <p:cNvPr id="17" name="TextBox 16"/>
          <p:cNvSpPr txBox="1"/>
          <p:nvPr/>
        </p:nvSpPr>
        <p:spPr>
          <a:xfrm>
            <a:off x="6248400" y="5410200"/>
            <a:ext cx="914400" cy="253916"/>
          </a:xfrm>
          <a:prstGeom prst="rect">
            <a:avLst/>
          </a:prstGeom>
          <a:noFill/>
        </p:spPr>
        <p:txBody>
          <a:bodyPr wrap="square" rtlCol="0">
            <a:spAutoFit/>
          </a:bodyPr>
          <a:lstStyle/>
          <a:p>
            <a:r>
              <a:rPr lang="en-US" sz="1050" b="1" dirty="0" smtClean="0"/>
              <a:t>Tampa, FL</a:t>
            </a:r>
            <a:endParaRPr lang="en-US" sz="1050" b="1" dirty="0"/>
          </a:p>
        </p:txBody>
      </p:sp>
      <p:sp>
        <p:nvSpPr>
          <p:cNvPr id="18" name="TextBox 17"/>
          <p:cNvSpPr txBox="1"/>
          <p:nvPr/>
        </p:nvSpPr>
        <p:spPr>
          <a:xfrm>
            <a:off x="7162800" y="5562600"/>
            <a:ext cx="990600" cy="253916"/>
          </a:xfrm>
          <a:prstGeom prst="rect">
            <a:avLst/>
          </a:prstGeom>
          <a:noFill/>
        </p:spPr>
        <p:txBody>
          <a:bodyPr wrap="square" rtlCol="0">
            <a:spAutoFit/>
          </a:bodyPr>
          <a:lstStyle/>
          <a:p>
            <a:r>
              <a:rPr lang="en-US" sz="1050" b="1" dirty="0" smtClean="0"/>
              <a:t>Miami, FL</a:t>
            </a:r>
            <a:endParaRPr lang="en-US" sz="1050" b="1" dirty="0"/>
          </a:p>
        </p:txBody>
      </p:sp>
      <p:sp>
        <p:nvSpPr>
          <p:cNvPr id="19" name="TextBox 18"/>
          <p:cNvSpPr txBox="1"/>
          <p:nvPr/>
        </p:nvSpPr>
        <p:spPr>
          <a:xfrm>
            <a:off x="6858000" y="4953000"/>
            <a:ext cx="1295400" cy="253916"/>
          </a:xfrm>
          <a:prstGeom prst="rect">
            <a:avLst/>
          </a:prstGeom>
          <a:noFill/>
        </p:spPr>
        <p:txBody>
          <a:bodyPr wrap="square" rtlCol="0">
            <a:spAutoFit/>
          </a:bodyPr>
          <a:lstStyle/>
          <a:p>
            <a:r>
              <a:rPr lang="en-US" sz="1050" b="1" dirty="0" smtClean="0"/>
              <a:t>Jacksonville, FL</a:t>
            </a:r>
            <a:endParaRPr lang="en-US" sz="1050" b="1" dirty="0"/>
          </a:p>
        </p:txBody>
      </p:sp>
      <p:sp>
        <p:nvSpPr>
          <p:cNvPr id="20" name="TextBox 19"/>
          <p:cNvSpPr txBox="1"/>
          <p:nvPr/>
        </p:nvSpPr>
        <p:spPr>
          <a:xfrm>
            <a:off x="6858000" y="4572000"/>
            <a:ext cx="1143000" cy="253916"/>
          </a:xfrm>
          <a:prstGeom prst="rect">
            <a:avLst/>
          </a:prstGeom>
          <a:noFill/>
        </p:spPr>
        <p:txBody>
          <a:bodyPr wrap="square" rtlCol="0">
            <a:spAutoFit/>
          </a:bodyPr>
          <a:lstStyle/>
          <a:p>
            <a:r>
              <a:rPr lang="en-US" sz="1050" b="1" dirty="0" smtClean="0"/>
              <a:t>Savannah, GA</a:t>
            </a:r>
            <a:endParaRPr lang="en-US" sz="1050" b="1" dirty="0"/>
          </a:p>
        </p:txBody>
      </p:sp>
      <p:sp>
        <p:nvSpPr>
          <p:cNvPr id="21" name="TextBox 20"/>
          <p:cNvSpPr txBox="1"/>
          <p:nvPr/>
        </p:nvSpPr>
        <p:spPr>
          <a:xfrm>
            <a:off x="7010400" y="4343400"/>
            <a:ext cx="1143000" cy="253916"/>
          </a:xfrm>
          <a:prstGeom prst="rect">
            <a:avLst/>
          </a:prstGeom>
          <a:noFill/>
        </p:spPr>
        <p:txBody>
          <a:bodyPr wrap="square" rtlCol="0">
            <a:spAutoFit/>
          </a:bodyPr>
          <a:lstStyle/>
          <a:p>
            <a:r>
              <a:rPr lang="en-US" sz="1050" b="1" dirty="0" smtClean="0"/>
              <a:t>Charleston, SC</a:t>
            </a:r>
            <a:endParaRPr lang="en-US" sz="1050" b="1" dirty="0"/>
          </a:p>
        </p:txBody>
      </p:sp>
      <p:sp>
        <p:nvSpPr>
          <p:cNvPr id="22" name="TextBox 21"/>
          <p:cNvSpPr txBox="1"/>
          <p:nvPr/>
        </p:nvSpPr>
        <p:spPr>
          <a:xfrm>
            <a:off x="7239000" y="4038600"/>
            <a:ext cx="1219200" cy="253916"/>
          </a:xfrm>
          <a:prstGeom prst="rect">
            <a:avLst/>
          </a:prstGeom>
          <a:noFill/>
        </p:spPr>
        <p:txBody>
          <a:bodyPr wrap="square" rtlCol="0">
            <a:spAutoFit/>
          </a:bodyPr>
          <a:lstStyle/>
          <a:p>
            <a:r>
              <a:rPr lang="en-US" sz="1050" b="1" dirty="0" smtClean="0"/>
              <a:t>Wilmington, NC</a:t>
            </a:r>
            <a:endParaRPr lang="en-US" sz="1050" b="1" dirty="0"/>
          </a:p>
        </p:txBody>
      </p:sp>
      <p:sp>
        <p:nvSpPr>
          <p:cNvPr id="23" name="TextBox 22"/>
          <p:cNvSpPr txBox="1"/>
          <p:nvPr/>
        </p:nvSpPr>
        <p:spPr>
          <a:xfrm>
            <a:off x="7467600" y="3886200"/>
            <a:ext cx="1447800" cy="253916"/>
          </a:xfrm>
          <a:prstGeom prst="rect">
            <a:avLst/>
          </a:prstGeom>
          <a:noFill/>
        </p:spPr>
        <p:txBody>
          <a:bodyPr wrap="square" rtlCol="0">
            <a:spAutoFit/>
          </a:bodyPr>
          <a:lstStyle/>
          <a:p>
            <a:r>
              <a:rPr lang="en-US" sz="1050" b="1" dirty="0" smtClean="0"/>
              <a:t>Morehead City, NC</a:t>
            </a:r>
            <a:endParaRPr lang="en-US" sz="1050" b="1" dirty="0"/>
          </a:p>
        </p:txBody>
      </p:sp>
      <p:sp>
        <p:nvSpPr>
          <p:cNvPr id="24" name="TextBox 23"/>
          <p:cNvSpPr txBox="1"/>
          <p:nvPr/>
        </p:nvSpPr>
        <p:spPr>
          <a:xfrm>
            <a:off x="7315200" y="3505200"/>
            <a:ext cx="1066800" cy="253916"/>
          </a:xfrm>
          <a:prstGeom prst="rect">
            <a:avLst/>
          </a:prstGeom>
          <a:noFill/>
        </p:spPr>
        <p:txBody>
          <a:bodyPr wrap="square" rtlCol="0">
            <a:spAutoFit/>
          </a:bodyPr>
          <a:lstStyle/>
          <a:p>
            <a:r>
              <a:rPr lang="en-US" sz="1050" b="1" dirty="0" smtClean="0"/>
              <a:t>Norfolk, VA</a:t>
            </a:r>
            <a:endParaRPr lang="en-US" sz="1050" b="1" dirty="0"/>
          </a:p>
        </p:txBody>
      </p:sp>
      <p:sp>
        <p:nvSpPr>
          <p:cNvPr id="25" name="TextBox 24"/>
          <p:cNvSpPr txBox="1"/>
          <p:nvPr/>
        </p:nvSpPr>
        <p:spPr>
          <a:xfrm>
            <a:off x="7391400" y="3276600"/>
            <a:ext cx="1066800" cy="253916"/>
          </a:xfrm>
          <a:prstGeom prst="rect">
            <a:avLst/>
          </a:prstGeom>
          <a:noFill/>
        </p:spPr>
        <p:txBody>
          <a:bodyPr wrap="square" rtlCol="0">
            <a:spAutoFit/>
          </a:bodyPr>
          <a:lstStyle/>
          <a:p>
            <a:r>
              <a:rPr lang="en-US" sz="1050" b="1" dirty="0" smtClean="0"/>
              <a:t>Baltimore, MD</a:t>
            </a:r>
            <a:endParaRPr lang="en-US" sz="1050" b="1" dirty="0"/>
          </a:p>
        </p:txBody>
      </p:sp>
      <p:sp>
        <p:nvSpPr>
          <p:cNvPr id="26" name="TextBox 25"/>
          <p:cNvSpPr txBox="1"/>
          <p:nvPr/>
        </p:nvSpPr>
        <p:spPr>
          <a:xfrm>
            <a:off x="7315200" y="2971800"/>
            <a:ext cx="1295400" cy="253916"/>
          </a:xfrm>
          <a:prstGeom prst="rect">
            <a:avLst/>
          </a:prstGeom>
          <a:noFill/>
        </p:spPr>
        <p:txBody>
          <a:bodyPr wrap="square" rtlCol="0">
            <a:spAutoFit/>
          </a:bodyPr>
          <a:lstStyle/>
          <a:p>
            <a:r>
              <a:rPr lang="en-US" sz="1050" b="1" dirty="0" smtClean="0"/>
              <a:t>Philadelphia, PA</a:t>
            </a:r>
            <a:endParaRPr lang="en-US" sz="1050" b="1" dirty="0"/>
          </a:p>
        </p:txBody>
      </p:sp>
      <p:sp>
        <p:nvSpPr>
          <p:cNvPr id="27" name="TextBox 26"/>
          <p:cNvSpPr txBox="1"/>
          <p:nvPr/>
        </p:nvSpPr>
        <p:spPr>
          <a:xfrm>
            <a:off x="7467600" y="2743200"/>
            <a:ext cx="1143000" cy="253916"/>
          </a:xfrm>
          <a:prstGeom prst="rect">
            <a:avLst/>
          </a:prstGeom>
          <a:noFill/>
        </p:spPr>
        <p:txBody>
          <a:bodyPr wrap="square" rtlCol="0">
            <a:spAutoFit/>
          </a:bodyPr>
          <a:lstStyle/>
          <a:p>
            <a:r>
              <a:rPr lang="en-US" sz="1050" b="1" dirty="0" smtClean="0"/>
              <a:t>New York, NY</a:t>
            </a:r>
            <a:endParaRPr lang="en-US" sz="1050" b="1" dirty="0"/>
          </a:p>
        </p:txBody>
      </p:sp>
      <p:sp>
        <p:nvSpPr>
          <p:cNvPr id="28" name="TextBox 27"/>
          <p:cNvSpPr txBox="1"/>
          <p:nvPr/>
        </p:nvSpPr>
        <p:spPr>
          <a:xfrm>
            <a:off x="7696200" y="2438400"/>
            <a:ext cx="990600" cy="253916"/>
          </a:xfrm>
          <a:prstGeom prst="rect">
            <a:avLst/>
          </a:prstGeom>
          <a:noFill/>
        </p:spPr>
        <p:txBody>
          <a:bodyPr wrap="square" rtlCol="0">
            <a:spAutoFit/>
          </a:bodyPr>
          <a:lstStyle/>
          <a:p>
            <a:r>
              <a:rPr lang="en-US" sz="1050" b="1" dirty="0" smtClean="0"/>
              <a:t>Boston, MA</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childTnLst>
                                </p:cTn>
                              </p:par>
                            </p:childTnLst>
                          </p:cTn>
                        </p:par>
                        <p:par>
                          <p:cTn id="49" fill="hold">
                            <p:stCondLst>
                              <p:cond delay="4500"/>
                            </p:stCondLst>
                            <p:childTnLst>
                              <p:par>
                                <p:cTn id="50" presetID="23" presetClass="entr" presetSubtype="16"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23" presetClass="entr" presetSubtype="16"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3" presetClass="entr" presetSubtype="16"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childTnLst>
                                </p:cTn>
                              </p:par>
                            </p:childTnLst>
                          </p:cTn>
                        </p:par>
                        <p:par>
                          <p:cTn id="64" fill="hold">
                            <p:stCondLst>
                              <p:cond delay="6000"/>
                            </p:stCondLst>
                            <p:childTnLst>
                              <p:par>
                                <p:cTn id="65" presetID="23" presetClass="entr" presetSubtype="16"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childTnLst>
                                </p:cTn>
                              </p:par>
                            </p:childTnLst>
                          </p:cTn>
                        </p:par>
                        <p:par>
                          <p:cTn id="69" fill="hold">
                            <p:stCondLst>
                              <p:cond delay="6500"/>
                            </p:stCondLst>
                            <p:childTnLst>
                              <p:par>
                                <p:cTn id="70" presetID="23" presetClass="entr" presetSubtype="16"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childTnLst>
                                </p:cTn>
                              </p:par>
                            </p:childTnLst>
                          </p:cTn>
                        </p:par>
                        <p:par>
                          <p:cTn id="74" fill="hold">
                            <p:stCondLst>
                              <p:cond delay="7000"/>
                            </p:stCondLst>
                            <p:childTnLst>
                              <p:par>
                                <p:cTn id="75" presetID="23" presetClass="entr" presetSubtype="16"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p:cTn id="77" dur="500" fill="hold"/>
                                        <p:tgtEl>
                                          <p:spTgt spid="19"/>
                                        </p:tgtEl>
                                        <p:attrNameLst>
                                          <p:attrName>ppt_w</p:attrName>
                                        </p:attrNameLst>
                                      </p:cBhvr>
                                      <p:tavLst>
                                        <p:tav tm="0">
                                          <p:val>
                                            <p:fltVal val="0"/>
                                          </p:val>
                                        </p:tav>
                                        <p:tav tm="100000">
                                          <p:val>
                                            <p:strVal val="#ppt_w"/>
                                          </p:val>
                                        </p:tav>
                                      </p:tavLst>
                                    </p:anim>
                                    <p:anim calcmode="lin" valueType="num">
                                      <p:cBhvr>
                                        <p:cTn id="78" dur="500" fill="hold"/>
                                        <p:tgtEl>
                                          <p:spTgt spid="19"/>
                                        </p:tgtEl>
                                        <p:attrNameLst>
                                          <p:attrName>ppt_h</p:attrName>
                                        </p:attrNameLst>
                                      </p:cBhvr>
                                      <p:tavLst>
                                        <p:tav tm="0">
                                          <p:val>
                                            <p:fltVal val="0"/>
                                          </p:val>
                                        </p:tav>
                                        <p:tav tm="100000">
                                          <p:val>
                                            <p:strVal val="#ppt_h"/>
                                          </p:val>
                                        </p:tav>
                                      </p:tavLst>
                                    </p:anim>
                                  </p:childTnLst>
                                </p:cTn>
                              </p:par>
                            </p:childTnLst>
                          </p:cTn>
                        </p:par>
                        <p:par>
                          <p:cTn id="79" fill="hold">
                            <p:stCondLst>
                              <p:cond delay="7500"/>
                            </p:stCondLst>
                            <p:childTnLst>
                              <p:par>
                                <p:cTn id="80" presetID="23" presetClass="entr" presetSubtype="16"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childTnLst>
                                </p:cTn>
                              </p:par>
                            </p:childTnLst>
                          </p:cTn>
                        </p:par>
                        <p:par>
                          <p:cTn id="84" fill="hold">
                            <p:stCondLst>
                              <p:cond delay="8000"/>
                            </p:stCondLst>
                            <p:childTnLst>
                              <p:par>
                                <p:cTn id="85" presetID="2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childTnLst>
                                </p:cTn>
                              </p:par>
                            </p:childTnLst>
                          </p:cTn>
                        </p:par>
                        <p:par>
                          <p:cTn id="89" fill="hold">
                            <p:stCondLst>
                              <p:cond delay="8500"/>
                            </p:stCondLst>
                            <p:childTnLst>
                              <p:par>
                                <p:cTn id="90" presetID="23" presetClass="entr" presetSubtype="16"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childTnLst>
                                </p:cTn>
                              </p:par>
                            </p:childTnLst>
                          </p:cTn>
                        </p:par>
                        <p:par>
                          <p:cTn id="94" fill="hold">
                            <p:stCondLst>
                              <p:cond delay="9000"/>
                            </p:stCondLst>
                            <p:childTnLst>
                              <p:par>
                                <p:cTn id="95" presetID="23" presetClass="entr" presetSubtype="16"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childTnLst>
                                </p:cTn>
                              </p:par>
                            </p:childTnLst>
                          </p:cTn>
                        </p:par>
                        <p:par>
                          <p:cTn id="99" fill="hold">
                            <p:stCondLst>
                              <p:cond delay="9500"/>
                            </p:stCondLst>
                            <p:childTnLst>
                              <p:par>
                                <p:cTn id="100" presetID="23" presetClass="entr" presetSubtype="16"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childTnLst>
                                </p:cTn>
                              </p:par>
                            </p:childTnLst>
                          </p:cTn>
                        </p:par>
                        <p:par>
                          <p:cTn id="104" fill="hold">
                            <p:stCondLst>
                              <p:cond delay="10000"/>
                            </p:stCondLst>
                            <p:childTnLst>
                              <p:par>
                                <p:cTn id="105" presetID="23" presetClass="entr" presetSubtype="16" fill="hold" grpId="0" nodeType="after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p:cTn id="107" dur="500" fill="hold"/>
                                        <p:tgtEl>
                                          <p:spTgt spid="25"/>
                                        </p:tgtEl>
                                        <p:attrNameLst>
                                          <p:attrName>ppt_w</p:attrName>
                                        </p:attrNameLst>
                                      </p:cBhvr>
                                      <p:tavLst>
                                        <p:tav tm="0">
                                          <p:val>
                                            <p:fltVal val="0"/>
                                          </p:val>
                                        </p:tav>
                                        <p:tav tm="100000">
                                          <p:val>
                                            <p:strVal val="#ppt_w"/>
                                          </p:val>
                                        </p:tav>
                                      </p:tavLst>
                                    </p:anim>
                                    <p:anim calcmode="lin" valueType="num">
                                      <p:cBhvr>
                                        <p:cTn id="108" dur="500" fill="hold"/>
                                        <p:tgtEl>
                                          <p:spTgt spid="25"/>
                                        </p:tgtEl>
                                        <p:attrNameLst>
                                          <p:attrName>ppt_h</p:attrName>
                                        </p:attrNameLst>
                                      </p:cBhvr>
                                      <p:tavLst>
                                        <p:tav tm="0">
                                          <p:val>
                                            <p:fltVal val="0"/>
                                          </p:val>
                                        </p:tav>
                                        <p:tav tm="100000">
                                          <p:val>
                                            <p:strVal val="#ppt_h"/>
                                          </p:val>
                                        </p:tav>
                                      </p:tavLst>
                                    </p:anim>
                                  </p:childTnLst>
                                </p:cTn>
                              </p:par>
                            </p:childTnLst>
                          </p:cTn>
                        </p:par>
                        <p:par>
                          <p:cTn id="109" fill="hold">
                            <p:stCondLst>
                              <p:cond delay="10500"/>
                            </p:stCondLst>
                            <p:childTnLst>
                              <p:par>
                                <p:cTn id="110" presetID="23" presetClass="entr" presetSubtype="16"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 calcmode="lin" valueType="num">
                                      <p:cBhvr>
                                        <p:cTn id="112" dur="500" fill="hold"/>
                                        <p:tgtEl>
                                          <p:spTgt spid="26"/>
                                        </p:tgtEl>
                                        <p:attrNameLst>
                                          <p:attrName>ppt_w</p:attrName>
                                        </p:attrNameLst>
                                      </p:cBhvr>
                                      <p:tavLst>
                                        <p:tav tm="0">
                                          <p:val>
                                            <p:fltVal val="0"/>
                                          </p:val>
                                        </p:tav>
                                        <p:tav tm="100000">
                                          <p:val>
                                            <p:strVal val="#ppt_w"/>
                                          </p:val>
                                        </p:tav>
                                      </p:tavLst>
                                    </p:anim>
                                    <p:anim calcmode="lin" valueType="num">
                                      <p:cBhvr>
                                        <p:cTn id="113" dur="500" fill="hold"/>
                                        <p:tgtEl>
                                          <p:spTgt spid="26"/>
                                        </p:tgtEl>
                                        <p:attrNameLst>
                                          <p:attrName>ppt_h</p:attrName>
                                        </p:attrNameLst>
                                      </p:cBhvr>
                                      <p:tavLst>
                                        <p:tav tm="0">
                                          <p:val>
                                            <p:fltVal val="0"/>
                                          </p:val>
                                        </p:tav>
                                        <p:tav tm="100000">
                                          <p:val>
                                            <p:strVal val="#ppt_h"/>
                                          </p:val>
                                        </p:tav>
                                      </p:tavLst>
                                    </p:anim>
                                  </p:childTnLst>
                                </p:cTn>
                              </p:par>
                            </p:childTnLst>
                          </p:cTn>
                        </p:par>
                        <p:par>
                          <p:cTn id="114" fill="hold">
                            <p:stCondLst>
                              <p:cond delay="11000"/>
                            </p:stCondLst>
                            <p:childTnLst>
                              <p:par>
                                <p:cTn id="115" presetID="23" presetClass="entr" presetSubtype="16" fill="hold" grpId="0" nodeType="afterEffect">
                                  <p:stCondLst>
                                    <p:cond delay="0"/>
                                  </p:stCondLst>
                                  <p:childTnLst>
                                    <p:set>
                                      <p:cBhvr>
                                        <p:cTn id="116" dur="1" fill="hold">
                                          <p:stCondLst>
                                            <p:cond delay="0"/>
                                          </p:stCondLst>
                                        </p:cTn>
                                        <p:tgtEl>
                                          <p:spTgt spid="27"/>
                                        </p:tgtEl>
                                        <p:attrNameLst>
                                          <p:attrName>style.visibility</p:attrName>
                                        </p:attrNameLst>
                                      </p:cBhvr>
                                      <p:to>
                                        <p:strVal val="visible"/>
                                      </p:to>
                                    </p:set>
                                    <p:anim calcmode="lin" valueType="num">
                                      <p:cBhvr>
                                        <p:cTn id="117" dur="500" fill="hold"/>
                                        <p:tgtEl>
                                          <p:spTgt spid="27"/>
                                        </p:tgtEl>
                                        <p:attrNameLst>
                                          <p:attrName>ppt_w</p:attrName>
                                        </p:attrNameLst>
                                      </p:cBhvr>
                                      <p:tavLst>
                                        <p:tav tm="0">
                                          <p:val>
                                            <p:fltVal val="0"/>
                                          </p:val>
                                        </p:tav>
                                        <p:tav tm="100000">
                                          <p:val>
                                            <p:strVal val="#ppt_w"/>
                                          </p:val>
                                        </p:tav>
                                      </p:tavLst>
                                    </p:anim>
                                    <p:anim calcmode="lin" valueType="num">
                                      <p:cBhvr>
                                        <p:cTn id="118" dur="500" fill="hold"/>
                                        <p:tgtEl>
                                          <p:spTgt spid="27"/>
                                        </p:tgtEl>
                                        <p:attrNameLst>
                                          <p:attrName>ppt_h</p:attrName>
                                        </p:attrNameLst>
                                      </p:cBhvr>
                                      <p:tavLst>
                                        <p:tav tm="0">
                                          <p:val>
                                            <p:fltVal val="0"/>
                                          </p:val>
                                        </p:tav>
                                        <p:tav tm="100000">
                                          <p:val>
                                            <p:strVal val="#ppt_h"/>
                                          </p:val>
                                        </p:tav>
                                      </p:tavLst>
                                    </p:anim>
                                  </p:childTnLst>
                                </p:cTn>
                              </p:par>
                            </p:childTnLst>
                          </p:cTn>
                        </p:par>
                        <p:par>
                          <p:cTn id="119" fill="hold">
                            <p:stCondLst>
                              <p:cond delay="11500"/>
                            </p:stCondLst>
                            <p:childTnLst>
                              <p:par>
                                <p:cTn id="120" presetID="23" presetClass="entr" presetSubtype="16" fill="hold" grpId="0" nodeType="afterEffect">
                                  <p:stCondLst>
                                    <p:cond delay="0"/>
                                  </p:stCondLst>
                                  <p:childTnLst>
                                    <p:set>
                                      <p:cBhvr>
                                        <p:cTn id="121" dur="1" fill="hold">
                                          <p:stCondLst>
                                            <p:cond delay="0"/>
                                          </p:stCondLst>
                                        </p:cTn>
                                        <p:tgtEl>
                                          <p:spTgt spid="28"/>
                                        </p:tgtEl>
                                        <p:attrNameLst>
                                          <p:attrName>style.visibility</p:attrName>
                                        </p:attrNameLst>
                                      </p:cBhvr>
                                      <p:to>
                                        <p:strVal val="visible"/>
                                      </p:to>
                                    </p:set>
                                    <p:anim calcmode="lin" valueType="num">
                                      <p:cBhvr>
                                        <p:cTn id="122" dur="500" fill="hold"/>
                                        <p:tgtEl>
                                          <p:spTgt spid="28"/>
                                        </p:tgtEl>
                                        <p:attrNameLst>
                                          <p:attrName>ppt_w</p:attrName>
                                        </p:attrNameLst>
                                      </p:cBhvr>
                                      <p:tavLst>
                                        <p:tav tm="0">
                                          <p:val>
                                            <p:fltVal val="0"/>
                                          </p:val>
                                        </p:tav>
                                        <p:tav tm="100000">
                                          <p:val>
                                            <p:strVal val="#ppt_w"/>
                                          </p:val>
                                        </p:tav>
                                      </p:tavLst>
                                    </p:anim>
                                    <p:anim calcmode="lin" valueType="num">
                                      <p:cBhvr>
                                        <p:cTn id="123" dur="500" fill="hold"/>
                                        <p:tgtEl>
                                          <p:spTgt spid="2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dirty="0" smtClean="0"/>
              <a:t>Facts on the U.S.A.</a:t>
            </a:r>
            <a:r>
              <a:rPr lang="en-US" b="1" i="1" dirty="0" smtClean="0"/>
              <a:t/>
            </a:r>
            <a:br>
              <a:rPr lang="en-US" b="1" i="1" dirty="0" smtClean="0"/>
            </a:br>
            <a:endParaRPr lang="en-US" dirty="0"/>
          </a:p>
        </p:txBody>
      </p:sp>
      <p:sp>
        <p:nvSpPr>
          <p:cNvPr id="3" name="Content Placeholder 2"/>
          <p:cNvSpPr>
            <a:spLocks noGrp="1"/>
          </p:cNvSpPr>
          <p:nvPr>
            <p:ph idx="1"/>
          </p:nvPr>
        </p:nvSpPr>
        <p:spPr>
          <a:xfrm>
            <a:off x="457200" y="1066800"/>
            <a:ext cx="8229600" cy="5059363"/>
          </a:xfrm>
        </p:spPr>
        <p:txBody>
          <a:bodyPr>
            <a:normAutofit fontScale="25000" lnSpcReduction="20000"/>
          </a:bodyPr>
          <a:lstStyle/>
          <a:p>
            <a:r>
              <a:rPr lang="en-US" b="1" i="1" dirty="0" smtClean="0"/>
              <a:t> </a:t>
            </a:r>
            <a:endParaRPr lang="en-US" dirty="0" smtClean="0"/>
          </a:p>
          <a:p>
            <a:r>
              <a:rPr lang="en-US" sz="5600" b="1" dirty="0" smtClean="0">
                <a:latin typeface="+mj-lt"/>
              </a:rPr>
              <a:t>Capital City:                      </a:t>
            </a:r>
            <a:r>
              <a:rPr lang="en-US" sz="5600" dirty="0" smtClean="0">
                <a:latin typeface="+mj-lt"/>
              </a:rPr>
              <a:t>Washington, DC</a:t>
            </a:r>
          </a:p>
          <a:p>
            <a:r>
              <a:rPr lang="en-US" sz="5600" dirty="0" smtClean="0">
                <a:latin typeface="+mj-lt"/>
              </a:rPr>
              <a:t> </a:t>
            </a:r>
          </a:p>
          <a:p>
            <a:r>
              <a:rPr lang="en-US" sz="5600" b="1" dirty="0" smtClean="0">
                <a:latin typeface="+mj-lt"/>
              </a:rPr>
              <a:t>Monetary Unit:                   </a:t>
            </a:r>
            <a:r>
              <a:rPr lang="en-US" sz="5600" dirty="0" smtClean="0">
                <a:latin typeface="+mj-lt"/>
              </a:rPr>
              <a:t>Dollar</a:t>
            </a:r>
          </a:p>
          <a:p>
            <a:r>
              <a:rPr lang="en-US" sz="5600" dirty="0" smtClean="0">
                <a:latin typeface="+mj-lt"/>
              </a:rPr>
              <a:t> </a:t>
            </a:r>
          </a:p>
          <a:p>
            <a:r>
              <a:rPr lang="en-US" sz="5600" b="1" dirty="0" smtClean="0">
                <a:latin typeface="+mj-lt"/>
              </a:rPr>
              <a:t>Major Exports:                   </a:t>
            </a:r>
            <a:r>
              <a:rPr lang="en-US" sz="5600" dirty="0" smtClean="0">
                <a:latin typeface="+mj-lt"/>
              </a:rPr>
              <a:t>agricultural products (soybeans, fruit, corn), industrial supplies (organic chemicals), capital goods (transistors, aircraft, motor vehicle parts, computers, telecommunications equipment), and consumer goods (automobiles, medicines)</a:t>
            </a:r>
          </a:p>
          <a:p>
            <a:r>
              <a:rPr lang="en-US" sz="5600" dirty="0" smtClean="0">
                <a:latin typeface="+mj-lt"/>
              </a:rPr>
              <a:t> </a:t>
            </a:r>
          </a:p>
          <a:p>
            <a:r>
              <a:rPr lang="en-US" sz="5600" b="1" dirty="0" smtClean="0">
                <a:latin typeface="+mj-lt"/>
              </a:rPr>
              <a:t>Major Imports:                  </a:t>
            </a:r>
            <a:r>
              <a:rPr lang="en-US" sz="5600" dirty="0" smtClean="0">
                <a:latin typeface="+mj-lt"/>
              </a:rPr>
              <a:t> agricultural products, industrial supplies (crude oil), capital goods (computers, telecommunications equipment, motor vehicle parts, office machines, electric power machinery), and consumer goods (automobiles, clothing, medicines, furniture, toys)</a:t>
            </a:r>
          </a:p>
          <a:p>
            <a:r>
              <a:rPr lang="en-US" sz="5600" dirty="0" smtClean="0">
                <a:latin typeface="+mj-lt"/>
              </a:rPr>
              <a:t> </a:t>
            </a:r>
          </a:p>
          <a:p>
            <a:r>
              <a:rPr lang="en-US" sz="5600" b="1" dirty="0" smtClean="0">
                <a:latin typeface="+mj-lt"/>
              </a:rPr>
              <a:t>Major Trading Partners:   </a:t>
            </a:r>
            <a:r>
              <a:rPr lang="en-US" sz="5600" dirty="0" smtClean="0">
                <a:latin typeface="+mj-lt"/>
              </a:rPr>
              <a:t>Canada, Mexico, Japan, China, U.K., Germany </a:t>
            </a:r>
          </a:p>
          <a:p>
            <a:r>
              <a:rPr lang="en-US" sz="5600" dirty="0" smtClean="0">
                <a:latin typeface="+mj-lt"/>
              </a:rPr>
              <a:t> </a:t>
            </a:r>
          </a:p>
          <a:p>
            <a:r>
              <a:rPr lang="en-US" sz="5600" b="1" dirty="0" smtClean="0">
                <a:latin typeface="+mj-lt"/>
              </a:rPr>
              <a:t>Ports and Harbors:             </a:t>
            </a:r>
            <a:r>
              <a:rPr lang="en-US" sz="5600" dirty="0" smtClean="0">
                <a:latin typeface="+mj-lt"/>
              </a:rPr>
              <a:t>Anchorage, </a:t>
            </a:r>
            <a:r>
              <a:rPr lang="en-US" sz="5600" b="1" dirty="0" smtClean="0">
                <a:latin typeface="+mj-lt"/>
              </a:rPr>
              <a:t>Baltimore</a:t>
            </a:r>
            <a:r>
              <a:rPr lang="en-US" sz="5600" dirty="0" smtClean="0">
                <a:latin typeface="+mj-lt"/>
              </a:rPr>
              <a:t>, </a:t>
            </a:r>
            <a:r>
              <a:rPr lang="en-US" sz="5600" b="1" dirty="0" smtClean="0">
                <a:latin typeface="+mj-lt"/>
              </a:rPr>
              <a:t>Boston, Charleston, </a:t>
            </a:r>
            <a:r>
              <a:rPr lang="en-US" sz="5600" dirty="0" smtClean="0">
                <a:latin typeface="+mj-lt"/>
              </a:rPr>
              <a:t>Hampton Roads (includes </a:t>
            </a:r>
            <a:r>
              <a:rPr lang="en-US" sz="5600" b="1" dirty="0" smtClean="0">
                <a:latin typeface="+mj-lt"/>
              </a:rPr>
              <a:t>Norfolk</a:t>
            </a:r>
            <a:r>
              <a:rPr lang="en-US" sz="5600" dirty="0" smtClean="0">
                <a:latin typeface="+mj-lt"/>
              </a:rPr>
              <a:t>, Portsmouth, Newport News), Honolulu, </a:t>
            </a:r>
            <a:r>
              <a:rPr lang="en-US" sz="5600" b="1" dirty="0" smtClean="0">
                <a:latin typeface="+mj-lt"/>
              </a:rPr>
              <a:t>Houston</a:t>
            </a:r>
            <a:r>
              <a:rPr lang="en-US" sz="5600" dirty="0" smtClean="0">
                <a:latin typeface="+mj-lt"/>
              </a:rPr>
              <a:t>, </a:t>
            </a:r>
            <a:r>
              <a:rPr lang="en-US" sz="5600" b="1" dirty="0" smtClean="0">
                <a:latin typeface="+mj-lt"/>
              </a:rPr>
              <a:t>Jacksonville</a:t>
            </a:r>
            <a:r>
              <a:rPr lang="en-US" sz="5600" dirty="0" smtClean="0">
                <a:latin typeface="+mj-lt"/>
              </a:rPr>
              <a:t>, </a:t>
            </a:r>
            <a:r>
              <a:rPr lang="en-US" sz="5600" b="1" dirty="0" smtClean="0">
                <a:latin typeface="+mj-lt"/>
              </a:rPr>
              <a:t>Los Angeles</a:t>
            </a:r>
            <a:r>
              <a:rPr lang="en-US" sz="5600" dirty="0" smtClean="0">
                <a:latin typeface="+mj-lt"/>
              </a:rPr>
              <a:t>, </a:t>
            </a:r>
            <a:r>
              <a:rPr lang="en-US" sz="5600" b="1" dirty="0" smtClean="0">
                <a:latin typeface="+mj-lt"/>
              </a:rPr>
              <a:t>New Orleans</a:t>
            </a:r>
            <a:r>
              <a:rPr lang="en-US" sz="5600" dirty="0" smtClean="0">
                <a:latin typeface="+mj-lt"/>
              </a:rPr>
              <a:t>, </a:t>
            </a:r>
            <a:r>
              <a:rPr lang="en-US" sz="5600" b="1" dirty="0" smtClean="0">
                <a:latin typeface="+mj-lt"/>
              </a:rPr>
              <a:t>New York</a:t>
            </a:r>
            <a:r>
              <a:rPr lang="en-US" sz="5600" dirty="0" smtClean="0">
                <a:latin typeface="+mj-lt"/>
              </a:rPr>
              <a:t>, </a:t>
            </a:r>
            <a:r>
              <a:rPr lang="en-US" sz="5600" b="1" dirty="0" smtClean="0">
                <a:latin typeface="+mj-lt"/>
              </a:rPr>
              <a:t>Philadelphia</a:t>
            </a:r>
            <a:r>
              <a:rPr lang="en-US" sz="5600" dirty="0" smtClean="0">
                <a:latin typeface="+mj-lt"/>
              </a:rPr>
              <a:t>, </a:t>
            </a:r>
            <a:r>
              <a:rPr lang="en-US" sz="5600" b="1" dirty="0" smtClean="0">
                <a:latin typeface="+mj-lt"/>
              </a:rPr>
              <a:t>Portland</a:t>
            </a:r>
            <a:r>
              <a:rPr lang="en-US" sz="5600" dirty="0" smtClean="0">
                <a:latin typeface="+mj-lt"/>
              </a:rPr>
              <a:t>, </a:t>
            </a:r>
            <a:r>
              <a:rPr lang="en-US" sz="5600" b="1" dirty="0" smtClean="0">
                <a:latin typeface="+mj-lt"/>
              </a:rPr>
              <a:t>OR</a:t>
            </a:r>
            <a:r>
              <a:rPr lang="en-US" sz="5600" dirty="0" smtClean="0">
                <a:latin typeface="+mj-lt"/>
              </a:rPr>
              <a:t>, </a:t>
            </a:r>
            <a:r>
              <a:rPr lang="en-US" sz="5600" b="1" dirty="0" smtClean="0">
                <a:latin typeface="+mj-lt"/>
              </a:rPr>
              <a:t>Oakland</a:t>
            </a:r>
            <a:r>
              <a:rPr lang="en-US" sz="5600" dirty="0" smtClean="0">
                <a:latin typeface="+mj-lt"/>
              </a:rPr>
              <a:t>, </a:t>
            </a:r>
            <a:r>
              <a:rPr lang="en-US" sz="5600" b="1" dirty="0" smtClean="0">
                <a:latin typeface="+mj-lt"/>
              </a:rPr>
              <a:t>Savannah</a:t>
            </a:r>
            <a:r>
              <a:rPr lang="en-US" sz="5600" dirty="0" smtClean="0">
                <a:latin typeface="+mj-lt"/>
              </a:rPr>
              <a:t>, </a:t>
            </a:r>
            <a:r>
              <a:rPr lang="en-US" sz="5600" b="1" dirty="0" smtClean="0">
                <a:latin typeface="+mj-lt"/>
              </a:rPr>
              <a:t>Seattle</a:t>
            </a:r>
            <a:r>
              <a:rPr lang="en-US" sz="5600" dirty="0" smtClean="0">
                <a:latin typeface="+mj-lt"/>
              </a:rPr>
              <a:t>, </a:t>
            </a:r>
            <a:r>
              <a:rPr lang="en-US" sz="5600" b="1" dirty="0" smtClean="0">
                <a:latin typeface="+mj-lt"/>
              </a:rPr>
              <a:t>Tacoma,</a:t>
            </a:r>
            <a:r>
              <a:rPr lang="en-US" sz="5600" dirty="0" smtClean="0">
                <a:latin typeface="+mj-lt"/>
              </a:rPr>
              <a:t> </a:t>
            </a:r>
            <a:r>
              <a:rPr lang="en-US" sz="5600" b="1" dirty="0" smtClean="0">
                <a:latin typeface="+mj-lt"/>
              </a:rPr>
              <a:t>Tampa</a:t>
            </a:r>
            <a:r>
              <a:rPr lang="en-US" sz="5600" dirty="0" smtClean="0">
                <a:latin typeface="+mj-lt"/>
              </a:rPr>
              <a:t>, </a:t>
            </a:r>
            <a:r>
              <a:rPr lang="en-US" sz="5600" b="1" dirty="0" smtClean="0">
                <a:latin typeface="+mj-lt"/>
              </a:rPr>
              <a:t>Mobile</a:t>
            </a:r>
            <a:r>
              <a:rPr lang="en-US" sz="5600" dirty="0" smtClean="0">
                <a:latin typeface="+mj-lt"/>
              </a:rPr>
              <a:t>, </a:t>
            </a:r>
            <a:r>
              <a:rPr lang="en-US" sz="5600" b="1" dirty="0" smtClean="0">
                <a:latin typeface="+mj-lt"/>
              </a:rPr>
              <a:t>Galveston</a:t>
            </a:r>
            <a:r>
              <a:rPr lang="en-US" sz="5600" dirty="0" smtClean="0">
                <a:latin typeface="+mj-lt"/>
              </a:rPr>
              <a:t>, </a:t>
            </a:r>
            <a:r>
              <a:rPr lang="en-US" sz="5600" b="1" dirty="0" smtClean="0">
                <a:latin typeface="+mj-lt"/>
              </a:rPr>
              <a:t>TX</a:t>
            </a:r>
            <a:r>
              <a:rPr lang="en-US" sz="5600" dirty="0" smtClean="0">
                <a:latin typeface="+mj-lt"/>
              </a:rPr>
              <a:t>, </a:t>
            </a:r>
            <a:r>
              <a:rPr lang="en-US" sz="5600" b="1" dirty="0" smtClean="0">
                <a:latin typeface="+mj-lt"/>
              </a:rPr>
              <a:t>Freeport</a:t>
            </a:r>
            <a:r>
              <a:rPr lang="en-US" sz="5600" dirty="0" smtClean="0">
                <a:latin typeface="+mj-lt"/>
              </a:rPr>
              <a:t>, </a:t>
            </a:r>
            <a:r>
              <a:rPr lang="en-US" sz="5600" b="1" dirty="0" smtClean="0">
                <a:latin typeface="+mj-lt"/>
              </a:rPr>
              <a:t>TX</a:t>
            </a:r>
            <a:r>
              <a:rPr lang="en-US" sz="5600" dirty="0" smtClean="0">
                <a:latin typeface="+mj-lt"/>
              </a:rPr>
              <a:t>, </a:t>
            </a:r>
            <a:r>
              <a:rPr lang="en-US" sz="5600" b="1" dirty="0" smtClean="0">
                <a:latin typeface="+mj-lt"/>
              </a:rPr>
              <a:t>Long Beach, Morehead City, NC,  Wilmington, NC, </a:t>
            </a:r>
            <a:r>
              <a:rPr lang="en-US" sz="5600" dirty="0" smtClean="0">
                <a:latin typeface="+mj-lt"/>
              </a:rPr>
              <a:t>Wilmington, DE, </a:t>
            </a:r>
            <a:r>
              <a:rPr lang="en-US" sz="5600" b="1" dirty="0" smtClean="0">
                <a:latin typeface="+mj-lt"/>
              </a:rPr>
              <a:t>Miami</a:t>
            </a:r>
            <a:r>
              <a:rPr lang="en-US" sz="5600" dirty="0" smtClean="0">
                <a:latin typeface="+mj-lt"/>
              </a:rPr>
              <a:t>, Port Everglades, </a:t>
            </a:r>
            <a:r>
              <a:rPr lang="en-US" sz="5600" b="1" dirty="0" smtClean="0">
                <a:latin typeface="+mj-lt"/>
              </a:rPr>
              <a:t>Gulfport</a:t>
            </a:r>
            <a:r>
              <a:rPr lang="en-US" sz="5600" dirty="0" smtClean="0">
                <a:latin typeface="+mj-lt"/>
              </a:rPr>
              <a:t>, </a:t>
            </a:r>
            <a:r>
              <a:rPr lang="en-US" sz="5600" b="1" dirty="0" smtClean="0">
                <a:latin typeface="+mj-lt"/>
              </a:rPr>
              <a:t>MS</a:t>
            </a:r>
            <a:r>
              <a:rPr lang="en-US" sz="5600" dirty="0" smtClean="0">
                <a:latin typeface="+mj-lt"/>
              </a:rPr>
              <a:t>, Chicago, Milwaukee, Detroit</a:t>
            </a:r>
          </a:p>
          <a:p>
            <a:r>
              <a:rPr lang="en-US" sz="5600" dirty="0" smtClean="0">
                <a:latin typeface="+mj-lt"/>
              </a:rPr>
              <a:t> </a:t>
            </a:r>
          </a:p>
          <a:p>
            <a:r>
              <a:rPr lang="en-US" sz="5600" b="1" dirty="0" smtClean="0">
                <a:latin typeface="+mj-lt"/>
              </a:rPr>
              <a:t>Time Zones:                </a:t>
            </a:r>
            <a:r>
              <a:rPr lang="en-US" sz="5600" dirty="0" smtClean="0">
                <a:latin typeface="+mj-lt"/>
              </a:rPr>
              <a:t>There are 9 time zones observed in the U.S.  They are Atlantic Standard Time (AST), Eastern Standard Time (EST), Central Standard Time (CST), Mountain Standard Time (MST), Pacific Standard Time (PST), Alaskan Standard Time (AST), Hawaii-Aleutian Time (HST), Samoa Standard Time (UTC-11) and Chamorro Standard Time (Guam) (UTC+10)  All the states observe Daylight Saving Time between early March and early November with the exception of Hawaii and Arizona.  Puerto Rico, U.S. Virgin Islands and American Samoa also do not observe Daylight Saving Time.</a:t>
            </a:r>
          </a:p>
          <a:p>
            <a:r>
              <a:rPr lang="en-US" sz="5600" dirty="0" smtClean="0">
                <a:latin typeface="+mj-lt"/>
              </a:rPr>
              <a:t> </a:t>
            </a:r>
          </a:p>
          <a:p>
            <a:r>
              <a:rPr lang="en-US" dirty="0" smtClean="0"/>
              <a:t> </a:t>
            </a:r>
          </a:p>
          <a:p>
            <a:endParaRPr lang="en-US"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a:bodyPr>
          <a:lstStyle/>
          <a:p>
            <a:r>
              <a:rPr lang="en-US" sz="3600" dirty="0" smtClean="0"/>
              <a:t>Where in Mexico?</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1295400" y="1524000"/>
            <a:ext cx="6841551" cy="4754880"/>
          </a:xfrm>
          <a:prstGeom prst="rect">
            <a:avLst/>
          </a:prstGeom>
          <a:noFill/>
          <a:ln w="9525">
            <a:noFill/>
            <a:miter lim="800000"/>
            <a:headEnd/>
            <a:tailEnd/>
          </a:ln>
        </p:spPr>
      </p:pic>
      <p:sp>
        <p:nvSpPr>
          <p:cNvPr id="5" name="TextBox 4"/>
          <p:cNvSpPr txBox="1"/>
          <p:nvPr/>
        </p:nvSpPr>
        <p:spPr>
          <a:xfrm>
            <a:off x="3048000" y="4191000"/>
            <a:ext cx="838200" cy="253916"/>
          </a:xfrm>
          <a:prstGeom prst="rect">
            <a:avLst/>
          </a:prstGeom>
          <a:noFill/>
        </p:spPr>
        <p:txBody>
          <a:bodyPr wrap="square" rtlCol="0">
            <a:spAutoFit/>
          </a:bodyPr>
          <a:lstStyle/>
          <a:p>
            <a:r>
              <a:rPr lang="en-US" sz="1050" b="1" dirty="0" smtClean="0"/>
              <a:t>Mazatlan</a:t>
            </a:r>
            <a:endParaRPr lang="en-US" sz="1050" b="1" dirty="0"/>
          </a:p>
        </p:txBody>
      </p:sp>
      <p:sp>
        <p:nvSpPr>
          <p:cNvPr id="6" name="TextBox 5"/>
          <p:cNvSpPr txBox="1"/>
          <p:nvPr/>
        </p:nvSpPr>
        <p:spPr>
          <a:xfrm>
            <a:off x="3276600" y="5029200"/>
            <a:ext cx="914400" cy="253916"/>
          </a:xfrm>
          <a:prstGeom prst="rect">
            <a:avLst/>
          </a:prstGeom>
          <a:noFill/>
        </p:spPr>
        <p:txBody>
          <a:bodyPr wrap="square" rtlCol="0">
            <a:spAutoFit/>
          </a:bodyPr>
          <a:lstStyle/>
          <a:p>
            <a:r>
              <a:rPr lang="en-US" sz="1050" b="1" dirty="0" smtClean="0"/>
              <a:t>Manzanillo</a:t>
            </a:r>
            <a:endParaRPr lang="en-US" sz="1050" b="1" dirty="0"/>
          </a:p>
        </p:txBody>
      </p:sp>
      <p:sp>
        <p:nvSpPr>
          <p:cNvPr id="7" name="TextBox 6"/>
          <p:cNvSpPr txBox="1"/>
          <p:nvPr/>
        </p:nvSpPr>
        <p:spPr>
          <a:xfrm>
            <a:off x="5562600" y="4343400"/>
            <a:ext cx="762000" cy="253916"/>
          </a:xfrm>
          <a:prstGeom prst="rect">
            <a:avLst/>
          </a:prstGeom>
          <a:noFill/>
        </p:spPr>
        <p:txBody>
          <a:bodyPr wrap="square" rtlCol="0">
            <a:spAutoFit/>
          </a:bodyPr>
          <a:lstStyle/>
          <a:p>
            <a:r>
              <a:rPr lang="en-US" sz="1050" b="1" dirty="0" smtClean="0"/>
              <a:t>Tampico</a:t>
            </a:r>
            <a:endParaRPr lang="en-US" sz="1050" b="1" dirty="0"/>
          </a:p>
        </p:txBody>
      </p:sp>
      <p:sp>
        <p:nvSpPr>
          <p:cNvPr id="8" name="TextBox 7"/>
          <p:cNvSpPr txBox="1"/>
          <p:nvPr/>
        </p:nvSpPr>
        <p:spPr>
          <a:xfrm>
            <a:off x="5943600" y="4953000"/>
            <a:ext cx="762000" cy="253916"/>
          </a:xfrm>
          <a:prstGeom prst="rect">
            <a:avLst/>
          </a:prstGeom>
          <a:noFill/>
        </p:spPr>
        <p:txBody>
          <a:bodyPr wrap="square" rtlCol="0">
            <a:spAutoFit/>
          </a:bodyPr>
          <a:lstStyle/>
          <a:p>
            <a:r>
              <a:rPr lang="en-US" sz="1050" b="1" dirty="0" smtClean="0"/>
              <a:t>Veracruz</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i="1" dirty="0" smtClean="0"/>
              <a:t>Facts on Mexico</a:t>
            </a:r>
            <a:r>
              <a:rPr lang="en-US" sz="3600" b="1" i="1" dirty="0" smtClean="0"/>
              <a:t/>
            </a:r>
            <a:br>
              <a:rPr lang="en-US" sz="3600" b="1" i="1" dirty="0" smtClean="0"/>
            </a:br>
            <a:endParaRPr lang="en-US" sz="3600" dirty="0"/>
          </a:p>
        </p:txBody>
      </p:sp>
      <p:sp>
        <p:nvSpPr>
          <p:cNvPr id="3" name="Content Placeholder 2"/>
          <p:cNvSpPr>
            <a:spLocks noGrp="1"/>
          </p:cNvSpPr>
          <p:nvPr>
            <p:ph idx="1"/>
          </p:nvPr>
        </p:nvSpPr>
        <p:spPr>
          <a:xfrm>
            <a:off x="533400" y="762000"/>
            <a:ext cx="8229600" cy="5943600"/>
          </a:xfrm>
        </p:spPr>
        <p:txBody>
          <a:bodyPr>
            <a:noAutofit/>
          </a:bodyPr>
          <a:lstStyle/>
          <a:p>
            <a:r>
              <a:rPr lang="en-US" sz="1400" b="1" i="1" dirty="0" smtClean="0">
                <a:latin typeface="+mj-lt"/>
              </a:rPr>
              <a:t> </a:t>
            </a:r>
            <a:endParaRPr lang="en-US" sz="1400" dirty="0" smtClean="0">
              <a:latin typeface="+mj-lt"/>
            </a:endParaRPr>
          </a:p>
          <a:p>
            <a:r>
              <a:rPr lang="en-US" sz="1400" b="1" dirty="0" smtClean="0">
                <a:latin typeface="+mj-lt"/>
              </a:rPr>
              <a:t>Capital City:                      </a:t>
            </a:r>
            <a:r>
              <a:rPr lang="en-US" sz="1400" dirty="0" smtClean="0">
                <a:latin typeface="+mj-lt"/>
              </a:rPr>
              <a:t>Mexico City</a:t>
            </a:r>
          </a:p>
          <a:p>
            <a:r>
              <a:rPr lang="en-US" sz="1400" dirty="0" smtClean="0">
                <a:latin typeface="+mj-lt"/>
              </a:rPr>
              <a:t> </a:t>
            </a:r>
          </a:p>
          <a:p>
            <a:r>
              <a:rPr lang="en-US" sz="1400" b="1" dirty="0" smtClean="0">
                <a:latin typeface="+mj-lt"/>
              </a:rPr>
              <a:t>Monetary Unit:                  </a:t>
            </a:r>
            <a:r>
              <a:rPr lang="en-US" sz="1400" dirty="0" smtClean="0">
                <a:latin typeface="+mj-lt"/>
              </a:rPr>
              <a:t>Mexican peso</a:t>
            </a:r>
          </a:p>
          <a:p>
            <a:r>
              <a:rPr lang="en-US" sz="1400" dirty="0" smtClean="0">
                <a:latin typeface="+mj-lt"/>
              </a:rPr>
              <a:t> </a:t>
            </a:r>
          </a:p>
          <a:p>
            <a:r>
              <a:rPr lang="en-US" sz="1400" b="1" dirty="0" smtClean="0">
                <a:latin typeface="+mj-lt"/>
              </a:rPr>
              <a:t>Major Exports:</a:t>
            </a:r>
            <a:r>
              <a:rPr lang="en-US" sz="1400" dirty="0" smtClean="0">
                <a:latin typeface="+mj-lt"/>
              </a:rPr>
              <a:t>                  oil and oil products, silver, manufactured goods, vegetables, fruits, cotton, coffee, shrimp, motor vehicles, and consumer electronics</a:t>
            </a:r>
          </a:p>
          <a:p>
            <a:r>
              <a:rPr lang="en-US" sz="1400" dirty="0" smtClean="0">
                <a:latin typeface="+mj-lt"/>
              </a:rPr>
              <a:t> </a:t>
            </a:r>
          </a:p>
          <a:p>
            <a:r>
              <a:rPr lang="en-US" sz="1400" b="1" dirty="0" smtClean="0">
                <a:latin typeface="+mj-lt"/>
              </a:rPr>
              <a:t>Major Imports:</a:t>
            </a:r>
            <a:r>
              <a:rPr lang="en-US" sz="1400" dirty="0" smtClean="0">
                <a:latin typeface="+mj-lt"/>
              </a:rPr>
              <a:t>                  steel mill products, electrical equipment, agricultural machinery, metal-working machinery, car parts for assembly, aircraft and aircraft parts, and repair parts for motor vehicles</a:t>
            </a:r>
          </a:p>
          <a:p>
            <a:r>
              <a:rPr lang="en-US" sz="1400" dirty="0" smtClean="0">
                <a:latin typeface="+mj-lt"/>
              </a:rPr>
              <a:t> </a:t>
            </a:r>
          </a:p>
          <a:p>
            <a:r>
              <a:rPr lang="en-US" sz="1400" b="1" dirty="0" smtClean="0">
                <a:latin typeface="+mj-lt"/>
              </a:rPr>
              <a:t>Major Trading Partners:   </a:t>
            </a:r>
            <a:r>
              <a:rPr lang="en-US" sz="1400" dirty="0" smtClean="0">
                <a:latin typeface="+mj-lt"/>
              </a:rPr>
              <a:t>U.S., Canada, Spain, Germany, Japan, UK, Netherlands Antilles, Switzerland, Venezuela, Chile, South Korea, China, Taiwan, Italy, Brazil</a:t>
            </a:r>
          </a:p>
          <a:p>
            <a:r>
              <a:rPr lang="en-US" sz="1400" dirty="0" smtClean="0">
                <a:latin typeface="+mj-lt"/>
              </a:rPr>
              <a:t> </a:t>
            </a:r>
          </a:p>
          <a:p>
            <a:r>
              <a:rPr lang="en-US" sz="1400" b="1" dirty="0" smtClean="0">
                <a:latin typeface="+mj-lt"/>
              </a:rPr>
              <a:t>Ports and Harbors:           </a:t>
            </a:r>
            <a:r>
              <a:rPr lang="en-US" sz="1400" dirty="0" smtClean="0">
                <a:latin typeface="+mj-lt"/>
              </a:rPr>
              <a:t>Acapulco, Altamira, Coatzacoalcos, Ensenada, Guaymas, La Paz, Lazaro Cardenas, </a:t>
            </a:r>
            <a:r>
              <a:rPr lang="en-US" sz="1400" b="1" dirty="0" smtClean="0">
                <a:latin typeface="+mj-lt"/>
              </a:rPr>
              <a:t>Manzanillo</a:t>
            </a:r>
            <a:r>
              <a:rPr lang="en-US" sz="1400" dirty="0" smtClean="0">
                <a:latin typeface="+mj-lt"/>
              </a:rPr>
              <a:t>, </a:t>
            </a:r>
            <a:r>
              <a:rPr lang="en-US" sz="1400" b="1" dirty="0" smtClean="0">
                <a:latin typeface="+mj-lt"/>
              </a:rPr>
              <a:t>Mazatlan</a:t>
            </a:r>
            <a:r>
              <a:rPr lang="en-US" sz="1400" dirty="0" smtClean="0">
                <a:latin typeface="+mj-lt"/>
              </a:rPr>
              <a:t>, Progreso, Salina Cruz, </a:t>
            </a:r>
            <a:r>
              <a:rPr lang="en-US" sz="1400" b="1" dirty="0" smtClean="0">
                <a:latin typeface="+mj-lt"/>
              </a:rPr>
              <a:t>Tampico</a:t>
            </a:r>
            <a:r>
              <a:rPr lang="en-US" sz="1400" dirty="0" smtClean="0">
                <a:latin typeface="+mj-lt"/>
              </a:rPr>
              <a:t>, Topolobampo, Tuxpan, </a:t>
            </a:r>
            <a:r>
              <a:rPr lang="en-US" sz="1400" b="1" dirty="0" smtClean="0">
                <a:latin typeface="+mj-lt"/>
              </a:rPr>
              <a:t>Veracruz </a:t>
            </a:r>
            <a:endParaRPr lang="en-US" sz="1400" dirty="0" smtClean="0">
              <a:latin typeface="+mj-lt"/>
            </a:endParaRPr>
          </a:p>
          <a:p>
            <a:r>
              <a:rPr lang="en-US" sz="1400" b="1" dirty="0" smtClean="0">
                <a:latin typeface="+mj-lt"/>
              </a:rPr>
              <a:t> </a:t>
            </a:r>
            <a:endParaRPr lang="en-US" sz="1400" dirty="0" smtClean="0">
              <a:latin typeface="+mj-lt"/>
            </a:endParaRPr>
          </a:p>
          <a:p>
            <a:r>
              <a:rPr lang="en-US" sz="1400" b="1" dirty="0" smtClean="0">
                <a:latin typeface="+mj-lt"/>
              </a:rPr>
              <a:t>Time Zones:                      </a:t>
            </a:r>
            <a:r>
              <a:rPr lang="en-US" sz="1400" dirty="0" smtClean="0">
                <a:latin typeface="+mj-lt"/>
              </a:rPr>
              <a:t>There are 3 time zones in Mexico.   Most of the country uses Central Standard Time.  The Mexico states of Chihuahua, Nayarit, Sonora, Sinaloa and Baja California Sur use Mountain Standard Time and Baja California Norte uses Pacific Standard Time.  All of Mexico observes Daylight Saving Time between early April and late October with exception of Sonora.  Sonora neighbors Arizona and like Arizona, does not observe DST.  Sonora is considered Mexico’s fourth time zone although it observes Mountain Standard Time all year.</a:t>
            </a:r>
          </a:p>
          <a:p>
            <a:endParaRPr lang="en-US" sz="1400" dirty="0">
              <a:latin typeface="+mj-lt"/>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Where in Central America?</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1371600" y="1371600"/>
            <a:ext cx="6508376" cy="5029200"/>
          </a:xfrm>
          <a:prstGeom prst="rect">
            <a:avLst/>
          </a:prstGeom>
          <a:noFill/>
          <a:ln w="9525">
            <a:noFill/>
            <a:miter lim="800000"/>
            <a:headEnd/>
            <a:tailEnd/>
          </a:ln>
        </p:spPr>
      </p:pic>
      <p:sp>
        <p:nvSpPr>
          <p:cNvPr id="5" name="TextBox 4"/>
          <p:cNvSpPr txBox="1"/>
          <p:nvPr/>
        </p:nvSpPr>
        <p:spPr>
          <a:xfrm>
            <a:off x="2057400" y="2438400"/>
            <a:ext cx="1676400" cy="415498"/>
          </a:xfrm>
          <a:prstGeom prst="rect">
            <a:avLst/>
          </a:prstGeom>
          <a:noFill/>
        </p:spPr>
        <p:txBody>
          <a:bodyPr wrap="square" rtlCol="0">
            <a:spAutoFit/>
          </a:bodyPr>
          <a:lstStyle/>
          <a:p>
            <a:r>
              <a:rPr lang="en-US" sz="1050" b="1" dirty="0" smtClean="0"/>
              <a:t>Santo Tomas De Castilla, Guatemala</a:t>
            </a:r>
            <a:endParaRPr lang="en-US" sz="1050" b="1" dirty="0"/>
          </a:p>
        </p:txBody>
      </p:sp>
      <p:sp>
        <p:nvSpPr>
          <p:cNvPr id="6" name="TextBox 5"/>
          <p:cNvSpPr txBox="1"/>
          <p:nvPr/>
        </p:nvSpPr>
        <p:spPr>
          <a:xfrm>
            <a:off x="3581400" y="2362200"/>
            <a:ext cx="1066800" cy="415498"/>
          </a:xfrm>
          <a:prstGeom prst="rect">
            <a:avLst/>
          </a:prstGeom>
          <a:noFill/>
        </p:spPr>
        <p:txBody>
          <a:bodyPr wrap="square" rtlCol="0">
            <a:spAutoFit/>
          </a:bodyPr>
          <a:lstStyle/>
          <a:p>
            <a:r>
              <a:rPr lang="en-US" sz="1050" b="1" dirty="0" smtClean="0"/>
              <a:t>Puerto Cortes, </a:t>
            </a:r>
          </a:p>
          <a:p>
            <a:r>
              <a:rPr lang="en-US" sz="1050" b="1" dirty="0" smtClean="0"/>
              <a:t>Honduras</a:t>
            </a:r>
            <a:endParaRPr lang="en-US" sz="1050" b="1" dirty="0"/>
          </a:p>
        </p:txBody>
      </p:sp>
      <p:sp>
        <p:nvSpPr>
          <p:cNvPr id="7" name="TextBox 6"/>
          <p:cNvSpPr txBox="1"/>
          <p:nvPr/>
        </p:nvSpPr>
        <p:spPr>
          <a:xfrm>
            <a:off x="5029200" y="4876800"/>
            <a:ext cx="1143000" cy="415498"/>
          </a:xfrm>
          <a:prstGeom prst="rect">
            <a:avLst/>
          </a:prstGeom>
          <a:noFill/>
        </p:spPr>
        <p:txBody>
          <a:bodyPr wrap="square" rtlCol="0">
            <a:spAutoFit/>
          </a:bodyPr>
          <a:lstStyle/>
          <a:p>
            <a:r>
              <a:rPr lang="en-US" sz="1050" b="1" dirty="0" smtClean="0"/>
              <a:t>Puerto Limon, Costa Rica</a:t>
            </a:r>
            <a:endParaRPr lang="en-US" sz="1050" b="1" dirty="0"/>
          </a:p>
        </p:txBody>
      </p:sp>
      <p:sp>
        <p:nvSpPr>
          <p:cNvPr id="8" name="TextBox 7"/>
          <p:cNvSpPr txBox="1"/>
          <p:nvPr/>
        </p:nvSpPr>
        <p:spPr>
          <a:xfrm>
            <a:off x="6248400" y="5257800"/>
            <a:ext cx="1143000" cy="253916"/>
          </a:xfrm>
          <a:prstGeom prst="rect">
            <a:avLst/>
          </a:prstGeom>
          <a:noFill/>
        </p:spPr>
        <p:txBody>
          <a:bodyPr wrap="square" rtlCol="0">
            <a:spAutoFit/>
          </a:bodyPr>
          <a:lstStyle/>
          <a:p>
            <a:r>
              <a:rPr lang="en-US" sz="1050" b="1" dirty="0" smtClean="0"/>
              <a:t>Colon, Panama</a:t>
            </a:r>
            <a:endParaRPr lang="en-US" sz="1050" b="1" dirty="0"/>
          </a:p>
        </p:txBody>
      </p:sp>
      <p:sp>
        <p:nvSpPr>
          <p:cNvPr id="9" name="TextBox 8"/>
          <p:cNvSpPr txBox="1"/>
          <p:nvPr/>
        </p:nvSpPr>
        <p:spPr>
          <a:xfrm>
            <a:off x="6400800" y="5562600"/>
            <a:ext cx="1143000" cy="253916"/>
          </a:xfrm>
          <a:prstGeom prst="rect">
            <a:avLst/>
          </a:prstGeom>
          <a:noFill/>
        </p:spPr>
        <p:txBody>
          <a:bodyPr wrap="square" rtlCol="0">
            <a:spAutoFit/>
          </a:bodyPr>
          <a:lstStyle/>
          <a:p>
            <a:r>
              <a:rPr lang="en-US" sz="1050" b="1" dirty="0" smtClean="0"/>
              <a:t>Balboa, Panama</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Central America</a:t>
            </a:r>
            <a:endParaRPr lang="en-US" sz="3600" dirty="0"/>
          </a:p>
        </p:txBody>
      </p:sp>
      <p:sp>
        <p:nvSpPr>
          <p:cNvPr id="3" name="Content Placeholder 2"/>
          <p:cNvSpPr>
            <a:spLocks noGrp="1"/>
          </p:cNvSpPr>
          <p:nvPr>
            <p:ph idx="1"/>
          </p:nvPr>
        </p:nvSpPr>
        <p:spPr>
          <a:xfrm>
            <a:off x="457200" y="1371600"/>
            <a:ext cx="8229600" cy="4525963"/>
          </a:xfrm>
        </p:spPr>
        <p:txBody>
          <a:bodyPr>
            <a:normAutofit fontScale="32500" lnSpcReduction="20000"/>
          </a:bodyPr>
          <a:lstStyle/>
          <a:p>
            <a:r>
              <a:rPr lang="en-US" b="1" i="1" dirty="0" smtClean="0"/>
              <a:t> </a:t>
            </a:r>
            <a:endParaRPr lang="en-US" dirty="0" smtClean="0"/>
          </a:p>
          <a:p>
            <a:r>
              <a:rPr lang="en-US" sz="4800" dirty="0" smtClean="0">
                <a:latin typeface="+mj-lt"/>
              </a:rPr>
              <a:t>Part of the continent of North America, Central America consists of the following countries.  The countries with an asterisk next to it will be discussed further below.</a:t>
            </a:r>
          </a:p>
          <a:p>
            <a:r>
              <a:rPr lang="en-US" sz="4800" dirty="0" smtClean="0">
                <a:latin typeface="+mj-lt"/>
              </a:rPr>
              <a:t> </a:t>
            </a:r>
          </a:p>
          <a:p>
            <a:r>
              <a:rPr lang="en-US" sz="4800" b="1" dirty="0" smtClean="0">
                <a:latin typeface="+mj-lt"/>
              </a:rPr>
              <a:t>Belize</a:t>
            </a:r>
          </a:p>
          <a:p>
            <a:r>
              <a:rPr lang="en-US" sz="4800" b="1" dirty="0" smtClean="0">
                <a:latin typeface="+mj-lt"/>
              </a:rPr>
              <a:t>*Guatemala</a:t>
            </a:r>
            <a:endParaRPr lang="en-US" sz="4800" dirty="0" smtClean="0">
              <a:latin typeface="+mj-lt"/>
            </a:endParaRPr>
          </a:p>
          <a:p>
            <a:r>
              <a:rPr lang="en-US" sz="4800" b="1" dirty="0" smtClean="0">
                <a:latin typeface="+mj-lt"/>
              </a:rPr>
              <a:t>*Honduras</a:t>
            </a:r>
            <a:endParaRPr lang="en-US" sz="4800" dirty="0" smtClean="0">
              <a:latin typeface="+mj-lt"/>
            </a:endParaRPr>
          </a:p>
          <a:p>
            <a:r>
              <a:rPr lang="en-US" sz="4800" b="1" dirty="0" smtClean="0">
                <a:latin typeface="+mj-lt"/>
              </a:rPr>
              <a:t>El Salvador</a:t>
            </a:r>
            <a:endParaRPr lang="en-US" sz="4800" dirty="0" smtClean="0">
              <a:latin typeface="+mj-lt"/>
            </a:endParaRPr>
          </a:p>
          <a:p>
            <a:r>
              <a:rPr lang="en-US" sz="4800" b="1" dirty="0" smtClean="0">
                <a:latin typeface="+mj-lt"/>
              </a:rPr>
              <a:t>Nicaragua</a:t>
            </a:r>
            <a:endParaRPr lang="en-US" sz="4800" dirty="0" smtClean="0">
              <a:latin typeface="+mj-lt"/>
            </a:endParaRPr>
          </a:p>
          <a:p>
            <a:r>
              <a:rPr lang="en-US" sz="4800" b="1" dirty="0" smtClean="0">
                <a:latin typeface="+mj-lt"/>
              </a:rPr>
              <a:t>*Costa Rica</a:t>
            </a:r>
            <a:endParaRPr lang="en-US" sz="4800" dirty="0" smtClean="0">
              <a:latin typeface="+mj-lt"/>
            </a:endParaRPr>
          </a:p>
          <a:p>
            <a:r>
              <a:rPr lang="en-US" sz="4800" b="1" dirty="0" smtClean="0">
                <a:latin typeface="+mj-lt"/>
              </a:rPr>
              <a:t>*Panama</a:t>
            </a:r>
            <a:endParaRPr lang="en-US" sz="4800" dirty="0" smtClean="0">
              <a:latin typeface="+mj-lt"/>
            </a:endParaRPr>
          </a:p>
          <a:p>
            <a:r>
              <a:rPr lang="en-US" sz="4800" b="1" dirty="0" smtClean="0">
                <a:latin typeface="+mj-lt"/>
              </a:rPr>
              <a:t> </a:t>
            </a:r>
            <a:endParaRPr lang="en-US" sz="4800" dirty="0" smtClean="0">
              <a:latin typeface="+mj-lt"/>
            </a:endParaRPr>
          </a:p>
          <a:p>
            <a:r>
              <a:rPr lang="en-US" sz="4800" b="1" dirty="0" smtClean="0">
                <a:latin typeface="+mj-lt"/>
              </a:rPr>
              <a:t>Time Zones:                       </a:t>
            </a:r>
            <a:r>
              <a:rPr lang="en-US" sz="4800" dirty="0" smtClean="0">
                <a:latin typeface="+mj-lt"/>
              </a:rPr>
              <a:t>There are 2 time zones in Central America.   None of the countries in Central America observe Daylight Saving Time.</a:t>
            </a:r>
          </a:p>
          <a:p>
            <a:r>
              <a:rPr lang="en-US" sz="4800" b="1" dirty="0" smtClean="0">
                <a:latin typeface="+mj-lt"/>
              </a:rPr>
              <a:t> </a:t>
            </a:r>
            <a:endParaRPr lang="en-US" sz="4800" dirty="0" smtClean="0">
              <a:latin typeface="+mj-lt"/>
            </a:endParaRPr>
          </a:p>
          <a:p>
            <a:r>
              <a:rPr lang="en-US" sz="4800" b="1" dirty="0" smtClean="0">
                <a:latin typeface="+mj-lt"/>
              </a:rPr>
              <a:t>  </a:t>
            </a:r>
            <a:endParaRPr lang="en-US" sz="4800" dirty="0" smtClean="0">
              <a:latin typeface="+mj-lt"/>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Guatemala</a:t>
            </a:r>
            <a:endParaRPr lang="en-US" sz="3600" dirty="0"/>
          </a:p>
        </p:txBody>
      </p:sp>
      <p:sp>
        <p:nvSpPr>
          <p:cNvPr id="3" name="Content Placeholder 2"/>
          <p:cNvSpPr>
            <a:spLocks noGrp="1"/>
          </p:cNvSpPr>
          <p:nvPr>
            <p:ph idx="1"/>
          </p:nvPr>
        </p:nvSpPr>
        <p:spPr/>
        <p:txBody>
          <a:bodyPr>
            <a:normAutofit fontScale="55000" lnSpcReduction="20000"/>
          </a:bodyPr>
          <a:lstStyle/>
          <a:p>
            <a:r>
              <a:rPr lang="en-US" sz="2900" b="1" i="1" dirty="0" smtClean="0">
                <a:latin typeface="+mj-lt"/>
              </a:rPr>
              <a:t> </a:t>
            </a:r>
            <a:endParaRPr lang="en-US" sz="2900" dirty="0" smtClean="0">
              <a:latin typeface="+mj-lt"/>
            </a:endParaRPr>
          </a:p>
          <a:p>
            <a:r>
              <a:rPr lang="en-US" sz="2900" b="1" dirty="0" smtClean="0">
                <a:latin typeface="+mj-lt"/>
              </a:rPr>
              <a:t>Capital City:                           </a:t>
            </a:r>
            <a:r>
              <a:rPr lang="en-US" sz="2900" dirty="0" smtClean="0">
                <a:latin typeface="+mj-lt"/>
              </a:rPr>
              <a:t>Guatemala City</a:t>
            </a:r>
          </a:p>
          <a:p>
            <a:r>
              <a:rPr lang="en-US" sz="2900" dirty="0" smtClean="0">
                <a:latin typeface="+mj-lt"/>
              </a:rPr>
              <a:t> </a:t>
            </a:r>
          </a:p>
          <a:p>
            <a:r>
              <a:rPr lang="en-US" sz="2900" b="1" dirty="0" smtClean="0">
                <a:latin typeface="+mj-lt"/>
              </a:rPr>
              <a:t>Monetary Unit:                       </a:t>
            </a:r>
            <a:r>
              <a:rPr lang="en-US" sz="2900" dirty="0" smtClean="0">
                <a:latin typeface="+mj-lt"/>
              </a:rPr>
              <a:t>Quetzal</a:t>
            </a:r>
          </a:p>
          <a:p>
            <a:r>
              <a:rPr lang="en-US" sz="2900" dirty="0" smtClean="0">
                <a:latin typeface="+mj-lt"/>
              </a:rPr>
              <a:t> </a:t>
            </a:r>
          </a:p>
          <a:p>
            <a:r>
              <a:rPr lang="en-US" sz="2900" b="1" dirty="0" smtClean="0">
                <a:latin typeface="+mj-lt"/>
              </a:rPr>
              <a:t>Major Exports:                       </a:t>
            </a:r>
            <a:r>
              <a:rPr lang="en-US" sz="2900" dirty="0" smtClean="0">
                <a:latin typeface="+mj-lt"/>
              </a:rPr>
              <a:t>coffee, bananas, sugar, fruits and vegetables, meat, petroleum, and apparel</a:t>
            </a:r>
          </a:p>
          <a:p>
            <a:r>
              <a:rPr lang="en-US" sz="2900" dirty="0" smtClean="0">
                <a:latin typeface="+mj-lt"/>
              </a:rPr>
              <a:t> </a:t>
            </a:r>
          </a:p>
          <a:p>
            <a:r>
              <a:rPr lang="en-US" sz="2900" b="1" dirty="0" smtClean="0">
                <a:latin typeface="+mj-lt"/>
              </a:rPr>
              <a:t>Major Imports:                       </a:t>
            </a:r>
            <a:r>
              <a:rPr lang="en-US" sz="2900" dirty="0" smtClean="0">
                <a:latin typeface="+mj-lt"/>
              </a:rPr>
              <a:t>construction materials, fuels, grain, machinery and transport equipment, and fertilizers</a:t>
            </a:r>
          </a:p>
          <a:p>
            <a:r>
              <a:rPr lang="en-US" sz="2900" dirty="0" smtClean="0">
                <a:latin typeface="+mj-lt"/>
              </a:rPr>
              <a:t> </a:t>
            </a:r>
          </a:p>
          <a:p>
            <a:r>
              <a:rPr lang="en-US" sz="2900" b="1" dirty="0" smtClean="0">
                <a:latin typeface="+mj-lt"/>
              </a:rPr>
              <a:t>Major Trading Partners:       </a:t>
            </a:r>
            <a:r>
              <a:rPr lang="en-US" sz="2900" dirty="0" smtClean="0">
                <a:latin typeface="+mj-lt"/>
              </a:rPr>
              <a:t>U.S., El Salvador, Honduras, Germany, Mexico, China, Panama</a:t>
            </a:r>
          </a:p>
          <a:p>
            <a:r>
              <a:rPr lang="en-US" sz="2900" dirty="0" smtClean="0">
                <a:latin typeface="+mj-lt"/>
              </a:rPr>
              <a:t> </a:t>
            </a:r>
          </a:p>
          <a:p>
            <a:r>
              <a:rPr lang="en-US" sz="2900" b="1" dirty="0" smtClean="0">
                <a:latin typeface="+mj-lt"/>
              </a:rPr>
              <a:t>Ports and Harbors:               </a:t>
            </a:r>
            <a:r>
              <a:rPr lang="en-US" sz="2900" dirty="0" smtClean="0">
                <a:latin typeface="+mj-lt"/>
              </a:rPr>
              <a:t>Champerico, Puerto Barrios, Puerto Quetzal, San Jose, </a:t>
            </a:r>
            <a:r>
              <a:rPr lang="en-US" sz="2900" b="1" dirty="0" smtClean="0">
                <a:latin typeface="+mj-lt"/>
              </a:rPr>
              <a:t>Santo Tomas de Castilla</a:t>
            </a:r>
            <a:endParaRPr lang="en-US" sz="2900" dirty="0" smtClean="0">
              <a:latin typeface="+mj-lt"/>
            </a:endParaRPr>
          </a:p>
          <a:p>
            <a:r>
              <a:rPr lang="en-US" sz="2900" b="1" dirty="0" smtClean="0">
                <a:latin typeface="+mj-lt"/>
              </a:rPr>
              <a:t> </a:t>
            </a:r>
            <a:endParaRPr lang="en-US" sz="2900" dirty="0" smtClean="0">
              <a:latin typeface="+mj-lt"/>
            </a:endParaRPr>
          </a:p>
          <a:p>
            <a:r>
              <a:rPr lang="en-US" sz="2900" b="1" dirty="0" smtClean="0">
                <a:latin typeface="+mj-lt"/>
              </a:rPr>
              <a:t>Time Zones:  </a:t>
            </a:r>
            <a:r>
              <a:rPr lang="en-US" sz="2900" dirty="0" smtClean="0">
                <a:latin typeface="+mj-lt"/>
              </a:rPr>
              <a:t>Guatemala observes Central Standard Time (UTC/GMT – 6 hours</a:t>
            </a:r>
          </a:p>
          <a:p>
            <a:endParaRPr lang="en-US"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Honduras</a:t>
            </a:r>
            <a:endParaRPr lang="en-US" sz="3600" dirty="0"/>
          </a:p>
        </p:txBody>
      </p:sp>
      <p:sp>
        <p:nvSpPr>
          <p:cNvPr id="3" name="Content Placeholder 2"/>
          <p:cNvSpPr>
            <a:spLocks noGrp="1"/>
          </p:cNvSpPr>
          <p:nvPr>
            <p:ph idx="1"/>
          </p:nvPr>
        </p:nvSpPr>
        <p:spPr/>
        <p:txBody>
          <a:bodyPr>
            <a:normAutofit fontScale="25000" lnSpcReduction="20000"/>
          </a:bodyPr>
          <a:lstStyle/>
          <a:p>
            <a:r>
              <a:rPr lang="en-US" sz="6400" b="1" i="1" dirty="0" smtClean="0">
                <a:latin typeface="+mj-lt"/>
              </a:rPr>
              <a:t> </a:t>
            </a:r>
            <a:endParaRPr lang="en-US" sz="6400" dirty="0" smtClean="0">
              <a:latin typeface="+mj-lt"/>
            </a:endParaRPr>
          </a:p>
          <a:p>
            <a:r>
              <a:rPr lang="en-US" sz="6400" b="1" dirty="0" smtClean="0">
                <a:latin typeface="+mj-lt"/>
              </a:rPr>
              <a:t>Capital City:                        </a:t>
            </a:r>
            <a:r>
              <a:rPr lang="en-US" sz="6400" dirty="0" smtClean="0">
                <a:latin typeface="+mj-lt"/>
              </a:rPr>
              <a:t>Tegucigalpa</a:t>
            </a:r>
          </a:p>
          <a:p>
            <a:r>
              <a:rPr lang="en-US" sz="6400" dirty="0" smtClean="0">
                <a:latin typeface="+mj-lt"/>
              </a:rPr>
              <a:t> </a:t>
            </a:r>
          </a:p>
          <a:p>
            <a:r>
              <a:rPr lang="en-US" sz="6400" b="1" dirty="0" smtClean="0">
                <a:latin typeface="+mj-lt"/>
              </a:rPr>
              <a:t>Monetary Unit:                    </a:t>
            </a:r>
            <a:r>
              <a:rPr lang="en-US" sz="6400" dirty="0" smtClean="0">
                <a:latin typeface="+mj-lt"/>
              </a:rPr>
              <a:t>Lempira</a:t>
            </a:r>
          </a:p>
          <a:p>
            <a:r>
              <a:rPr lang="en-US" sz="6400" dirty="0" smtClean="0">
                <a:latin typeface="+mj-lt"/>
              </a:rPr>
              <a:t> </a:t>
            </a:r>
          </a:p>
          <a:p>
            <a:r>
              <a:rPr lang="en-US" sz="6400" b="1" dirty="0" smtClean="0">
                <a:latin typeface="+mj-lt"/>
              </a:rPr>
              <a:t>Major Exports:                    </a:t>
            </a:r>
            <a:r>
              <a:rPr lang="en-US" sz="6400" dirty="0" smtClean="0">
                <a:latin typeface="+mj-lt"/>
              </a:rPr>
              <a:t>coffee, meat, bananas, shrimp and lobster, and lumber</a:t>
            </a:r>
          </a:p>
          <a:p>
            <a:r>
              <a:rPr lang="en-US" sz="6400" dirty="0" smtClean="0">
                <a:latin typeface="+mj-lt"/>
              </a:rPr>
              <a:t> </a:t>
            </a:r>
          </a:p>
          <a:p>
            <a:r>
              <a:rPr lang="en-US" sz="6400" b="1" dirty="0" smtClean="0">
                <a:latin typeface="+mj-lt"/>
              </a:rPr>
              <a:t>Major Imports:                    </a:t>
            </a:r>
            <a:r>
              <a:rPr lang="en-US" sz="6400" dirty="0" smtClean="0">
                <a:latin typeface="+mj-lt"/>
              </a:rPr>
              <a:t>fuels, chemical products, industrial raw materials, machinery and transport equipment, and foodstuffs</a:t>
            </a:r>
          </a:p>
          <a:p>
            <a:r>
              <a:rPr lang="en-US" sz="6400" dirty="0" smtClean="0">
                <a:latin typeface="+mj-lt"/>
              </a:rPr>
              <a:t> </a:t>
            </a:r>
          </a:p>
          <a:p>
            <a:r>
              <a:rPr lang="en-US" sz="6400" b="1" dirty="0" smtClean="0">
                <a:latin typeface="+mj-lt"/>
              </a:rPr>
              <a:t>Major Trading Partners:      </a:t>
            </a:r>
            <a:r>
              <a:rPr lang="en-US" sz="6400" dirty="0" smtClean="0">
                <a:latin typeface="+mj-lt"/>
              </a:rPr>
              <a:t>U.S., Germany, El Salvador, Guatemala</a:t>
            </a:r>
          </a:p>
          <a:p>
            <a:r>
              <a:rPr lang="en-US" sz="6400" dirty="0" smtClean="0">
                <a:latin typeface="+mj-lt"/>
              </a:rPr>
              <a:t> </a:t>
            </a:r>
          </a:p>
          <a:p>
            <a:r>
              <a:rPr lang="en-US" sz="6400" b="1" dirty="0" smtClean="0">
                <a:latin typeface="+mj-lt"/>
              </a:rPr>
              <a:t>Ports and Harbors:</a:t>
            </a:r>
            <a:r>
              <a:rPr lang="en-US" sz="6400" dirty="0" smtClean="0">
                <a:latin typeface="+mj-lt"/>
              </a:rPr>
              <a:t>               La Ceiba, Puerto Castilla, </a:t>
            </a:r>
            <a:r>
              <a:rPr lang="en-US" sz="6400" b="1" dirty="0" smtClean="0">
                <a:latin typeface="+mj-lt"/>
              </a:rPr>
              <a:t>Puerto Cortes</a:t>
            </a:r>
            <a:r>
              <a:rPr lang="en-US" sz="6400" dirty="0" smtClean="0">
                <a:latin typeface="+mj-lt"/>
              </a:rPr>
              <a:t>, San Lorenzo, Tela, Puerto Lempira</a:t>
            </a:r>
          </a:p>
          <a:p>
            <a:r>
              <a:rPr lang="en-US" sz="6400" b="1" i="1" dirty="0" smtClean="0">
                <a:latin typeface="+mj-lt"/>
              </a:rPr>
              <a:t> </a:t>
            </a:r>
            <a:endParaRPr lang="en-US" sz="6400" dirty="0" smtClean="0">
              <a:latin typeface="+mj-lt"/>
            </a:endParaRPr>
          </a:p>
          <a:p>
            <a:r>
              <a:rPr lang="en-US" sz="6400" b="1" dirty="0" smtClean="0">
                <a:latin typeface="+mj-lt"/>
              </a:rPr>
              <a:t>Time Zones:             </a:t>
            </a:r>
            <a:r>
              <a:rPr lang="en-US" sz="6400" dirty="0" smtClean="0">
                <a:latin typeface="+mj-lt"/>
              </a:rPr>
              <a:t>Honduras observes Central Standard Time (UTC/GMT – 6 hours) </a:t>
            </a:r>
          </a:p>
          <a:p>
            <a:pPr>
              <a:buNone/>
            </a:pPr>
            <a:r>
              <a:rPr lang="en-US" sz="6400" b="1" i="1" dirty="0" smtClean="0">
                <a:latin typeface="+mj-lt"/>
              </a:rPr>
              <a:t> </a:t>
            </a:r>
            <a:endParaRPr lang="en-US" sz="6400" dirty="0" smtClean="0">
              <a:latin typeface="+mj-lt"/>
            </a:endParaRPr>
          </a:p>
          <a:p>
            <a:endParaRPr lang="en-US" sz="4800" dirty="0" smtClean="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Costa Rica</a:t>
            </a:r>
            <a:endParaRPr lang="en-US" sz="3600" dirty="0"/>
          </a:p>
        </p:txBody>
      </p:sp>
      <p:sp>
        <p:nvSpPr>
          <p:cNvPr id="3" name="Content Placeholder 2"/>
          <p:cNvSpPr>
            <a:spLocks noGrp="1"/>
          </p:cNvSpPr>
          <p:nvPr>
            <p:ph idx="1"/>
          </p:nvPr>
        </p:nvSpPr>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San Jose</a:t>
            </a:r>
          </a:p>
          <a:p>
            <a:r>
              <a:rPr lang="en-US" sz="3400" dirty="0" smtClean="0">
                <a:latin typeface="+mj-lt"/>
              </a:rPr>
              <a:t> </a:t>
            </a:r>
          </a:p>
          <a:p>
            <a:r>
              <a:rPr lang="en-US" sz="3400" b="1" dirty="0" smtClean="0">
                <a:latin typeface="+mj-lt"/>
              </a:rPr>
              <a:t>Monetary Unit:                      </a:t>
            </a:r>
            <a:r>
              <a:rPr lang="en-US" sz="3400" dirty="0" smtClean="0">
                <a:latin typeface="+mj-lt"/>
              </a:rPr>
              <a:t>Colon</a:t>
            </a:r>
          </a:p>
          <a:p>
            <a:r>
              <a:rPr lang="en-US" sz="3400" dirty="0" smtClean="0">
                <a:latin typeface="+mj-lt"/>
              </a:rPr>
              <a:t> </a:t>
            </a:r>
          </a:p>
          <a:p>
            <a:r>
              <a:rPr lang="en-US" sz="3400" b="1" dirty="0" smtClean="0">
                <a:latin typeface="+mj-lt"/>
              </a:rPr>
              <a:t>Major Exports:</a:t>
            </a:r>
            <a:r>
              <a:rPr lang="en-US" sz="3400" dirty="0" smtClean="0">
                <a:latin typeface="+mj-lt"/>
              </a:rPr>
              <a:t>                      coffee, sugar, bananas and pineapples, electronic components, textiles, and medical equipment</a:t>
            </a:r>
          </a:p>
          <a:p>
            <a:r>
              <a:rPr lang="en-US" sz="3400" dirty="0" smtClean="0">
                <a:latin typeface="+mj-lt"/>
              </a:rPr>
              <a:t> </a:t>
            </a:r>
          </a:p>
          <a:p>
            <a:r>
              <a:rPr lang="en-US" sz="3400" b="1" dirty="0" smtClean="0">
                <a:latin typeface="+mj-lt"/>
              </a:rPr>
              <a:t>Major Imports:                      </a:t>
            </a:r>
            <a:r>
              <a:rPr lang="en-US" sz="3400" dirty="0" smtClean="0">
                <a:latin typeface="+mj-lt"/>
              </a:rPr>
              <a:t>consumer goods, capital equipment, raw materials, and petroleum</a:t>
            </a:r>
          </a:p>
          <a:p>
            <a:r>
              <a:rPr lang="en-US" sz="3400" dirty="0" smtClean="0">
                <a:latin typeface="+mj-lt"/>
              </a:rPr>
              <a:t> </a:t>
            </a:r>
          </a:p>
          <a:p>
            <a:r>
              <a:rPr lang="en-US" sz="3400" b="1" dirty="0" smtClean="0">
                <a:latin typeface="+mj-lt"/>
              </a:rPr>
              <a:t>Major Trading Partners:       </a:t>
            </a:r>
            <a:r>
              <a:rPr lang="en-US" sz="3400" dirty="0" smtClean="0">
                <a:latin typeface="+mj-lt"/>
              </a:rPr>
              <a:t>U.S., Netherlands, Guatemala, Japan, Mexico, Brazil</a:t>
            </a:r>
          </a:p>
          <a:p>
            <a:r>
              <a:rPr lang="en-US" sz="3400" dirty="0" smtClean="0">
                <a:latin typeface="+mj-lt"/>
              </a:rPr>
              <a:t> </a:t>
            </a:r>
          </a:p>
          <a:p>
            <a:r>
              <a:rPr lang="en-US" sz="3400" b="1" dirty="0" smtClean="0">
                <a:latin typeface="+mj-lt"/>
              </a:rPr>
              <a:t>Ports and Harbors:</a:t>
            </a:r>
            <a:r>
              <a:rPr lang="en-US" sz="3400" dirty="0" smtClean="0">
                <a:latin typeface="+mj-lt"/>
              </a:rPr>
              <a:t>              Caldera, Golfito, Moin, </a:t>
            </a:r>
            <a:r>
              <a:rPr lang="en-US" sz="3400" b="1" dirty="0" smtClean="0">
                <a:latin typeface="+mj-lt"/>
              </a:rPr>
              <a:t>Puerto Limon</a:t>
            </a:r>
            <a:r>
              <a:rPr lang="en-US" sz="3400" dirty="0" smtClean="0">
                <a:latin typeface="+mj-lt"/>
              </a:rPr>
              <a:t>, Puerto Quepos, Puntarenas</a:t>
            </a:r>
          </a:p>
          <a:p>
            <a:r>
              <a:rPr lang="en-US" sz="3400" dirty="0" smtClean="0">
                <a:latin typeface="+mj-lt"/>
              </a:rPr>
              <a:t> </a:t>
            </a:r>
          </a:p>
          <a:p>
            <a:r>
              <a:rPr lang="en-US" sz="3400" b="1" dirty="0" smtClean="0">
                <a:latin typeface="+mj-lt"/>
              </a:rPr>
              <a:t>Time Zones:      </a:t>
            </a:r>
            <a:r>
              <a:rPr lang="en-US" sz="3400" dirty="0" smtClean="0">
                <a:latin typeface="+mj-lt"/>
              </a:rPr>
              <a:t>      Costa Rica observes Central Standard Time (UTC/GMT – 6 hours)</a:t>
            </a:r>
            <a:endParaRPr lang="en-US" sz="3400" b="1" i="1" dirty="0" smtClean="0">
              <a:latin typeface="+mj-lt"/>
            </a:endParaRPr>
          </a:p>
          <a:p>
            <a:r>
              <a:rPr lang="en-US" sz="3400" b="1" i="1" dirty="0" smtClean="0">
                <a:latin typeface="+mj-lt"/>
              </a:rPr>
              <a:t> </a:t>
            </a:r>
          </a:p>
          <a:p>
            <a:endParaRPr lang="en-US" dirty="0" smtClean="0"/>
          </a:p>
          <a:p>
            <a:endParaRPr lang="en-US"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Panama</a:t>
            </a:r>
          </a:p>
        </p:txBody>
      </p:sp>
      <p:sp>
        <p:nvSpPr>
          <p:cNvPr id="3" name="Content Placeholder 2"/>
          <p:cNvSpPr>
            <a:spLocks noGrp="1"/>
          </p:cNvSpPr>
          <p:nvPr>
            <p:ph idx="1"/>
          </p:nvPr>
        </p:nvSpPr>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Panama City</a:t>
            </a:r>
          </a:p>
          <a:p>
            <a:r>
              <a:rPr lang="en-US" sz="3400" dirty="0" smtClean="0">
                <a:latin typeface="+mj-lt"/>
              </a:rPr>
              <a:t> </a:t>
            </a:r>
          </a:p>
          <a:p>
            <a:r>
              <a:rPr lang="en-US" sz="3400" b="1" dirty="0" smtClean="0">
                <a:latin typeface="+mj-lt"/>
              </a:rPr>
              <a:t>Monetary Unit:                     </a:t>
            </a:r>
            <a:r>
              <a:rPr lang="en-US" sz="3400" dirty="0" smtClean="0">
                <a:latin typeface="+mj-lt"/>
              </a:rPr>
              <a:t>Balboa, the official paper currency is the U.S. dollar</a:t>
            </a:r>
          </a:p>
          <a:p>
            <a:r>
              <a:rPr lang="en-US" sz="3400" dirty="0" smtClean="0">
                <a:latin typeface="+mj-lt"/>
              </a:rPr>
              <a:t> </a:t>
            </a:r>
          </a:p>
          <a:p>
            <a:r>
              <a:rPr lang="en-US" sz="3400" b="1" dirty="0" smtClean="0">
                <a:latin typeface="+mj-lt"/>
              </a:rPr>
              <a:t>Major Exports:                    </a:t>
            </a:r>
            <a:r>
              <a:rPr lang="en-US" sz="3400" dirty="0" smtClean="0">
                <a:latin typeface="+mj-lt"/>
              </a:rPr>
              <a:t>coffee, sugar, bananas, shrimp, and clothing</a:t>
            </a:r>
          </a:p>
          <a:p>
            <a:r>
              <a:rPr lang="en-US" sz="3400" dirty="0" smtClean="0">
                <a:latin typeface="+mj-lt"/>
              </a:rPr>
              <a:t> </a:t>
            </a:r>
          </a:p>
          <a:p>
            <a:r>
              <a:rPr lang="en-US" sz="3400" b="1" dirty="0" smtClean="0">
                <a:latin typeface="+mj-lt"/>
              </a:rPr>
              <a:t>Major Imports:                    </a:t>
            </a:r>
            <a:r>
              <a:rPr lang="en-US" sz="3400" dirty="0" smtClean="0">
                <a:latin typeface="+mj-lt"/>
              </a:rPr>
              <a:t>crude oil, foodstuffs, capital goods, chemicals, and consumer goods</a:t>
            </a:r>
          </a:p>
          <a:p>
            <a:r>
              <a:rPr lang="en-US" sz="3400" dirty="0" smtClean="0">
                <a:latin typeface="+mj-lt"/>
              </a:rPr>
              <a:t> </a:t>
            </a:r>
          </a:p>
          <a:p>
            <a:r>
              <a:rPr lang="en-US" sz="3400" b="1" dirty="0" smtClean="0">
                <a:latin typeface="+mj-lt"/>
              </a:rPr>
              <a:t>Major Trading Partners:     </a:t>
            </a:r>
            <a:r>
              <a:rPr lang="en-US" sz="3400" dirty="0" smtClean="0">
                <a:latin typeface="+mj-lt"/>
              </a:rPr>
              <a:t>U.S., Germany, Italy, Japan, Singapore, China, Spain</a:t>
            </a:r>
          </a:p>
          <a:p>
            <a:r>
              <a:rPr lang="en-US" sz="3400" dirty="0" smtClean="0">
                <a:latin typeface="+mj-lt"/>
              </a:rPr>
              <a:t> </a:t>
            </a:r>
          </a:p>
          <a:p>
            <a:r>
              <a:rPr lang="en-US" sz="3400" b="1" dirty="0" smtClean="0">
                <a:latin typeface="+mj-lt"/>
              </a:rPr>
              <a:t>Ports and Harbors:            Balboa</a:t>
            </a:r>
            <a:r>
              <a:rPr lang="en-US" sz="3400" dirty="0" smtClean="0">
                <a:latin typeface="+mj-lt"/>
              </a:rPr>
              <a:t>, Cristobal, Coco Solo, </a:t>
            </a:r>
            <a:r>
              <a:rPr lang="en-US" sz="3400" b="1" dirty="0" smtClean="0">
                <a:latin typeface="+mj-lt"/>
              </a:rPr>
              <a:t>Manzanillo (part of Colon</a:t>
            </a:r>
            <a:r>
              <a:rPr lang="en-US" sz="3400" dirty="0" smtClean="0">
                <a:latin typeface="+mj-lt"/>
              </a:rPr>
              <a:t> </a:t>
            </a:r>
            <a:r>
              <a:rPr lang="en-US" sz="3400" b="1" dirty="0" smtClean="0">
                <a:latin typeface="+mj-lt"/>
              </a:rPr>
              <a:t>area),</a:t>
            </a:r>
            <a:r>
              <a:rPr lang="en-US" sz="3400" dirty="0" smtClean="0">
                <a:latin typeface="+mj-lt"/>
              </a:rPr>
              <a:t> Vacamonte</a:t>
            </a:r>
          </a:p>
          <a:p>
            <a:r>
              <a:rPr lang="en-US" sz="3400" dirty="0" smtClean="0">
                <a:latin typeface="+mj-lt"/>
              </a:rPr>
              <a:t> </a:t>
            </a:r>
          </a:p>
          <a:p>
            <a:r>
              <a:rPr lang="en-US" sz="3400" b="1" dirty="0" smtClean="0">
                <a:latin typeface="+mj-lt"/>
              </a:rPr>
              <a:t>Time Zones:            </a:t>
            </a:r>
            <a:r>
              <a:rPr lang="en-US" sz="3400" dirty="0" smtClean="0">
                <a:latin typeface="+mj-lt"/>
              </a:rPr>
              <a:t>Panama observes Eastern Standard Time (UTC-GMT – 5 hours)</a:t>
            </a:r>
            <a:r>
              <a:rPr lang="en-US" sz="3400" b="1" dirty="0" smtClean="0">
                <a:latin typeface="+mj-lt"/>
              </a:rPr>
              <a:t>   </a:t>
            </a:r>
            <a:endParaRPr lang="en-US" sz="3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3600" dirty="0" smtClean="0"/>
              <a:t>Where in South America?</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2362200" y="1371600"/>
            <a:ext cx="3966962" cy="5486400"/>
          </a:xfrm>
          <a:prstGeom prst="rect">
            <a:avLst/>
          </a:prstGeom>
          <a:noFill/>
          <a:ln w="9525">
            <a:noFill/>
            <a:miter lim="800000"/>
            <a:headEnd/>
            <a:tailEnd/>
          </a:ln>
        </p:spPr>
      </p:pic>
      <p:sp>
        <p:nvSpPr>
          <p:cNvPr id="5" name="TextBox 4"/>
          <p:cNvSpPr txBox="1"/>
          <p:nvPr/>
        </p:nvSpPr>
        <p:spPr>
          <a:xfrm>
            <a:off x="3886200" y="1371600"/>
            <a:ext cx="1524000" cy="253916"/>
          </a:xfrm>
          <a:prstGeom prst="rect">
            <a:avLst/>
          </a:prstGeom>
          <a:noFill/>
        </p:spPr>
        <p:txBody>
          <a:bodyPr wrap="square" rtlCol="0">
            <a:spAutoFit/>
          </a:bodyPr>
          <a:lstStyle/>
          <a:p>
            <a:r>
              <a:rPr lang="en-US" sz="1050" b="1" dirty="0" smtClean="0"/>
              <a:t>Pto Cabello, Venezuela</a:t>
            </a:r>
            <a:endParaRPr lang="en-US" sz="1050" b="1" dirty="0"/>
          </a:p>
        </p:txBody>
      </p:sp>
      <p:sp>
        <p:nvSpPr>
          <p:cNvPr id="6" name="TextBox 5"/>
          <p:cNvSpPr txBox="1"/>
          <p:nvPr/>
        </p:nvSpPr>
        <p:spPr>
          <a:xfrm>
            <a:off x="2819400" y="1371600"/>
            <a:ext cx="838200" cy="415498"/>
          </a:xfrm>
          <a:prstGeom prst="rect">
            <a:avLst/>
          </a:prstGeom>
          <a:noFill/>
        </p:spPr>
        <p:txBody>
          <a:bodyPr wrap="square" rtlCol="0">
            <a:spAutoFit/>
          </a:bodyPr>
          <a:lstStyle/>
          <a:p>
            <a:r>
              <a:rPr lang="en-US" sz="1050" b="1" dirty="0" smtClean="0"/>
              <a:t>Cartagena, Colombia</a:t>
            </a:r>
            <a:endParaRPr lang="en-US" sz="1050" b="1" dirty="0"/>
          </a:p>
        </p:txBody>
      </p:sp>
      <p:sp>
        <p:nvSpPr>
          <p:cNvPr id="7" name="TextBox 6"/>
          <p:cNvSpPr txBox="1"/>
          <p:nvPr/>
        </p:nvSpPr>
        <p:spPr>
          <a:xfrm>
            <a:off x="2590800" y="1828800"/>
            <a:ext cx="1143000" cy="415498"/>
          </a:xfrm>
          <a:prstGeom prst="rect">
            <a:avLst/>
          </a:prstGeom>
          <a:noFill/>
        </p:spPr>
        <p:txBody>
          <a:bodyPr wrap="square" rtlCol="0">
            <a:spAutoFit/>
          </a:bodyPr>
          <a:lstStyle/>
          <a:p>
            <a:r>
              <a:rPr lang="en-US" sz="1050" b="1" dirty="0" smtClean="0"/>
              <a:t>Buenaventura, Colombia</a:t>
            </a:r>
            <a:endParaRPr lang="en-US" sz="1050" b="1" dirty="0"/>
          </a:p>
        </p:txBody>
      </p:sp>
      <p:sp>
        <p:nvSpPr>
          <p:cNvPr id="8" name="TextBox 7"/>
          <p:cNvSpPr txBox="1"/>
          <p:nvPr/>
        </p:nvSpPr>
        <p:spPr>
          <a:xfrm>
            <a:off x="2514600" y="2286000"/>
            <a:ext cx="914400" cy="415498"/>
          </a:xfrm>
          <a:prstGeom prst="rect">
            <a:avLst/>
          </a:prstGeom>
          <a:noFill/>
        </p:spPr>
        <p:txBody>
          <a:bodyPr wrap="square" rtlCol="0">
            <a:spAutoFit/>
          </a:bodyPr>
          <a:lstStyle/>
          <a:p>
            <a:r>
              <a:rPr lang="en-US" sz="1050" b="1" dirty="0" smtClean="0"/>
              <a:t>Guayaquil, Ecuador</a:t>
            </a:r>
            <a:endParaRPr lang="en-US" sz="1050" b="1" dirty="0"/>
          </a:p>
        </p:txBody>
      </p:sp>
      <p:sp>
        <p:nvSpPr>
          <p:cNvPr id="9" name="TextBox 8"/>
          <p:cNvSpPr txBox="1"/>
          <p:nvPr/>
        </p:nvSpPr>
        <p:spPr>
          <a:xfrm>
            <a:off x="2895600" y="2895600"/>
            <a:ext cx="914400" cy="253916"/>
          </a:xfrm>
          <a:prstGeom prst="rect">
            <a:avLst/>
          </a:prstGeom>
          <a:noFill/>
        </p:spPr>
        <p:txBody>
          <a:bodyPr wrap="square" rtlCol="0">
            <a:spAutoFit/>
          </a:bodyPr>
          <a:lstStyle/>
          <a:p>
            <a:r>
              <a:rPr lang="en-US" sz="1050" b="1" dirty="0" smtClean="0"/>
              <a:t>Callao, Peru</a:t>
            </a:r>
            <a:endParaRPr lang="en-US" sz="1050" b="1" dirty="0"/>
          </a:p>
        </p:txBody>
      </p:sp>
      <p:sp>
        <p:nvSpPr>
          <p:cNvPr id="10" name="TextBox 9"/>
          <p:cNvSpPr txBox="1"/>
          <p:nvPr/>
        </p:nvSpPr>
        <p:spPr>
          <a:xfrm>
            <a:off x="2667000" y="4724400"/>
            <a:ext cx="1219200" cy="253916"/>
          </a:xfrm>
          <a:prstGeom prst="rect">
            <a:avLst/>
          </a:prstGeom>
          <a:noFill/>
        </p:spPr>
        <p:txBody>
          <a:bodyPr wrap="square" rtlCol="0">
            <a:spAutoFit/>
          </a:bodyPr>
          <a:lstStyle/>
          <a:p>
            <a:r>
              <a:rPr lang="en-US" sz="1050" b="1" dirty="0" smtClean="0"/>
              <a:t>Valparaiso, Chile</a:t>
            </a:r>
            <a:endParaRPr lang="en-US" sz="1050" b="1" dirty="0"/>
          </a:p>
        </p:txBody>
      </p:sp>
      <p:sp>
        <p:nvSpPr>
          <p:cNvPr id="11" name="TextBox 10"/>
          <p:cNvSpPr txBox="1"/>
          <p:nvPr/>
        </p:nvSpPr>
        <p:spPr>
          <a:xfrm>
            <a:off x="4419600" y="4800600"/>
            <a:ext cx="1600200" cy="253916"/>
          </a:xfrm>
          <a:prstGeom prst="rect">
            <a:avLst/>
          </a:prstGeom>
          <a:noFill/>
        </p:spPr>
        <p:txBody>
          <a:bodyPr wrap="square" rtlCol="0">
            <a:spAutoFit/>
          </a:bodyPr>
          <a:lstStyle/>
          <a:p>
            <a:r>
              <a:rPr lang="en-US" sz="1050" b="1" dirty="0" smtClean="0"/>
              <a:t>Buenos Aires, Argentina</a:t>
            </a:r>
            <a:endParaRPr lang="en-US" sz="1050" b="1" dirty="0"/>
          </a:p>
        </p:txBody>
      </p:sp>
      <p:sp>
        <p:nvSpPr>
          <p:cNvPr id="12" name="TextBox 11"/>
          <p:cNvSpPr txBox="1"/>
          <p:nvPr/>
        </p:nvSpPr>
        <p:spPr>
          <a:xfrm>
            <a:off x="4724400" y="4572000"/>
            <a:ext cx="1600200" cy="253916"/>
          </a:xfrm>
          <a:prstGeom prst="rect">
            <a:avLst/>
          </a:prstGeom>
          <a:noFill/>
        </p:spPr>
        <p:txBody>
          <a:bodyPr wrap="square" rtlCol="0">
            <a:spAutoFit/>
          </a:bodyPr>
          <a:lstStyle/>
          <a:p>
            <a:r>
              <a:rPr lang="en-US" sz="1050" b="1" dirty="0" smtClean="0"/>
              <a:t>Montevideo, Uruguay</a:t>
            </a:r>
            <a:endParaRPr lang="en-US" sz="1050" b="1" dirty="0"/>
          </a:p>
        </p:txBody>
      </p:sp>
      <p:sp>
        <p:nvSpPr>
          <p:cNvPr id="13" name="TextBox 12"/>
          <p:cNvSpPr txBox="1"/>
          <p:nvPr/>
        </p:nvSpPr>
        <p:spPr>
          <a:xfrm>
            <a:off x="4953000" y="4343400"/>
            <a:ext cx="914400" cy="253916"/>
          </a:xfrm>
          <a:prstGeom prst="rect">
            <a:avLst/>
          </a:prstGeom>
          <a:noFill/>
        </p:spPr>
        <p:txBody>
          <a:bodyPr wrap="square" rtlCol="0">
            <a:spAutoFit/>
          </a:bodyPr>
          <a:lstStyle/>
          <a:p>
            <a:r>
              <a:rPr lang="en-US" sz="1050" b="1" dirty="0" smtClean="0">
                <a:solidFill>
                  <a:srgbClr val="FFC000"/>
                </a:solidFill>
              </a:rPr>
              <a:t>Rio Grande</a:t>
            </a:r>
            <a:endParaRPr lang="en-US" sz="1050" b="1" dirty="0">
              <a:solidFill>
                <a:srgbClr val="FFC000"/>
              </a:solidFill>
            </a:endParaRPr>
          </a:p>
        </p:txBody>
      </p:sp>
      <p:sp>
        <p:nvSpPr>
          <p:cNvPr id="14" name="TextBox 13"/>
          <p:cNvSpPr txBox="1"/>
          <p:nvPr/>
        </p:nvSpPr>
        <p:spPr>
          <a:xfrm>
            <a:off x="5181600" y="4114800"/>
            <a:ext cx="609600" cy="253916"/>
          </a:xfrm>
          <a:prstGeom prst="rect">
            <a:avLst/>
          </a:prstGeom>
          <a:noFill/>
        </p:spPr>
        <p:txBody>
          <a:bodyPr wrap="square" rtlCol="0">
            <a:spAutoFit/>
          </a:bodyPr>
          <a:lstStyle/>
          <a:p>
            <a:r>
              <a:rPr lang="en-US" sz="1050" b="1" dirty="0" smtClean="0">
                <a:solidFill>
                  <a:srgbClr val="FFC000"/>
                </a:solidFill>
              </a:rPr>
              <a:t>Itajai</a:t>
            </a:r>
            <a:endParaRPr lang="en-US" sz="1050" b="1" dirty="0">
              <a:solidFill>
                <a:srgbClr val="FFC000"/>
              </a:solidFill>
            </a:endParaRPr>
          </a:p>
        </p:txBody>
      </p:sp>
      <p:sp>
        <p:nvSpPr>
          <p:cNvPr id="15" name="TextBox 14"/>
          <p:cNvSpPr txBox="1"/>
          <p:nvPr/>
        </p:nvSpPr>
        <p:spPr>
          <a:xfrm>
            <a:off x="5105400" y="3886200"/>
            <a:ext cx="914400" cy="253916"/>
          </a:xfrm>
          <a:prstGeom prst="rect">
            <a:avLst/>
          </a:prstGeom>
          <a:noFill/>
        </p:spPr>
        <p:txBody>
          <a:bodyPr wrap="square" rtlCol="0">
            <a:spAutoFit/>
          </a:bodyPr>
          <a:lstStyle/>
          <a:p>
            <a:r>
              <a:rPr lang="en-US" sz="1050" b="1" dirty="0" smtClean="0">
                <a:solidFill>
                  <a:srgbClr val="FFC000"/>
                </a:solidFill>
              </a:rPr>
              <a:t>Paranagua</a:t>
            </a:r>
            <a:endParaRPr lang="en-US" sz="1050" b="1" dirty="0">
              <a:solidFill>
                <a:srgbClr val="FFC000"/>
              </a:solidFill>
            </a:endParaRPr>
          </a:p>
        </p:txBody>
      </p:sp>
      <p:sp>
        <p:nvSpPr>
          <p:cNvPr id="16" name="TextBox 15"/>
          <p:cNvSpPr txBox="1"/>
          <p:nvPr/>
        </p:nvSpPr>
        <p:spPr>
          <a:xfrm>
            <a:off x="5181600" y="3733800"/>
            <a:ext cx="685800" cy="253916"/>
          </a:xfrm>
          <a:prstGeom prst="rect">
            <a:avLst/>
          </a:prstGeom>
          <a:noFill/>
        </p:spPr>
        <p:txBody>
          <a:bodyPr wrap="square" rtlCol="0">
            <a:spAutoFit/>
          </a:bodyPr>
          <a:lstStyle/>
          <a:p>
            <a:r>
              <a:rPr lang="en-US" sz="1050" b="1" dirty="0" smtClean="0">
                <a:solidFill>
                  <a:srgbClr val="FFC000"/>
                </a:solidFill>
              </a:rPr>
              <a:t>Santos</a:t>
            </a:r>
            <a:endParaRPr lang="en-US" sz="1050" b="1" dirty="0">
              <a:solidFill>
                <a:srgbClr val="FFC000"/>
              </a:solidFill>
            </a:endParaRPr>
          </a:p>
        </p:txBody>
      </p:sp>
      <p:sp>
        <p:nvSpPr>
          <p:cNvPr id="17" name="TextBox 16"/>
          <p:cNvSpPr txBox="1"/>
          <p:nvPr/>
        </p:nvSpPr>
        <p:spPr>
          <a:xfrm>
            <a:off x="5410200" y="3581400"/>
            <a:ext cx="1066800" cy="253916"/>
          </a:xfrm>
          <a:prstGeom prst="rect">
            <a:avLst/>
          </a:prstGeom>
          <a:noFill/>
        </p:spPr>
        <p:txBody>
          <a:bodyPr wrap="square" rtlCol="0">
            <a:spAutoFit/>
          </a:bodyPr>
          <a:lstStyle/>
          <a:p>
            <a:r>
              <a:rPr lang="en-US" sz="1050" b="1" dirty="0" smtClean="0">
                <a:solidFill>
                  <a:srgbClr val="FFC000"/>
                </a:solidFill>
              </a:rPr>
              <a:t>Rio De Janeiro</a:t>
            </a:r>
            <a:endParaRPr lang="en-US" sz="1050" b="1" dirty="0">
              <a:solidFill>
                <a:srgbClr val="FFC000"/>
              </a:solidFill>
            </a:endParaRPr>
          </a:p>
        </p:txBody>
      </p:sp>
      <p:sp>
        <p:nvSpPr>
          <p:cNvPr id="18" name="TextBox 17"/>
          <p:cNvSpPr txBox="1"/>
          <p:nvPr/>
        </p:nvSpPr>
        <p:spPr>
          <a:xfrm>
            <a:off x="5638800" y="3352800"/>
            <a:ext cx="685800" cy="253916"/>
          </a:xfrm>
          <a:prstGeom prst="rect">
            <a:avLst/>
          </a:prstGeom>
          <a:noFill/>
        </p:spPr>
        <p:txBody>
          <a:bodyPr wrap="square" rtlCol="0">
            <a:spAutoFit/>
          </a:bodyPr>
          <a:lstStyle/>
          <a:p>
            <a:r>
              <a:rPr lang="en-US" sz="1050" b="1" dirty="0" smtClean="0">
                <a:solidFill>
                  <a:srgbClr val="FFC000"/>
                </a:solidFill>
              </a:rPr>
              <a:t>Vitoria</a:t>
            </a:r>
            <a:endParaRPr lang="en-US" sz="1050" b="1" dirty="0">
              <a:solidFill>
                <a:srgbClr val="FFC000"/>
              </a:solidFill>
            </a:endParaRPr>
          </a:p>
        </p:txBody>
      </p:sp>
      <p:sp>
        <p:nvSpPr>
          <p:cNvPr id="19" name="TextBox 18"/>
          <p:cNvSpPr txBox="1"/>
          <p:nvPr/>
        </p:nvSpPr>
        <p:spPr>
          <a:xfrm>
            <a:off x="5791200" y="3048000"/>
            <a:ext cx="762000" cy="253916"/>
          </a:xfrm>
          <a:prstGeom prst="rect">
            <a:avLst/>
          </a:prstGeom>
          <a:noFill/>
        </p:spPr>
        <p:txBody>
          <a:bodyPr wrap="square" rtlCol="0">
            <a:spAutoFit/>
          </a:bodyPr>
          <a:lstStyle/>
          <a:p>
            <a:r>
              <a:rPr lang="en-US" sz="1050" b="1" dirty="0" smtClean="0">
                <a:solidFill>
                  <a:srgbClr val="FFC000"/>
                </a:solidFill>
              </a:rPr>
              <a:t>Salvador</a:t>
            </a:r>
            <a:endParaRPr lang="en-US" sz="1050" b="1" dirty="0">
              <a:solidFill>
                <a:srgbClr val="FFC000"/>
              </a:solidFill>
            </a:endParaRPr>
          </a:p>
        </p:txBody>
      </p:sp>
      <p:sp>
        <p:nvSpPr>
          <p:cNvPr id="20" name="TextBox 19"/>
          <p:cNvSpPr txBox="1"/>
          <p:nvPr/>
        </p:nvSpPr>
        <p:spPr>
          <a:xfrm>
            <a:off x="6019800" y="2743200"/>
            <a:ext cx="609600" cy="253916"/>
          </a:xfrm>
          <a:prstGeom prst="rect">
            <a:avLst/>
          </a:prstGeom>
          <a:noFill/>
        </p:spPr>
        <p:txBody>
          <a:bodyPr wrap="square" rtlCol="0">
            <a:spAutoFit/>
          </a:bodyPr>
          <a:lstStyle/>
          <a:p>
            <a:r>
              <a:rPr lang="en-US" sz="1050" b="1" dirty="0" smtClean="0">
                <a:solidFill>
                  <a:srgbClr val="FFC000"/>
                </a:solidFill>
              </a:rPr>
              <a:t>Recife</a:t>
            </a:r>
            <a:endParaRPr lang="en-US" sz="1050" b="1" dirty="0">
              <a:solidFill>
                <a:srgbClr val="FFC000"/>
              </a:solidFill>
            </a:endParaRPr>
          </a:p>
        </p:txBody>
      </p:sp>
      <p:sp>
        <p:nvSpPr>
          <p:cNvPr id="21" name="TextBox 20"/>
          <p:cNvSpPr txBox="1"/>
          <p:nvPr/>
        </p:nvSpPr>
        <p:spPr>
          <a:xfrm>
            <a:off x="5867400" y="2438400"/>
            <a:ext cx="762000" cy="253916"/>
          </a:xfrm>
          <a:prstGeom prst="rect">
            <a:avLst/>
          </a:prstGeom>
          <a:noFill/>
        </p:spPr>
        <p:txBody>
          <a:bodyPr wrap="square" rtlCol="0">
            <a:spAutoFit/>
          </a:bodyPr>
          <a:lstStyle/>
          <a:p>
            <a:r>
              <a:rPr lang="en-US" sz="1050" b="1" dirty="0" smtClean="0">
                <a:solidFill>
                  <a:srgbClr val="FFC000"/>
                </a:solidFill>
              </a:rPr>
              <a:t>Fortaleza</a:t>
            </a:r>
            <a:endParaRPr lang="en-US" sz="1050" b="1" dirty="0">
              <a:solidFill>
                <a:srgbClr val="FFC000"/>
              </a:solidFill>
            </a:endParaRPr>
          </a:p>
        </p:txBody>
      </p:sp>
      <p:sp>
        <p:nvSpPr>
          <p:cNvPr id="22" name="TextBox 21"/>
          <p:cNvSpPr txBox="1"/>
          <p:nvPr/>
        </p:nvSpPr>
        <p:spPr>
          <a:xfrm>
            <a:off x="5181600" y="2133600"/>
            <a:ext cx="685800" cy="253916"/>
          </a:xfrm>
          <a:prstGeom prst="rect">
            <a:avLst/>
          </a:prstGeom>
          <a:noFill/>
        </p:spPr>
        <p:txBody>
          <a:bodyPr wrap="square" rtlCol="0">
            <a:spAutoFit/>
          </a:bodyPr>
          <a:lstStyle/>
          <a:p>
            <a:r>
              <a:rPr lang="en-US" sz="1050" b="1" dirty="0" smtClean="0">
                <a:solidFill>
                  <a:srgbClr val="FFC000"/>
                </a:solidFill>
              </a:rPr>
              <a:t>Belem</a:t>
            </a:r>
            <a:endParaRPr lang="en-US" sz="1050" b="1" dirty="0">
              <a:solidFill>
                <a:srgbClr val="FFC000"/>
              </a:solidFill>
            </a:endParaRPr>
          </a:p>
        </p:txBody>
      </p:sp>
      <p:sp>
        <p:nvSpPr>
          <p:cNvPr id="23" name="TextBox 22"/>
          <p:cNvSpPr txBox="1"/>
          <p:nvPr/>
        </p:nvSpPr>
        <p:spPr>
          <a:xfrm>
            <a:off x="4724400" y="2743200"/>
            <a:ext cx="1066800" cy="338554"/>
          </a:xfrm>
          <a:prstGeom prst="rect">
            <a:avLst/>
          </a:prstGeom>
          <a:noFill/>
        </p:spPr>
        <p:txBody>
          <a:bodyPr wrap="square" rtlCol="0">
            <a:spAutoFit/>
          </a:bodyPr>
          <a:lstStyle/>
          <a:p>
            <a:r>
              <a:rPr lang="en-US" sz="1600" b="1" dirty="0" smtClean="0">
                <a:solidFill>
                  <a:srgbClr val="FFC000"/>
                </a:solidFill>
              </a:rPr>
              <a:t>Brazil</a:t>
            </a:r>
            <a:endParaRPr lang="en-US" sz="1600" b="1"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childTnLst>
                                </p:cTn>
                              </p:par>
                            </p:childTnLst>
                          </p:cTn>
                        </p:par>
                        <p:par>
                          <p:cTn id="49" fill="hold">
                            <p:stCondLst>
                              <p:cond delay="4500"/>
                            </p:stCondLst>
                            <p:childTnLst>
                              <p:par>
                                <p:cTn id="50" presetID="23" presetClass="entr" presetSubtype="16"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23" presetClass="entr" presetSubtype="16"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3" presetClass="entr" presetSubtype="16"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childTnLst>
                          </p:cTn>
                        </p:par>
                        <p:par>
                          <p:cTn id="64" fill="hold">
                            <p:stCondLst>
                              <p:cond delay="6000"/>
                            </p:stCondLst>
                            <p:childTnLst>
                              <p:par>
                                <p:cTn id="65" presetID="23" presetClass="entr" presetSubtype="16"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childTnLst>
                                </p:cTn>
                              </p:par>
                            </p:childTnLst>
                          </p:cTn>
                        </p:par>
                        <p:par>
                          <p:cTn id="69" fill="hold">
                            <p:stCondLst>
                              <p:cond delay="6500"/>
                            </p:stCondLst>
                            <p:childTnLst>
                              <p:par>
                                <p:cTn id="70" presetID="23" presetClass="entr" presetSubtype="16" fill="hold" grpId="0" nodeType="after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childTnLst>
                                </p:cTn>
                              </p:par>
                            </p:childTnLst>
                          </p:cTn>
                        </p:par>
                        <p:par>
                          <p:cTn id="74" fill="hold">
                            <p:stCondLst>
                              <p:cond delay="7000"/>
                            </p:stCondLst>
                            <p:childTnLst>
                              <p:par>
                                <p:cTn id="75" presetID="23" presetClass="entr" presetSubtype="16"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p:cTn id="77" dur="500" fill="hold"/>
                                        <p:tgtEl>
                                          <p:spTgt spid="18"/>
                                        </p:tgtEl>
                                        <p:attrNameLst>
                                          <p:attrName>ppt_w</p:attrName>
                                        </p:attrNameLst>
                                      </p:cBhvr>
                                      <p:tavLst>
                                        <p:tav tm="0">
                                          <p:val>
                                            <p:fltVal val="0"/>
                                          </p:val>
                                        </p:tav>
                                        <p:tav tm="100000">
                                          <p:val>
                                            <p:strVal val="#ppt_w"/>
                                          </p:val>
                                        </p:tav>
                                      </p:tavLst>
                                    </p:anim>
                                    <p:anim calcmode="lin" valueType="num">
                                      <p:cBhvr>
                                        <p:cTn id="78" dur="500" fill="hold"/>
                                        <p:tgtEl>
                                          <p:spTgt spid="18"/>
                                        </p:tgtEl>
                                        <p:attrNameLst>
                                          <p:attrName>ppt_h</p:attrName>
                                        </p:attrNameLst>
                                      </p:cBhvr>
                                      <p:tavLst>
                                        <p:tav tm="0">
                                          <p:val>
                                            <p:fltVal val="0"/>
                                          </p:val>
                                        </p:tav>
                                        <p:tav tm="100000">
                                          <p:val>
                                            <p:strVal val="#ppt_h"/>
                                          </p:val>
                                        </p:tav>
                                      </p:tavLst>
                                    </p:anim>
                                  </p:childTnLst>
                                </p:cTn>
                              </p:par>
                            </p:childTnLst>
                          </p:cTn>
                        </p:par>
                        <p:par>
                          <p:cTn id="79" fill="hold">
                            <p:stCondLst>
                              <p:cond delay="7500"/>
                            </p:stCondLst>
                            <p:childTnLst>
                              <p:par>
                                <p:cTn id="80" presetID="23" presetClass="entr" presetSubtype="16" fill="hold" grpId="0" nodeType="after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childTnLst>
                                </p:cTn>
                              </p:par>
                            </p:childTnLst>
                          </p:cTn>
                        </p:par>
                        <p:par>
                          <p:cTn id="84" fill="hold">
                            <p:stCondLst>
                              <p:cond delay="8000"/>
                            </p:stCondLst>
                            <p:childTnLst>
                              <p:par>
                                <p:cTn id="85" presetID="23" presetClass="entr" presetSubtype="16" fill="hold" grpId="0" nodeType="after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p:cTn id="87" dur="500" fill="hold"/>
                                        <p:tgtEl>
                                          <p:spTgt spid="20"/>
                                        </p:tgtEl>
                                        <p:attrNameLst>
                                          <p:attrName>ppt_w</p:attrName>
                                        </p:attrNameLst>
                                      </p:cBhvr>
                                      <p:tavLst>
                                        <p:tav tm="0">
                                          <p:val>
                                            <p:fltVal val="0"/>
                                          </p:val>
                                        </p:tav>
                                        <p:tav tm="100000">
                                          <p:val>
                                            <p:strVal val="#ppt_w"/>
                                          </p:val>
                                        </p:tav>
                                      </p:tavLst>
                                    </p:anim>
                                    <p:anim calcmode="lin" valueType="num">
                                      <p:cBhvr>
                                        <p:cTn id="88" dur="500" fill="hold"/>
                                        <p:tgtEl>
                                          <p:spTgt spid="20"/>
                                        </p:tgtEl>
                                        <p:attrNameLst>
                                          <p:attrName>ppt_h</p:attrName>
                                        </p:attrNameLst>
                                      </p:cBhvr>
                                      <p:tavLst>
                                        <p:tav tm="0">
                                          <p:val>
                                            <p:fltVal val="0"/>
                                          </p:val>
                                        </p:tav>
                                        <p:tav tm="100000">
                                          <p:val>
                                            <p:strVal val="#ppt_h"/>
                                          </p:val>
                                        </p:tav>
                                      </p:tavLst>
                                    </p:anim>
                                  </p:childTnLst>
                                </p:cTn>
                              </p:par>
                            </p:childTnLst>
                          </p:cTn>
                        </p:par>
                        <p:par>
                          <p:cTn id="89" fill="hold">
                            <p:stCondLst>
                              <p:cond delay="8500"/>
                            </p:stCondLst>
                            <p:childTnLst>
                              <p:par>
                                <p:cTn id="90" presetID="23" presetClass="entr" presetSubtype="16"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p:cTn id="92" dur="500" fill="hold"/>
                                        <p:tgtEl>
                                          <p:spTgt spid="21"/>
                                        </p:tgtEl>
                                        <p:attrNameLst>
                                          <p:attrName>ppt_w</p:attrName>
                                        </p:attrNameLst>
                                      </p:cBhvr>
                                      <p:tavLst>
                                        <p:tav tm="0">
                                          <p:val>
                                            <p:fltVal val="0"/>
                                          </p:val>
                                        </p:tav>
                                        <p:tav tm="100000">
                                          <p:val>
                                            <p:strVal val="#ppt_w"/>
                                          </p:val>
                                        </p:tav>
                                      </p:tavLst>
                                    </p:anim>
                                    <p:anim calcmode="lin" valueType="num">
                                      <p:cBhvr>
                                        <p:cTn id="93" dur="500" fill="hold"/>
                                        <p:tgtEl>
                                          <p:spTgt spid="21"/>
                                        </p:tgtEl>
                                        <p:attrNameLst>
                                          <p:attrName>ppt_h</p:attrName>
                                        </p:attrNameLst>
                                      </p:cBhvr>
                                      <p:tavLst>
                                        <p:tav tm="0">
                                          <p:val>
                                            <p:fltVal val="0"/>
                                          </p:val>
                                        </p:tav>
                                        <p:tav tm="100000">
                                          <p:val>
                                            <p:strVal val="#ppt_h"/>
                                          </p:val>
                                        </p:tav>
                                      </p:tavLst>
                                    </p:anim>
                                  </p:childTnLst>
                                </p:cTn>
                              </p:par>
                            </p:childTnLst>
                          </p:cTn>
                        </p:par>
                        <p:par>
                          <p:cTn id="94" fill="hold">
                            <p:stCondLst>
                              <p:cond delay="9000"/>
                            </p:stCondLst>
                            <p:childTnLst>
                              <p:par>
                                <p:cTn id="95" presetID="23" presetClass="entr" presetSubtype="16" fill="hold" grpId="0" nodeType="after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500" fill="hold"/>
                                        <p:tgtEl>
                                          <p:spTgt spid="22"/>
                                        </p:tgtEl>
                                        <p:attrNameLst>
                                          <p:attrName>ppt_w</p:attrName>
                                        </p:attrNameLst>
                                      </p:cBhvr>
                                      <p:tavLst>
                                        <p:tav tm="0">
                                          <p:val>
                                            <p:fltVal val="0"/>
                                          </p:val>
                                        </p:tav>
                                        <p:tav tm="100000">
                                          <p:val>
                                            <p:strVal val="#ppt_w"/>
                                          </p:val>
                                        </p:tav>
                                      </p:tavLst>
                                    </p:anim>
                                    <p:anim calcmode="lin" valueType="num">
                                      <p:cBhvr>
                                        <p:cTn id="98" dur="500" fill="hold"/>
                                        <p:tgtEl>
                                          <p:spTgt spid="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Facts on South America</a:t>
            </a:r>
            <a:r>
              <a:rPr lang="en-US" sz="3600" b="1" i="1" dirty="0" smtClean="0"/>
              <a:t/>
            </a:r>
            <a:br>
              <a:rPr lang="en-US" sz="3600" b="1" i="1" dirty="0" smtClean="0"/>
            </a:br>
            <a:endParaRPr lang="en-US" sz="3600" dirty="0"/>
          </a:p>
        </p:txBody>
      </p:sp>
      <p:sp>
        <p:nvSpPr>
          <p:cNvPr id="3" name="Content Placeholder 2"/>
          <p:cNvSpPr>
            <a:spLocks noGrp="1"/>
          </p:cNvSpPr>
          <p:nvPr>
            <p:ph idx="1"/>
          </p:nvPr>
        </p:nvSpPr>
        <p:spPr>
          <a:xfrm>
            <a:off x="457200" y="1524000"/>
            <a:ext cx="8229600" cy="4525963"/>
          </a:xfrm>
        </p:spPr>
        <p:txBody>
          <a:bodyPr>
            <a:normAutofit fontScale="62500" lnSpcReduction="20000"/>
          </a:bodyPr>
          <a:lstStyle/>
          <a:p>
            <a:r>
              <a:rPr lang="en-US" b="1" i="1" dirty="0" smtClean="0"/>
              <a:t> </a:t>
            </a:r>
            <a:endParaRPr lang="en-US" dirty="0" smtClean="0"/>
          </a:p>
          <a:p>
            <a:r>
              <a:rPr lang="en-US" sz="2900" dirty="0" smtClean="0">
                <a:latin typeface="+mj-lt"/>
              </a:rPr>
              <a:t>The continent of South America consists of the following countries of which the ones marked with an asterisk will be discussed further.</a:t>
            </a:r>
          </a:p>
          <a:p>
            <a:r>
              <a:rPr lang="en-US" sz="2900" dirty="0" smtClean="0">
                <a:latin typeface="+mj-lt"/>
              </a:rPr>
              <a:t> </a:t>
            </a:r>
          </a:p>
          <a:p>
            <a:r>
              <a:rPr lang="en-US" sz="2900" b="1" dirty="0" smtClean="0">
                <a:latin typeface="+mj-lt"/>
              </a:rPr>
              <a:t>*Venezuela                                             Boliva</a:t>
            </a:r>
            <a:endParaRPr lang="en-US" sz="2900" dirty="0" smtClean="0">
              <a:latin typeface="+mj-lt"/>
            </a:endParaRPr>
          </a:p>
          <a:p>
            <a:r>
              <a:rPr lang="en-US" sz="2900" b="1" dirty="0" smtClean="0">
                <a:latin typeface="+mj-lt"/>
              </a:rPr>
              <a:t>Guyana                                                   *Argentina</a:t>
            </a:r>
            <a:endParaRPr lang="en-US" sz="2900" dirty="0" smtClean="0">
              <a:latin typeface="+mj-lt"/>
            </a:endParaRPr>
          </a:p>
          <a:p>
            <a:r>
              <a:rPr lang="en-US" sz="2900" b="1" dirty="0" smtClean="0">
                <a:latin typeface="+mj-lt"/>
              </a:rPr>
              <a:t>Suriname                                                *Chile</a:t>
            </a:r>
            <a:endParaRPr lang="en-US" sz="2900" dirty="0" smtClean="0">
              <a:latin typeface="+mj-lt"/>
            </a:endParaRPr>
          </a:p>
          <a:p>
            <a:r>
              <a:rPr lang="en-US" sz="2900" b="1" dirty="0" smtClean="0">
                <a:latin typeface="+mj-lt"/>
              </a:rPr>
              <a:t>French Guiana                                       *Peru</a:t>
            </a:r>
            <a:endParaRPr lang="en-US" sz="2900" dirty="0" smtClean="0">
              <a:latin typeface="+mj-lt"/>
            </a:endParaRPr>
          </a:p>
          <a:p>
            <a:r>
              <a:rPr lang="en-US" sz="2900" b="1" dirty="0" smtClean="0">
                <a:latin typeface="+mj-lt"/>
              </a:rPr>
              <a:t>*Brazil                                                     *Ecuador</a:t>
            </a:r>
            <a:endParaRPr lang="en-US" sz="2900" dirty="0" smtClean="0">
              <a:latin typeface="+mj-lt"/>
            </a:endParaRPr>
          </a:p>
          <a:p>
            <a:r>
              <a:rPr lang="en-US" sz="2900" b="1" dirty="0" smtClean="0">
                <a:latin typeface="+mj-lt"/>
              </a:rPr>
              <a:t>*Uruguay                                                *Colombia</a:t>
            </a:r>
            <a:endParaRPr lang="en-US" sz="2900" dirty="0" smtClean="0">
              <a:latin typeface="+mj-lt"/>
            </a:endParaRPr>
          </a:p>
          <a:p>
            <a:r>
              <a:rPr lang="en-US" sz="2900" b="1" dirty="0" smtClean="0">
                <a:latin typeface="+mj-lt"/>
              </a:rPr>
              <a:t>Paraguay</a:t>
            </a:r>
            <a:endParaRPr lang="en-US" sz="2900" dirty="0" smtClean="0">
              <a:latin typeface="+mj-lt"/>
            </a:endParaRPr>
          </a:p>
          <a:p>
            <a:r>
              <a:rPr lang="en-US" sz="2900" b="1" dirty="0" smtClean="0">
                <a:latin typeface="+mj-lt"/>
              </a:rPr>
              <a:t> </a:t>
            </a:r>
            <a:endParaRPr lang="en-US" sz="2900" dirty="0" smtClean="0">
              <a:latin typeface="+mj-lt"/>
            </a:endParaRPr>
          </a:p>
          <a:p>
            <a:r>
              <a:rPr lang="en-US" sz="2900" b="1" dirty="0" smtClean="0">
                <a:latin typeface="+mj-lt"/>
              </a:rPr>
              <a:t> </a:t>
            </a:r>
            <a:endParaRPr lang="en-US" sz="2900" dirty="0" smtClean="0">
              <a:latin typeface="+mj-lt"/>
            </a:endParaRPr>
          </a:p>
          <a:p>
            <a:r>
              <a:rPr lang="en-US" sz="2900" b="1" dirty="0" smtClean="0">
                <a:latin typeface="+mj-lt"/>
              </a:rPr>
              <a:t>Time Zones:                        </a:t>
            </a:r>
            <a:r>
              <a:rPr lang="en-US" sz="2900" dirty="0" smtClean="0">
                <a:latin typeface="+mj-lt"/>
              </a:rPr>
              <a:t>There are 3 time zones in South America.   Most countries in South America do not observe Daylight Saving Time.  The countries that do are Chile, Paraguay, Uruguay, and Brazil.</a:t>
            </a:r>
          </a:p>
          <a:p>
            <a:endParaRPr lang="en-US"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Autofit/>
          </a:bodyPr>
          <a:lstStyle/>
          <a:p>
            <a:r>
              <a:rPr lang="en-US" sz="3600" dirty="0" smtClean="0"/>
              <a:t>Facts on Venezuela</a:t>
            </a:r>
            <a:endParaRPr lang="en-US" sz="3600" dirty="0"/>
          </a:p>
        </p:txBody>
      </p:sp>
      <p:sp>
        <p:nvSpPr>
          <p:cNvPr id="3" name="Content Placeholder 2"/>
          <p:cNvSpPr>
            <a:spLocks noGrp="1"/>
          </p:cNvSpPr>
          <p:nvPr>
            <p:ph idx="1"/>
          </p:nvPr>
        </p:nvSpPr>
        <p:spPr>
          <a:xfrm>
            <a:off x="381000" y="1371600"/>
            <a:ext cx="8229600" cy="4525963"/>
          </a:xfrm>
        </p:spPr>
        <p:txBody>
          <a:bodyPr>
            <a:normAutofit fontScale="25000" lnSpcReduction="20000"/>
          </a:bodyPr>
          <a:lstStyle/>
          <a:p>
            <a:r>
              <a:rPr lang="en-US" b="1" i="1" dirty="0" smtClean="0"/>
              <a:t> </a:t>
            </a:r>
            <a:endParaRPr lang="en-US" dirty="0" smtClean="0"/>
          </a:p>
          <a:p>
            <a:r>
              <a:rPr lang="en-US" sz="6400" b="1" dirty="0" smtClean="0">
                <a:latin typeface="+mj-lt"/>
              </a:rPr>
              <a:t>Capital City:                           </a:t>
            </a:r>
            <a:r>
              <a:rPr lang="en-US" sz="6400" dirty="0" smtClean="0">
                <a:latin typeface="+mj-lt"/>
              </a:rPr>
              <a:t>Caracas</a:t>
            </a:r>
          </a:p>
          <a:p>
            <a:r>
              <a:rPr lang="en-US" sz="6400" dirty="0" smtClean="0">
                <a:latin typeface="+mj-lt"/>
              </a:rPr>
              <a:t> </a:t>
            </a:r>
          </a:p>
          <a:p>
            <a:r>
              <a:rPr lang="en-US" sz="6400" b="1" dirty="0" smtClean="0">
                <a:latin typeface="+mj-lt"/>
              </a:rPr>
              <a:t>Monetary Unit:                       </a:t>
            </a:r>
            <a:r>
              <a:rPr lang="en-US" sz="6400" dirty="0" smtClean="0">
                <a:latin typeface="+mj-lt"/>
              </a:rPr>
              <a:t>Bolivar</a:t>
            </a:r>
          </a:p>
          <a:p>
            <a:r>
              <a:rPr lang="en-US" sz="6400" dirty="0" smtClean="0">
                <a:latin typeface="+mj-lt"/>
              </a:rPr>
              <a:t> </a:t>
            </a:r>
          </a:p>
          <a:p>
            <a:r>
              <a:rPr lang="en-US" sz="6400" b="1" dirty="0" smtClean="0">
                <a:latin typeface="+mj-lt"/>
              </a:rPr>
              <a:t>Major Exports:                       </a:t>
            </a:r>
            <a:r>
              <a:rPr lang="en-US" sz="6400" dirty="0" smtClean="0">
                <a:latin typeface="+mj-lt"/>
              </a:rPr>
              <a:t>steel, agricultural products, petroleum, bauxite and aluminum, and basic manufactures</a:t>
            </a:r>
          </a:p>
          <a:p>
            <a:r>
              <a:rPr lang="en-US" sz="6400" dirty="0" smtClean="0">
                <a:latin typeface="+mj-lt"/>
              </a:rPr>
              <a:t> </a:t>
            </a:r>
          </a:p>
          <a:p>
            <a:r>
              <a:rPr lang="en-US" sz="6400" b="1" dirty="0" smtClean="0">
                <a:latin typeface="+mj-lt"/>
              </a:rPr>
              <a:t>Major Imports:                       </a:t>
            </a:r>
            <a:r>
              <a:rPr lang="en-US" sz="6400" dirty="0" smtClean="0">
                <a:latin typeface="+mj-lt"/>
              </a:rPr>
              <a:t>machinery and equipment, construction materials, raw materials, and transport equipment</a:t>
            </a:r>
          </a:p>
          <a:p>
            <a:r>
              <a:rPr lang="en-US" sz="6400" dirty="0" smtClean="0">
                <a:latin typeface="+mj-lt"/>
              </a:rPr>
              <a:t> </a:t>
            </a:r>
          </a:p>
          <a:p>
            <a:r>
              <a:rPr lang="en-US" sz="6400" b="1" dirty="0" smtClean="0">
                <a:latin typeface="+mj-lt"/>
              </a:rPr>
              <a:t>Major Trading Partners:       </a:t>
            </a:r>
            <a:r>
              <a:rPr lang="en-US" sz="6400" dirty="0" smtClean="0">
                <a:latin typeface="+mj-lt"/>
              </a:rPr>
              <a:t>U.S., Colombia, Brazil, Netherlands, Mexico, Dominican Republic</a:t>
            </a:r>
          </a:p>
          <a:p>
            <a:r>
              <a:rPr lang="en-US" sz="6400" dirty="0" smtClean="0">
                <a:latin typeface="+mj-lt"/>
              </a:rPr>
              <a:t> </a:t>
            </a:r>
          </a:p>
          <a:p>
            <a:r>
              <a:rPr lang="en-US" sz="6400" b="1" dirty="0" smtClean="0">
                <a:latin typeface="+mj-lt"/>
              </a:rPr>
              <a:t>Ports and Harbors:                 </a:t>
            </a:r>
            <a:r>
              <a:rPr lang="en-US" sz="6400" dirty="0" smtClean="0">
                <a:latin typeface="+mj-lt"/>
              </a:rPr>
              <a:t>Amuay, Bajo Grande, El Tablazo, La Guaira, La Salina, Maracaibo, Matanzas, Palua, </a:t>
            </a:r>
            <a:r>
              <a:rPr lang="en-US" sz="6400" b="1" dirty="0" smtClean="0">
                <a:latin typeface="+mj-lt"/>
              </a:rPr>
              <a:t>Puerto Cabello</a:t>
            </a:r>
            <a:r>
              <a:rPr lang="en-US" sz="6400" dirty="0" smtClean="0">
                <a:latin typeface="+mj-lt"/>
              </a:rPr>
              <a:t>, Puerto la Cruz, Puerto Ordaz, Puerto Sucre, Punta Cardon</a:t>
            </a:r>
          </a:p>
          <a:p>
            <a:r>
              <a:rPr lang="en-US" sz="6400" dirty="0" smtClean="0">
                <a:latin typeface="+mj-lt"/>
              </a:rPr>
              <a:t> </a:t>
            </a:r>
          </a:p>
          <a:p>
            <a:r>
              <a:rPr lang="en-US" sz="6400" b="1" dirty="0" smtClean="0">
                <a:latin typeface="+mj-lt"/>
              </a:rPr>
              <a:t>Time Zones:         </a:t>
            </a:r>
            <a:r>
              <a:rPr lang="en-US" sz="6400" dirty="0" smtClean="0">
                <a:latin typeface="+mj-lt"/>
              </a:rPr>
              <a:t>Venezuela Standard Time is 4 hours behind Greenwich Mean Time (UTC/GMT - 4)</a:t>
            </a:r>
          </a:p>
          <a:p>
            <a:r>
              <a:rPr lang="en-US" sz="6400" b="1" dirty="0" smtClean="0">
                <a:latin typeface="+mj-lt"/>
              </a:rPr>
              <a:t> </a:t>
            </a:r>
            <a:endParaRPr lang="en-US" sz="6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Brazil</a:t>
            </a:r>
            <a:endParaRPr lang="en-US" sz="3600" dirty="0"/>
          </a:p>
        </p:txBody>
      </p:sp>
      <p:sp>
        <p:nvSpPr>
          <p:cNvPr id="3" name="Content Placeholder 2"/>
          <p:cNvSpPr>
            <a:spLocks noGrp="1"/>
          </p:cNvSpPr>
          <p:nvPr>
            <p:ph idx="1"/>
          </p:nvPr>
        </p:nvSpPr>
        <p:spPr>
          <a:xfrm>
            <a:off x="457200" y="1371600"/>
            <a:ext cx="8229600" cy="51054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Brasilia</a:t>
            </a:r>
          </a:p>
          <a:p>
            <a:r>
              <a:rPr lang="en-US" sz="3400" dirty="0" smtClean="0">
                <a:latin typeface="+mj-lt"/>
              </a:rPr>
              <a:t> </a:t>
            </a:r>
          </a:p>
          <a:p>
            <a:r>
              <a:rPr lang="en-US" sz="3400" b="1" dirty="0" smtClean="0">
                <a:latin typeface="+mj-lt"/>
              </a:rPr>
              <a:t>Monetary Unit:                      </a:t>
            </a:r>
            <a:r>
              <a:rPr lang="en-US" sz="3400" dirty="0" smtClean="0">
                <a:latin typeface="+mj-lt"/>
              </a:rPr>
              <a:t>Real</a:t>
            </a:r>
          </a:p>
          <a:p>
            <a:r>
              <a:rPr lang="en-US" sz="3400" dirty="0" smtClean="0">
                <a:latin typeface="+mj-lt"/>
              </a:rPr>
              <a:t> </a:t>
            </a:r>
          </a:p>
          <a:p>
            <a:r>
              <a:rPr lang="en-US" sz="3400" b="1" dirty="0" smtClean="0">
                <a:latin typeface="+mj-lt"/>
              </a:rPr>
              <a:t>Major Exports:                      </a:t>
            </a:r>
            <a:r>
              <a:rPr lang="en-US" sz="3400" dirty="0" smtClean="0">
                <a:latin typeface="+mj-lt"/>
              </a:rPr>
              <a:t>iron ore, footwear, coffee, soybeans, and motor vehicle parts</a:t>
            </a:r>
          </a:p>
          <a:p>
            <a:r>
              <a:rPr lang="en-US" sz="3400" dirty="0" smtClean="0">
                <a:latin typeface="+mj-lt"/>
              </a:rPr>
              <a:t> </a:t>
            </a:r>
          </a:p>
          <a:p>
            <a:r>
              <a:rPr lang="en-US" sz="3400" b="1" dirty="0" smtClean="0">
                <a:latin typeface="+mj-lt"/>
              </a:rPr>
              <a:t>Major Imports:                      </a:t>
            </a:r>
            <a:r>
              <a:rPr lang="en-US" sz="3400" dirty="0" smtClean="0">
                <a:latin typeface="+mj-lt"/>
              </a:rPr>
              <a:t>chemical products, foodstuffs, coal, and oil</a:t>
            </a:r>
          </a:p>
          <a:p>
            <a:r>
              <a:rPr lang="en-US" sz="3400" dirty="0" smtClean="0">
                <a:latin typeface="+mj-lt"/>
              </a:rPr>
              <a:t> </a:t>
            </a:r>
          </a:p>
          <a:p>
            <a:r>
              <a:rPr lang="en-US" sz="3400" b="1" dirty="0" smtClean="0">
                <a:latin typeface="+mj-lt"/>
              </a:rPr>
              <a:t>Major Trading Partners:      </a:t>
            </a:r>
            <a:r>
              <a:rPr lang="en-US" sz="3400" dirty="0" smtClean="0">
                <a:latin typeface="+mj-lt"/>
              </a:rPr>
              <a:t>U.S., Argentina, Germany, China, Japan</a:t>
            </a:r>
          </a:p>
          <a:p>
            <a:r>
              <a:rPr lang="en-US" sz="3400" dirty="0" smtClean="0">
                <a:latin typeface="+mj-lt"/>
              </a:rPr>
              <a:t> </a:t>
            </a:r>
          </a:p>
          <a:p>
            <a:r>
              <a:rPr lang="en-US" sz="3400" b="1" dirty="0" smtClean="0">
                <a:latin typeface="+mj-lt"/>
              </a:rPr>
              <a:t>Ports and Harbors:                Belem</a:t>
            </a:r>
            <a:r>
              <a:rPr lang="en-US" sz="3400" dirty="0" smtClean="0">
                <a:latin typeface="+mj-lt"/>
              </a:rPr>
              <a:t>, </a:t>
            </a:r>
            <a:r>
              <a:rPr lang="en-US" sz="3400" b="1" dirty="0" smtClean="0">
                <a:latin typeface="+mj-lt"/>
              </a:rPr>
              <a:t>Fortaleza</a:t>
            </a:r>
            <a:r>
              <a:rPr lang="en-US" sz="3400" dirty="0" smtClean="0">
                <a:latin typeface="+mj-lt"/>
              </a:rPr>
              <a:t>, Ilheus, Imbituba, Manaus, </a:t>
            </a:r>
            <a:r>
              <a:rPr lang="en-US" sz="3400" b="1" dirty="0" smtClean="0">
                <a:latin typeface="+mj-lt"/>
              </a:rPr>
              <a:t>Paranagua</a:t>
            </a:r>
            <a:r>
              <a:rPr lang="en-US" sz="3400" dirty="0" smtClean="0">
                <a:latin typeface="+mj-lt"/>
              </a:rPr>
              <a:t>, Porto Alegre, </a:t>
            </a:r>
            <a:r>
              <a:rPr lang="en-US" sz="3400" b="1" dirty="0" smtClean="0">
                <a:latin typeface="+mj-lt"/>
              </a:rPr>
              <a:t>Recife</a:t>
            </a:r>
            <a:r>
              <a:rPr lang="en-US" sz="3400" dirty="0" smtClean="0">
                <a:latin typeface="+mj-lt"/>
              </a:rPr>
              <a:t>, </a:t>
            </a:r>
            <a:r>
              <a:rPr lang="en-US" sz="3400" b="1" dirty="0" smtClean="0">
                <a:latin typeface="+mj-lt"/>
              </a:rPr>
              <a:t>Rio de Janeiro</a:t>
            </a:r>
            <a:r>
              <a:rPr lang="en-US" sz="3400" dirty="0" smtClean="0">
                <a:latin typeface="+mj-lt"/>
              </a:rPr>
              <a:t>, </a:t>
            </a:r>
            <a:r>
              <a:rPr lang="en-US" sz="3400" b="1" dirty="0" smtClean="0">
                <a:latin typeface="+mj-lt"/>
              </a:rPr>
              <a:t>Rio Grande</a:t>
            </a:r>
            <a:r>
              <a:rPr lang="en-US" sz="3400" dirty="0" smtClean="0">
                <a:latin typeface="+mj-lt"/>
              </a:rPr>
              <a:t>, </a:t>
            </a:r>
            <a:r>
              <a:rPr lang="en-US" sz="3400" b="1" dirty="0" smtClean="0">
                <a:latin typeface="+mj-lt"/>
              </a:rPr>
              <a:t>Salvador</a:t>
            </a:r>
            <a:r>
              <a:rPr lang="en-US" sz="3400" dirty="0" smtClean="0">
                <a:latin typeface="+mj-lt"/>
              </a:rPr>
              <a:t>, </a:t>
            </a:r>
            <a:r>
              <a:rPr lang="en-US" sz="3400" b="1" dirty="0" smtClean="0">
                <a:latin typeface="+mj-lt"/>
              </a:rPr>
              <a:t>Santos</a:t>
            </a:r>
            <a:r>
              <a:rPr lang="en-US" sz="3400" dirty="0" smtClean="0">
                <a:latin typeface="+mj-lt"/>
              </a:rPr>
              <a:t>, </a:t>
            </a:r>
            <a:r>
              <a:rPr lang="en-US" sz="3400" b="1" dirty="0" smtClean="0">
                <a:latin typeface="+mj-lt"/>
              </a:rPr>
              <a:t>Vitoria</a:t>
            </a:r>
            <a:r>
              <a:rPr lang="en-US" sz="3400" dirty="0" smtClean="0">
                <a:latin typeface="+mj-lt"/>
              </a:rPr>
              <a:t>, </a:t>
            </a:r>
            <a:r>
              <a:rPr lang="en-US" sz="3400" b="1" dirty="0" smtClean="0">
                <a:latin typeface="+mj-lt"/>
              </a:rPr>
              <a:t>Itajai</a:t>
            </a:r>
            <a:endParaRPr lang="en-US" sz="3400" dirty="0" smtClean="0">
              <a:latin typeface="+mj-lt"/>
            </a:endParaRPr>
          </a:p>
          <a:p>
            <a:r>
              <a:rPr lang="en-US" sz="3400" dirty="0" smtClean="0">
                <a:latin typeface="+mj-lt"/>
              </a:rPr>
              <a:t> </a:t>
            </a:r>
          </a:p>
          <a:p>
            <a:r>
              <a:rPr lang="en-US" sz="3400" b="1" dirty="0" smtClean="0">
                <a:latin typeface="+mj-lt"/>
              </a:rPr>
              <a:t>Time Zones:                          </a:t>
            </a:r>
            <a:r>
              <a:rPr lang="en-US" sz="3400" dirty="0" smtClean="0">
                <a:latin typeface="+mj-lt"/>
              </a:rPr>
              <a:t>Three time zones cover Brazil.  Most cities in Brazil observe Brazil Standard Time (BST) (UTC/GMT - 3).  This zone observes Daylight Saving Time from mid October to mid February.  Other cities observe Acre Standard Time (AST) (UTC/GMT -5), and Central Brazil Time (CBT) (UTC/GMT – 4).  These zones do not observe Daylight Saving Time.</a:t>
            </a:r>
            <a:endParaRPr lang="en-US" sz="3400" dirty="0">
              <a:latin typeface="+mj-lt"/>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Uruguay</a:t>
            </a:r>
            <a:endParaRPr lang="en-US" sz="3600" dirty="0"/>
          </a:p>
        </p:txBody>
      </p:sp>
      <p:sp>
        <p:nvSpPr>
          <p:cNvPr id="3" name="Content Placeholder 2"/>
          <p:cNvSpPr>
            <a:spLocks noGrp="1"/>
          </p:cNvSpPr>
          <p:nvPr>
            <p:ph idx="1"/>
          </p:nvPr>
        </p:nvSpPr>
        <p:spPr>
          <a:xfrm>
            <a:off x="457200" y="1371600"/>
            <a:ext cx="8229600" cy="47545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Montevideo</a:t>
            </a:r>
          </a:p>
          <a:p>
            <a:r>
              <a:rPr lang="en-US" sz="3400" dirty="0" smtClean="0">
                <a:latin typeface="+mj-lt"/>
              </a:rPr>
              <a:t> </a:t>
            </a:r>
          </a:p>
          <a:p>
            <a:r>
              <a:rPr lang="en-US" sz="3400" b="1" dirty="0" smtClean="0">
                <a:latin typeface="+mj-lt"/>
              </a:rPr>
              <a:t>Monetary Unit:                      </a:t>
            </a:r>
            <a:r>
              <a:rPr lang="en-US" sz="3400" dirty="0" smtClean="0">
                <a:latin typeface="+mj-lt"/>
              </a:rPr>
              <a:t>Uruguay peso</a:t>
            </a:r>
          </a:p>
          <a:p>
            <a:r>
              <a:rPr lang="en-US" sz="3400" dirty="0" smtClean="0">
                <a:latin typeface="+mj-lt"/>
              </a:rPr>
              <a:t> </a:t>
            </a:r>
          </a:p>
          <a:p>
            <a:r>
              <a:rPr lang="en-US" sz="3400" b="1" dirty="0" smtClean="0">
                <a:latin typeface="+mj-lt"/>
              </a:rPr>
              <a:t>Major Exports:                      </a:t>
            </a:r>
            <a:r>
              <a:rPr lang="en-US" sz="3400" dirty="0" smtClean="0">
                <a:latin typeface="+mj-lt"/>
              </a:rPr>
              <a:t>rice, meat, vehicles, wool, dairy products, and leather products</a:t>
            </a:r>
          </a:p>
          <a:p>
            <a:r>
              <a:rPr lang="en-US" sz="3400" dirty="0" smtClean="0">
                <a:latin typeface="+mj-lt"/>
              </a:rPr>
              <a:t> </a:t>
            </a:r>
          </a:p>
          <a:p>
            <a:r>
              <a:rPr lang="en-US" sz="3400" b="1" dirty="0" smtClean="0">
                <a:latin typeface="+mj-lt"/>
              </a:rPr>
              <a:t>Major Imports:                      </a:t>
            </a:r>
            <a:r>
              <a:rPr lang="en-US" sz="3400" dirty="0" smtClean="0">
                <a:latin typeface="+mj-lt"/>
              </a:rPr>
              <a:t>metal manufactures, road vehicles, crude petroleum, electrical machinery, and heavy industrial machinery</a:t>
            </a:r>
          </a:p>
          <a:p>
            <a:r>
              <a:rPr lang="en-US" sz="3400" dirty="0" smtClean="0">
                <a:latin typeface="+mj-lt"/>
              </a:rPr>
              <a:t> </a:t>
            </a:r>
          </a:p>
          <a:p>
            <a:r>
              <a:rPr lang="en-US" sz="3400" b="1" dirty="0" smtClean="0">
                <a:latin typeface="+mj-lt"/>
              </a:rPr>
              <a:t>Major Trading Partners:       </a:t>
            </a:r>
            <a:r>
              <a:rPr lang="en-US" sz="3400" dirty="0" smtClean="0">
                <a:latin typeface="+mj-lt"/>
              </a:rPr>
              <a:t>Brazil, Germany, Argentina, Paraguay, China, Russia, Mexico</a:t>
            </a:r>
          </a:p>
          <a:p>
            <a:r>
              <a:rPr lang="en-US" sz="3400" dirty="0" smtClean="0">
                <a:latin typeface="+mj-lt"/>
              </a:rPr>
              <a:t> </a:t>
            </a:r>
          </a:p>
          <a:p>
            <a:r>
              <a:rPr lang="en-US" sz="3400" b="1" dirty="0" smtClean="0">
                <a:latin typeface="+mj-lt"/>
              </a:rPr>
              <a:t>Ports and Harbors:                </a:t>
            </a:r>
            <a:r>
              <a:rPr lang="en-US" sz="3400" dirty="0" smtClean="0">
                <a:latin typeface="+mj-lt"/>
              </a:rPr>
              <a:t>Fray Bentos, </a:t>
            </a:r>
            <a:r>
              <a:rPr lang="en-US" sz="3400" b="1" dirty="0" smtClean="0">
                <a:latin typeface="+mj-lt"/>
              </a:rPr>
              <a:t>Montevideo</a:t>
            </a:r>
            <a:r>
              <a:rPr lang="en-US" sz="3400" dirty="0" smtClean="0">
                <a:latin typeface="+mj-lt"/>
              </a:rPr>
              <a:t>, Nueva Palmira, Paysandu, Punta del Este, Colonia, Piriapolis</a:t>
            </a:r>
          </a:p>
          <a:p>
            <a:r>
              <a:rPr lang="en-US" sz="3400" dirty="0" smtClean="0">
                <a:latin typeface="+mj-lt"/>
              </a:rPr>
              <a:t> </a:t>
            </a:r>
          </a:p>
          <a:p>
            <a:r>
              <a:rPr lang="en-US" sz="3400" b="1" dirty="0" smtClean="0">
                <a:latin typeface="+mj-lt"/>
              </a:rPr>
              <a:t>Time Zones:           </a:t>
            </a:r>
            <a:r>
              <a:rPr lang="en-US" sz="3400" dirty="0" smtClean="0">
                <a:latin typeface="+mj-lt"/>
              </a:rPr>
              <a:t>Uruguay Standard Time is 3 hours behind Greenwich Mean Time (UTC/GMT-3).  Uruguay observes Daylight Saving Time from early October to late March.</a:t>
            </a:r>
          </a:p>
          <a:p>
            <a:endParaRPr lang="en-US"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Argentina</a:t>
            </a:r>
            <a:endParaRPr lang="en-US" sz="3600" dirty="0"/>
          </a:p>
        </p:txBody>
      </p:sp>
      <p:sp>
        <p:nvSpPr>
          <p:cNvPr id="3" name="Content Placeholder 2"/>
          <p:cNvSpPr>
            <a:spLocks noGrp="1"/>
          </p:cNvSpPr>
          <p:nvPr>
            <p:ph idx="1"/>
          </p:nvPr>
        </p:nvSpPr>
        <p:spPr>
          <a:xfrm>
            <a:off x="457200" y="1371600"/>
            <a:ext cx="8229600" cy="47545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Buenos Aires</a:t>
            </a:r>
          </a:p>
          <a:p>
            <a:r>
              <a:rPr lang="en-US" sz="3400" dirty="0" smtClean="0">
                <a:latin typeface="+mj-lt"/>
              </a:rPr>
              <a:t> </a:t>
            </a:r>
          </a:p>
          <a:p>
            <a:r>
              <a:rPr lang="en-US" sz="3400" b="1" dirty="0" smtClean="0">
                <a:latin typeface="+mj-lt"/>
              </a:rPr>
              <a:t>Monetary Unit:                       </a:t>
            </a:r>
            <a:r>
              <a:rPr lang="en-US" sz="3400" dirty="0" smtClean="0">
                <a:latin typeface="+mj-lt"/>
              </a:rPr>
              <a:t>Peso</a:t>
            </a:r>
          </a:p>
          <a:p>
            <a:r>
              <a:rPr lang="en-US" sz="3400" dirty="0" smtClean="0">
                <a:latin typeface="+mj-lt"/>
              </a:rPr>
              <a:t> </a:t>
            </a:r>
          </a:p>
          <a:p>
            <a:r>
              <a:rPr lang="en-US" sz="3400" b="1" dirty="0" smtClean="0">
                <a:latin typeface="+mj-lt"/>
              </a:rPr>
              <a:t>Major Exports:                       </a:t>
            </a:r>
            <a:r>
              <a:rPr lang="en-US" sz="3400" dirty="0" smtClean="0">
                <a:latin typeface="+mj-lt"/>
              </a:rPr>
              <a:t>fuels and energy, edible oils, motor vehicles, feed, and cereals</a:t>
            </a:r>
          </a:p>
          <a:p>
            <a:r>
              <a:rPr lang="en-US" sz="3400" dirty="0" smtClean="0">
                <a:latin typeface="+mj-lt"/>
              </a:rPr>
              <a:t> </a:t>
            </a:r>
          </a:p>
          <a:p>
            <a:r>
              <a:rPr lang="en-US" sz="3400" b="1" dirty="0" smtClean="0">
                <a:latin typeface="+mj-lt"/>
              </a:rPr>
              <a:t>Major Imports:                       </a:t>
            </a:r>
            <a:r>
              <a:rPr lang="en-US" sz="3400" dirty="0" smtClean="0">
                <a:latin typeface="+mj-lt"/>
              </a:rPr>
              <a:t>motor vehicles, chemicals, machinery and equipment, plastics, and metal manufactures</a:t>
            </a:r>
          </a:p>
          <a:p>
            <a:r>
              <a:rPr lang="en-US" sz="3400" dirty="0" smtClean="0">
                <a:latin typeface="+mj-lt"/>
              </a:rPr>
              <a:t> </a:t>
            </a:r>
          </a:p>
          <a:p>
            <a:r>
              <a:rPr lang="en-US" sz="3400" b="1" dirty="0" smtClean="0">
                <a:latin typeface="+mj-lt"/>
              </a:rPr>
              <a:t>Major Trading Partners:       </a:t>
            </a:r>
            <a:r>
              <a:rPr lang="en-US" sz="3400" dirty="0" smtClean="0">
                <a:latin typeface="+mj-lt"/>
              </a:rPr>
              <a:t>Brazil, U.S., Chile, China, Germany</a:t>
            </a:r>
          </a:p>
          <a:p>
            <a:r>
              <a:rPr lang="en-US" sz="3400" dirty="0" smtClean="0">
                <a:latin typeface="+mj-lt"/>
              </a:rPr>
              <a:t> </a:t>
            </a:r>
          </a:p>
          <a:p>
            <a:r>
              <a:rPr lang="en-US" sz="3400" b="1" dirty="0" smtClean="0">
                <a:latin typeface="+mj-lt"/>
              </a:rPr>
              <a:t>Ports and Harbors:                 </a:t>
            </a:r>
            <a:r>
              <a:rPr lang="en-US" sz="3400" dirty="0" smtClean="0">
                <a:latin typeface="+mj-lt"/>
              </a:rPr>
              <a:t>Bahia Blanca, </a:t>
            </a:r>
            <a:r>
              <a:rPr lang="en-US" sz="3400" b="1" dirty="0" smtClean="0">
                <a:latin typeface="+mj-lt"/>
              </a:rPr>
              <a:t>Buenos Aires</a:t>
            </a:r>
            <a:r>
              <a:rPr lang="en-US" sz="3400" dirty="0" smtClean="0">
                <a:latin typeface="+mj-lt"/>
              </a:rPr>
              <a:t>, Comodoro, Rivadavia, Concepcion del Uruguay, La Plata, Mar del Plata, Necochea, Rio Gallegos, Rosario, Santa Fe, Ushuaia</a:t>
            </a:r>
          </a:p>
          <a:p>
            <a:r>
              <a:rPr lang="en-US" sz="3400" dirty="0" smtClean="0">
                <a:latin typeface="+mj-lt"/>
              </a:rPr>
              <a:t> </a:t>
            </a:r>
          </a:p>
          <a:p>
            <a:r>
              <a:rPr lang="en-US" sz="3400" b="1" dirty="0" smtClean="0">
                <a:latin typeface="+mj-lt"/>
              </a:rPr>
              <a:t>Time Zones:              </a:t>
            </a:r>
            <a:r>
              <a:rPr lang="en-US" sz="3400" dirty="0" smtClean="0">
                <a:latin typeface="+mj-lt"/>
              </a:rPr>
              <a:t>Argentina Standard Time is 3 hours behind Greenwich Mean Time (UTC/GMT - 3)</a:t>
            </a:r>
          </a:p>
          <a:p>
            <a:endParaRPr lang="en-US"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Chile</a:t>
            </a:r>
            <a:endParaRPr lang="en-US" sz="3600" dirty="0"/>
          </a:p>
        </p:txBody>
      </p:sp>
      <p:sp>
        <p:nvSpPr>
          <p:cNvPr id="3" name="Content Placeholder 2"/>
          <p:cNvSpPr>
            <a:spLocks noGrp="1"/>
          </p:cNvSpPr>
          <p:nvPr>
            <p:ph idx="1"/>
          </p:nvPr>
        </p:nvSpPr>
        <p:spPr>
          <a:xfrm>
            <a:off x="457200" y="1447800"/>
            <a:ext cx="8229600" cy="4678363"/>
          </a:xfrm>
        </p:spPr>
        <p:txBody>
          <a:bodyPr>
            <a:normAutofit fontScale="25000" lnSpcReduction="20000"/>
          </a:bodyPr>
          <a:lstStyle/>
          <a:p>
            <a:r>
              <a:rPr lang="en-US" b="1" i="1" dirty="0" smtClean="0"/>
              <a:t> </a:t>
            </a:r>
            <a:endParaRPr lang="en-US" dirty="0" smtClean="0"/>
          </a:p>
          <a:p>
            <a:r>
              <a:rPr lang="en-US" sz="6400" b="1" dirty="0" smtClean="0">
                <a:latin typeface="+mj-lt"/>
              </a:rPr>
              <a:t>Capital City:                         </a:t>
            </a:r>
            <a:r>
              <a:rPr lang="en-US" sz="6400" dirty="0" smtClean="0">
                <a:latin typeface="+mj-lt"/>
              </a:rPr>
              <a:t>Santiago</a:t>
            </a:r>
          </a:p>
          <a:p>
            <a:r>
              <a:rPr lang="en-US" sz="6400" dirty="0" smtClean="0">
                <a:latin typeface="+mj-lt"/>
              </a:rPr>
              <a:t> </a:t>
            </a:r>
          </a:p>
          <a:p>
            <a:r>
              <a:rPr lang="en-US" sz="6400" b="1" dirty="0" smtClean="0">
                <a:latin typeface="+mj-lt"/>
              </a:rPr>
              <a:t>Monetary Unit:                     </a:t>
            </a:r>
            <a:r>
              <a:rPr lang="en-US" sz="6400" dirty="0" smtClean="0">
                <a:latin typeface="+mj-lt"/>
              </a:rPr>
              <a:t>Chilean Peso</a:t>
            </a:r>
          </a:p>
          <a:p>
            <a:r>
              <a:rPr lang="en-US" sz="6400" dirty="0" smtClean="0">
                <a:latin typeface="+mj-lt"/>
              </a:rPr>
              <a:t> </a:t>
            </a:r>
          </a:p>
          <a:p>
            <a:r>
              <a:rPr lang="en-US" sz="6400" b="1" dirty="0" smtClean="0">
                <a:latin typeface="+mj-lt"/>
              </a:rPr>
              <a:t>Major Exports:                     </a:t>
            </a:r>
            <a:r>
              <a:rPr lang="en-US" sz="6400" dirty="0" smtClean="0">
                <a:latin typeface="+mj-lt"/>
              </a:rPr>
              <a:t>fruits, fish, chemicals, copper, paper and pulp</a:t>
            </a:r>
          </a:p>
          <a:p>
            <a:r>
              <a:rPr lang="en-US" sz="6400" dirty="0" smtClean="0">
                <a:latin typeface="+mj-lt"/>
              </a:rPr>
              <a:t> </a:t>
            </a:r>
          </a:p>
          <a:p>
            <a:r>
              <a:rPr lang="en-US" sz="6400" b="1" dirty="0" smtClean="0">
                <a:latin typeface="+mj-lt"/>
              </a:rPr>
              <a:t>Major Imports:                     </a:t>
            </a:r>
            <a:r>
              <a:rPr lang="en-US" sz="6400" dirty="0" smtClean="0">
                <a:latin typeface="+mj-lt"/>
              </a:rPr>
              <a:t>petroleum and petroleum products, electrical and telecommunications equipment, chemicals, heavy industrial machinery, vehicles, natural gas</a:t>
            </a:r>
          </a:p>
          <a:p>
            <a:r>
              <a:rPr lang="en-US" sz="6400" dirty="0" smtClean="0">
                <a:latin typeface="+mj-lt"/>
              </a:rPr>
              <a:t> </a:t>
            </a:r>
          </a:p>
          <a:p>
            <a:r>
              <a:rPr lang="en-US" sz="6400" b="1" dirty="0" smtClean="0">
                <a:latin typeface="+mj-lt"/>
              </a:rPr>
              <a:t>Major Trading Partners:     </a:t>
            </a:r>
            <a:r>
              <a:rPr lang="en-US" sz="6400" dirty="0" smtClean="0">
                <a:latin typeface="+mj-lt"/>
              </a:rPr>
              <a:t>U.S., Japan, Brazil, Argentina, China, Netherlands, South Korea, Italy</a:t>
            </a:r>
          </a:p>
          <a:p>
            <a:r>
              <a:rPr lang="en-US" sz="6400" dirty="0" smtClean="0">
                <a:latin typeface="+mj-lt"/>
              </a:rPr>
              <a:t> </a:t>
            </a:r>
          </a:p>
          <a:p>
            <a:r>
              <a:rPr lang="en-US" sz="6400" b="1" dirty="0" smtClean="0">
                <a:latin typeface="+mj-lt"/>
              </a:rPr>
              <a:t>Ports and Harbors:               </a:t>
            </a:r>
            <a:r>
              <a:rPr lang="en-US" sz="6400" dirty="0" smtClean="0">
                <a:latin typeface="+mj-lt"/>
              </a:rPr>
              <a:t>Antofagasta, Arica, Chanaral, Coquimbo, Iquique, Puerto Montt, Punta Arenas, San Antonio, San Vicente, Talcahuano, </a:t>
            </a:r>
            <a:r>
              <a:rPr lang="en-US" sz="6400" b="1" dirty="0" smtClean="0">
                <a:latin typeface="+mj-lt"/>
              </a:rPr>
              <a:t>Valparaiso</a:t>
            </a:r>
            <a:endParaRPr lang="en-US" sz="6400" dirty="0" smtClean="0">
              <a:latin typeface="+mj-lt"/>
            </a:endParaRPr>
          </a:p>
          <a:p>
            <a:r>
              <a:rPr lang="en-US" sz="6400" dirty="0" smtClean="0">
                <a:latin typeface="+mj-lt"/>
              </a:rPr>
              <a:t> </a:t>
            </a:r>
          </a:p>
          <a:p>
            <a:r>
              <a:rPr lang="en-US" sz="6400" b="1" dirty="0" smtClean="0">
                <a:latin typeface="+mj-lt"/>
              </a:rPr>
              <a:t>Time Zones:                          </a:t>
            </a:r>
            <a:r>
              <a:rPr lang="en-US" sz="6400" dirty="0" smtClean="0">
                <a:latin typeface="+mj-lt"/>
              </a:rPr>
              <a:t>Chile Standard Time is 4 hours behind Greenwich Mean Time (UTC/GMT– 4).  Chile observes Daylight Saving Time from mid October to mid March.</a:t>
            </a:r>
          </a:p>
          <a:p>
            <a:endParaRPr lang="en-US" sz="6400" dirty="0" smtClean="0">
              <a:latin typeface="+mj-lt"/>
            </a:endParaRPr>
          </a:p>
          <a:p>
            <a:endParaRPr lang="en-US" sz="6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Peru</a:t>
            </a:r>
            <a:endParaRPr lang="en-US" sz="3600" dirty="0"/>
          </a:p>
        </p:txBody>
      </p:sp>
      <p:sp>
        <p:nvSpPr>
          <p:cNvPr id="3" name="Content Placeholder 2"/>
          <p:cNvSpPr>
            <a:spLocks noGrp="1"/>
          </p:cNvSpPr>
          <p:nvPr>
            <p:ph idx="1"/>
          </p:nvPr>
        </p:nvSpPr>
        <p:spPr>
          <a:xfrm>
            <a:off x="457200" y="1219200"/>
            <a:ext cx="8229600" cy="49831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Lima</a:t>
            </a:r>
          </a:p>
          <a:p>
            <a:r>
              <a:rPr lang="en-US" sz="3400" dirty="0" smtClean="0">
                <a:latin typeface="+mj-lt"/>
              </a:rPr>
              <a:t> </a:t>
            </a:r>
          </a:p>
          <a:p>
            <a:r>
              <a:rPr lang="en-US" sz="3400" b="1" dirty="0" smtClean="0">
                <a:latin typeface="+mj-lt"/>
              </a:rPr>
              <a:t>Monetary Unit:                       </a:t>
            </a:r>
            <a:r>
              <a:rPr lang="en-US" sz="3400" dirty="0" smtClean="0">
                <a:latin typeface="+mj-lt"/>
              </a:rPr>
              <a:t>Nuevo sol</a:t>
            </a:r>
          </a:p>
          <a:p>
            <a:r>
              <a:rPr lang="en-US" sz="3400" dirty="0" smtClean="0">
                <a:latin typeface="+mj-lt"/>
              </a:rPr>
              <a:t> </a:t>
            </a:r>
          </a:p>
          <a:p>
            <a:r>
              <a:rPr lang="en-US" sz="3400" b="1" dirty="0" smtClean="0">
                <a:latin typeface="+mj-lt"/>
              </a:rPr>
              <a:t>Major Exports:                       </a:t>
            </a:r>
            <a:r>
              <a:rPr lang="en-US" sz="3400" dirty="0" smtClean="0">
                <a:latin typeface="+mj-lt"/>
              </a:rPr>
              <a:t>zinc, copper, gold, crude petroleum and byproducts, coffee, potatoes, asparagus and textiles</a:t>
            </a:r>
          </a:p>
          <a:p>
            <a:r>
              <a:rPr lang="en-US" sz="3400" dirty="0" smtClean="0">
                <a:latin typeface="+mj-lt"/>
              </a:rPr>
              <a:t> </a:t>
            </a:r>
          </a:p>
          <a:p>
            <a:r>
              <a:rPr lang="en-US" sz="3400" b="1" dirty="0" smtClean="0">
                <a:latin typeface="+mj-lt"/>
              </a:rPr>
              <a:t>Major Imports:                       </a:t>
            </a:r>
            <a:r>
              <a:rPr lang="en-US" sz="3400" dirty="0" smtClean="0">
                <a:latin typeface="+mj-lt"/>
              </a:rPr>
              <a:t>plastics, machinery, iron and steel, transport equipment, wheat, paper, petroleum and petroleum products</a:t>
            </a:r>
          </a:p>
          <a:p>
            <a:r>
              <a:rPr lang="en-US" sz="3400" dirty="0" smtClean="0">
                <a:latin typeface="+mj-lt"/>
              </a:rPr>
              <a:t> </a:t>
            </a:r>
          </a:p>
          <a:p>
            <a:r>
              <a:rPr lang="en-US" sz="3400" b="1" dirty="0" smtClean="0">
                <a:latin typeface="+mj-lt"/>
              </a:rPr>
              <a:t>Major Trading Partners:       </a:t>
            </a:r>
            <a:r>
              <a:rPr lang="en-US" sz="3400" dirty="0" smtClean="0">
                <a:latin typeface="+mj-lt"/>
              </a:rPr>
              <a:t>U.S., China, Canada, Japan, Chile, Switzerland, Brazil, Ecuador, Colombia, Argentina, Venezuela</a:t>
            </a:r>
          </a:p>
          <a:p>
            <a:r>
              <a:rPr lang="en-US" sz="3400" dirty="0" smtClean="0">
                <a:latin typeface="+mj-lt"/>
              </a:rPr>
              <a:t> </a:t>
            </a:r>
          </a:p>
          <a:p>
            <a:r>
              <a:rPr lang="en-US" sz="3400" b="1" dirty="0" smtClean="0">
                <a:latin typeface="+mj-lt"/>
              </a:rPr>
              <a:t>Ports and Harbors:                 Callao</a:t>
            </a:r>
            <a:r>
              <a:rPr lang="en-US" sz="3400" dirty="0" smtClean="0">
                <a:latin typeface="+mj-lt"/>
              </a:rPr>
              <a:t>, Chimbote, Ilo, Matarani, Paita, Puerto Maldonado, Salaverry, San Martin, Talara, Iquitos, Pucallpa, Yurimaguas (note: Iquitos, Pucallpa and Yurimaguas are all on the upper reaches of the Amazon and its tributaries)</a:t>
            </a:r>
          </a:p>
          <a:p>
            <a:r>
              <a:rPr lang="en-US" sz="3400" dirty="0" smtClean="0">
                <a:latin typeface="+mj-lt"/>
              </a:rPr>
              <a:t> </a:t>
            </a:r>
          </a:p>
          <a:p>
            <a:r>
              <a:rPr lang="en-US" sz="3400" b="1" dirty="0" smtClean="0">
                <a:latin typeface="+mj-lt"/>
              </a:rPr>
              <a:t>Time Zones:    </a:t>
            </a:r>
            <a:r>
              <a:rPr lang="en-US" sz="3400" dirty="0" smtClean="0">
                <a:latin typeface="+mj-lt"/>
              </a:rPr>
              <a:t>            Peru Standard Time is 5 hours behind Greenwich Mean Time (UTC/GMT- 5)</a:t>
            </a:r>
          </a:p>
          <a:p>
            <a:endParaRPr lang="en-US" sz="3400" dirty="0">
              <a:latin typeface="+mj-lt"/>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Ecuador</a:t>
            </a:r>
            <a:endParaRPr lang="en-US" sz="3600" dirty="0"/>
          </a:p>
        </p:txBody>
      </p:sp>
      <p:sp>
        <p:nvSpPr>
          <p:cNvPr id="3" name="Content Placeholder 2"/>
          <p:cNvSpPr>
            <a:spLocks noGrp="1"/>
          </p:cNvSpPr>
          <p:nvPr>
            <p:ph idx="1"/>
          </p:nvPr>
        </p:nvSpPr>
        <p:spPr>
          <a:xfrm>
            <a:off x="457200" y="1447800"/>
            <a:ext cx="8229600" cy="48768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Quito</a:t>
            </a:r>
          </a:p>
          <a:p>
            <a:r>
              <a:rPr lang="en-US" sz="3400" dirty="0" smtClean="0">
                <a:latin typeface="+mj-lt"/>
              </a:rPr>
              <a:t> </a:t>
            </a:r>
          </a:p>
          <a:p>
            <a:r>
              <a:rPr lang="en-US" sz="3400" b="1" dirty="0" smtClean="0">
                <a:latin typeface="+mj-lt"/>
              </a:rPr>
              <a:t>Monetary Unit:</a:t>
            </a:r>
            <a:r>
              <a:rPr lang="en-US" sz="3400" dirty="0" smtClean="0">
                <a:latin typeface="+mj-lt"/>
              </a:rPr>
              <a:t>                       U.S. dollar</a:t>
            </a:r>
          </a:p>
          <a:p>
            <a:r>
              <a:rPr lang="en-US" sz="3400" dirty="0" smtClean="0">
                <a:latin typeface="+mj-lt"/>
              </a:rPr>
              <a:t> </a:t>
            </a:r>
          </a:p>
          <a:p>
            <a:r>
              <a:rPr lang="en-US" sz="3400" b="1" dirty="0" smtClean="0">
                <a:latin typeface="+mj-lt"/>
              </a:rPr>
              <a:t>Major Exports:                       </a:t>
            </a:r>
            <a:r>
              <a:rPr lang="en-US" sz="3400" dirty="0" smtClean="0">
                <a:latin typeface="+mj-lt"/>
              </a:rPr>
              <a:t>bananas, shrimp, cut flowers, and petroleum</a:t>
            </a:r>
          </a:p>
          <a:p>
            <a:r>
              <a:rPr lang="en-US" sz="3400" dirty="0" smtClean="0">
                <a:latin typeface="+mj-lt"/>
              </a:rPr>
              <a:t> </a:t>
            </a:r>
          </a:p>
          <a:p>
            <a:r>
              <a:rPr lang="en-US" sz="3400" b="1" dirty="0" smtClean="0">
                <a:latin typeface="+mj-lt"/>
              </a:rPr>
              <a:t>Major Imports:                       </a:t>
            </a:r>
            <a:r>
              <a:rPr lang="en-US" sz="3400" dirty="0" smtClean="0">
                <a:latin typeface="+mj-lt"/>
              </a:rPr>
              <a:t>vehicles, medicinal products, telecommunications equipment, electricity</a:t>
            </a:r>
          </a:p>
          <a:p>
            <a:r>
              <a:rPr lang="en-US" sz="3400" dirty="0" smtClean="0">
                <a:latin typeface="+mj-lt"/>
              </a:rPr>
              <a:t> </a:t>
            </a:r>
          </a:p>
          <a:p>
            <a:r>
              <a:rPr lang="en-US" sz="3400" b="1" dirty="0" smtClean="0">
                <a:latin typeface="+mj-lt"/>
              </a:rPr>
              <a:t>Major Trading Partners:       </a:t>
            </a:r>
            <a:r>
              <a:rPr lang="en-US" sz="3400" dirty="0" smtClean="0">
                <a:latin typeface="+mj-lt"/>
              </a:rPr>
              <a:t>U.S., Colombia, Chile, Peru, Venezuela, China </a:t>
            </a:r>
          </a:p>
          <a:p>
            <a:r>
              <a:rPr lang="en-US" sz="3400" dirty="0" smtClean="0">
                <a:latin typeface="+mj-lt"/>
              </a:rPr>
              <a:t> </a:t>
            </a:r>
          </a:p>
          <a:p>
            <a:r>
              <a:rPr lang="en-US" sz="3400" b="1" dirty="0" smtClean="0">
                <a:latin typeface="+mj-lt"/>
              </a:rPr>
              <a:t>Ports and Harbors:                 </a:t>
            </a:r>
            <a:r>
              <a:rPr lang="en-US" sz="3400" dirty="0" smtClean="0">
                <a:latin typeface="+mj-lt"/>
              </a:rPr>
              <a:t>Esmeraldas, </a:t>
            </a:r>
            <a:r>
              <a:rPr lang="en-US" sz="3400" b="1" dirty="0" smtClean="0">
                <a:latin typeface="+mj-lt"/>
              </a:rPr>
              <a:t>Guayaquil</a:t>
            </a:r>
            <a:r>
              <a:rPr lang="en-US" sz="3400" dirty="0" smtClean="0">
                <a:latin typeface="+mj-lt"/>
              </a:rPr>
              <a:t>, La Libertad, Manta, Puerto Bolivar, San Lorenzo</a:t>
            </a:r>
          </a:p>
          <a:p>
            <a:r>
              <a:rPr lang="en-US" sz="3400" dirty="0" smtClean="0">
                <a:latin typeface="+mj-lt"/>
              </a:rPr>
              <a:t> </a:t>
            </a:r>
          </a:p>
          <a:p>
            <a:r>
              <a:rPr lang="en-US" sz="3400" b="1" dirty="0" smtClean="0">
                <a:latin typeface="+mj-lt"/>
              </a:rPr>
              <a:t>Time Zones:                  </a:t>
            </a:r>
            <a:r>
              <a:rPr lang="en-US" sz="3400" dirty="0" smtClean="0">
                <a:latin typeface="+mj-lt"/>
              </a:rPr>
              <a:t>Ecuador Standard Time is 5 hours behind Greenwich Mean Time (UTC/GMT-5) </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Colombia</a:t>
            </a:r>
            <a:endParaRPr lang="en-US" sz="3600" dirty="0"/>
          </a:p>
        </p:txBody>
      </p:sp>
      <p:sp>
        <p:nvSpPr>
          <p:cNvPr id="3" name="Content Placeholder 2"/>
          <p:cNvSpPr>
            <a:spLocks noGrp="1"/>
          </p:cNvSpPr>
          <p:nvPr>
            <p:ph idx="1"/>
          </p:nvPr>
        </p:nvSpPr>
        <p:spPr>
          <a:xfrm>
            <a:off x="457200" y="1524000"/>
            <a:ext cx="8229600" cy="48006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Santafe de Bogota</a:t>
            </a:r>
          </a:p>
          <a:p>
            <a:r>
              <a:rPr lang="en-US" sz="3400" dirty="0" smtClean="0">
                <a:latin typeface="+mj-lt"/>
              </a:rPr>
              <a:t> </a:t>
            </a:r>
          </a:p>
          <a:p>
            <a:r>
              <a:rPr lang="en-US" sz="3400" b="1" dirty="0" smtClean="0">
                <a:latin typeface="+mj-lt"/>
              </a:rPr>
              <a:t>Monetary Unit:                      </a:t>
            </a:r>
            <a:r>
              <a:rPr lang="en-US" sz="3400" dirty="0" smtClean="0">
                <a:latin typeface="+mj-lt"/>
              </a:rPr>
              <a:t>Colombian Peso</a:t>
            </a:r>
          </a:p>
          <a:p>
            <a:r>
              <a:rPr lang="en-US" sz="3400" dirty="0" smtClean="0">
                <a:latin typeface="+mj-lt"/>
              </a:rPr>
              <a:t> </a:t>
            </a:r>
          </a:p>
          <a:p>
            <a:r>
              <a:rPr lang="en-US" sz="3400" b="1" dirty="0" smtClean="0">
                <a:latin typeface="+mj-lt"/>
              </a:rPr>
              <a:t>Major Exports:                      </a:t>
            </a:r>
            <a:r>
              <a:rPr lang="en-US" sz="3400" dirty="0" smtClean="0">
                <a:latin typeface="+mj-lt"/>
              </a:rPr>
              <a:t>coffee, bananas, apparel, cut flowers, coal, nickel, emeralds, and petroleum</a:t>
            </a:r>
          </a:p>
          <a:p>
            <a:r>
              <a:rPr lang="en-US" sz="3400" dirty="0" smtClean="0">
                <a:latin typeface="+mj-lt"/>
              </a:rPr>
              <a:t> </a:t>
            </a:r>
          </a:p>
          <a:p>
            <a:r>
              <a:rPr lang="en-US" sz="3400" b="1" dirty="0" smtClean="0">
                <a:latin typeface="+mj-lt"/>
              </a:rPr>
              <a:t>Major Imports:                      </a:t>
            </a:r>
            <a:r>
              <a:rPr lang="en-US" sz="3400" dirty="0" smtClean="0">
                <a:latin typeface="+mj-lt"/>
              </a:rPr>
              <a:t>consumer goods, paper products, industrial equipment, chemicals, transportation equipment, fuels, and electricity</a:t>
            </a:r>
          </a:p>
          <a:p>
            <a:r>
              <a:rPr lang="en-US" sz="3400" dirty="0" smtClean="0">
                <a:latin typeface="+mj-lt"/>
              </a:rPr>
              <a:t> </a:t>
            </a:r>
          </a:p>
          <a:p>
            <a:r>
              <a:rPr lang="en-US" sz="3400" b="1" dirty="0" smtClean="0">
                <a:latin typeface="+mj-lt"/>
              </a:rPr>
              <a:t>Major Trading Partners:      </a:t>
            </a:r>
            <a:r>
              <a:rPr lang="en-US" sz="3400" dirty="0" smtClean="0">
                <a:latin typeface="+mj-lt"/>
              </a:rPr>
              <a:t>U.S., Venezuela, Ecuador, Mexico, Brazil, China, Japan</a:t>
            </a:r>
          </a:p>
          <a:p>
            <a:r>
              <a:rPr lang="en-US" sz="3400" dirty="0" smtClean="0">
                <a:latin typeface="+mj-lt"/>
              </a:rPr>
              <a:t> </a:t>
            </a:r>
          </a:p>
          <a:p>
            <a:r>
              <a:rPr lang="en-US" sz="3400" b="1" dirty="0" smtClean="0">
                <a:latin typeface="+mj-lt"/>
              </a:rPr>
              <a:t>Ports and Harbors:                </a:t>
            </a:r>
            <a:r>
              <a:rPr lang="en-US" sz="3400" dirty="0" smtClean="0">
                <a:latin typeface="+mj-lt"/>
              </a:rPr>
              <a:t>Bahia de Portete, Barranquilla, </a:t>
            </a:r>
            <a:r>
              <a:rPr lang="en-US" sz="3400" b="1" dirty="0" smtClean="0">
                <a:latin typeface="+mj-lt"/>
              </a:rPr>
              <a:t>Buenaventura</a:t>
            </a:r>
            <a:r>
              <a:rPr lang="en-US" sz="3400" dirty="0" smtClean="0">
                <a:latin typeface="+mj-lt"/>
              </a:rPr>
              <a:t>, </a:t>
            </a:r>
            <a:r>
              <a:rPr lang="en-US" sz="3400" b="1" dirty="0" smtClean="0">
                <a:latin typeface="+mj-lt"/>
              </a:rPr>
              <a:t>Cartagena</a:t>
            </a:r>
            <a:r>
              <a:rPr lang="en-US" sz="3400" dirty="0" smtClean="0">
                <a:latin typeface="+mj-lt"/>
              </a:rPr>
              <a:t>, Leticia, Puerto Bolivar, San Andres, Santa Marta, Tumaco, Turbo</a:t>
            </a:r>
          </a:p>
          <a:p>
            <a:r>
              <a:rPr lang="en-US" sz="3400" dirty="0" smtClean="0">
                <a:latin typeface="+mj-lt"/>
              </a:rPr>
              <a:t> </a:t>
            </a:r>
          </a:p>
          <a:p>
            <a:r>
              <a:rPr lang="en-US" sz="3400" b="1" dirty="0" smtClean="0">
                <a:latin typeface="+mj-lt"/>
              </a:rPr>
              <a:t>Time Zones:                </a:t>
            </a:r>
            <a:r>
              <a:rPr lang="en-US" sz="3400" dirty="0" smtClean="0">
                <a:latin typeface="+mj-lt"/>
              </a:rPr>
              <a:t>Colombia Standard Time is 5 hours behind Greenwich Mean Time (UTC/GMT - 5)</a:t>
            </a:r>
          </a:p>
          <a:p>
            <a:endParaRPr lang="en-US"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229600" cy="1143000"/>
          </a:xfrm>
        </p:spPr>
        <p:txBody>
          <a:bodyPr>
            <a:normAutofit/>
          </a:bodyPr>
          <a:lstStyle/>
          <a:p>
            <a:r>
              <a:rPr lang="en-US" sz="3600" dirty="0" smtClean="0"/>
              <a:t>Where in Europe?</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1600200" y="1219200"/>
            <a:ext cx="5667360" cy="5486400"/>
          </a:xfrm>
          <a:prstGeom prst="rect">
            <a:avLst/>
          </a:prstGeom>
          <a:noFill/>
          <a:ln w="9525">
            <a:noFill/>
            <a:miter lim="800000"/>
            <a:headEnd/>
            <a:tailEnd/>
          </a:ln>
        </p:spPr>
      </p:pic>
      <p:sp>
        <p:nvSpPr>
          <p:cNvPr id="5" name="TextBox 4"/>
          <p:cNvSpPr txBox="1"/>
          <p:nvPr/>
        </p:nvSpPr>
        <p:spPr>
          <a:xfrm>
            <a:off x="3276600" y="3429000"/>
            <a:ext cx="990600" cy="253916"/>
          </a:xfrm>
          <a:prstGeom prst="rect">
            <a:avLst/>
          </a:prstGeom>
          <a:noFill/>
        </p:spPr>
        <p:txBody>
          <a:bodyPr wrap="square" rtlCol="0">
            <a:spAutoFit/>
          </a:bodyPr>
          <a:lstStyle/>
          <a:p>
            <a:r>
              <a:rPr lang="en-US" sz="1050" b="1" dirty="0" smtClean="0"/>
              <a:t>Oslo, Norway</a:t>
            </a:r>
            <a:endParaRPr lang="en-US" sz="1050" b="1" dirty="0"/>
          </a:p>
        </p:txBody>
      </p:sp>
      <p:sp>
        <p:nvSpPr>
          <p:cNvPr id="6" name="TextBox 5"/>
          <p:cNvSpPr txBox="1"/>
          <p:nvPr/>
        </p:nvSpPr>
        <p:spPr>
          <a:xfrm>
            <a:off x="3429000" y="3657600"/>
            <a:ext cx="1447800" cy="253916"/>
          </a:xfrm>
          <a:prstGeom prst="rect">
            <a:avLst/>
          </a:prstGeom>
          <a:noFill/>
        </p:spPr>
        <p:txBody>
          <a:bodyPr wrap="square" rtlCol="0">
            <a:spAutoFit/>
          </a:bodyPr>
          <a:lstStyle/>
          <a:p>
            <a:r>
              <a:rPr lang="en-US" sz="1050" b="1" dirty="0" smtClean="0"/>
              <a:t>Gothenburg, Sweden</a:t>
            </a:r>
            <a:endParaRPr lang="en-US" sz="1050" b="1" dirty="0"/>
          </a:p>
        </p:txBody>
      </p:sp>
      <p:sp>
        <p:nvSpPr>
          <p:cNvPr id="7" name="TextBox 6"/>
          <p:cNvSpPr txBox="1"/>
          <p:nvPr/>
        </p:nvSpPr>
        <p:spPr>
          <a:xfrm>
            <a:off x="2590800" y="3886200"/>
            <a:ext cx="1524000" cy="253916"/>
          </a:xfrm>
          <a:prstGeom prst="rect">
            <a:avLst/>
          </a:prstGeom>
          <a:noFill/>
        </p:spPr>
        <p:txBody>
          <a:bodyPr wrap="square" rtlCol="0">
            <a:spAutoFit/>
          </a:bodyPr>
          <a:lstStyle/>
          <a:p>
            <a:r>
              <a:rPr lang="en-US" sz="1050" b="1" dirty="0" smtClean="0"/>
              <a:t>Copenhagen, Denmark</a:t>
            </a:r>
            <a:endParaRPr lang="en-US" sz="1050" b="1" dirty="0"/>
          </a:p>
        </p:txBody>
      </p:sp>
      <p:sp>
        <p:nvSpPr>
          <p:cNvPr id="8" name="TextBox 7"/>
          <p:cNvSpPr txBox="1"/>
          <p:nvPr/>
        </p:nvSpPr>
        <p:spPr>
          <a:xfrm>
            <a:off x="4343400" y="3276600"/>
            <a:ext cx="1219200" cy="253916"/>
          </a:xfrm>
          <a:prstGeom prst="rect">
            <a:avLst/>
          </a:prstGeom>
          <a:noFill/>
        </p:spPr>
        <p:txBody>
          <a:bodyPr wrap="square" rtlCol="0">
            <a:spAutoFit/>
          </a:bodyPr>
          <a:lstStyle/>
          <a:p>
            <a:r>
              <a:rPr lang="en-US" sz="1050" b="1" dirty="0" smtClean="0"/>
              <a:t>Helsinki, Finland</a:t>
            </a:r>
            <a:endParaRPr lang="en-US" sz="1050" b="1" dirty="0"/>
          </a:p>
        </p:txBody>
      </p:sp>
      <p:sp>
        <p:nvSpPr>
          <p:cNvPr id="10" name="TextBox 9"/>
          <p:cNvSpPr txBox="1"/>
          <p:nvPr/>
        </p:nvSpPr>
        <p:spPr>
          <a:xfrm>
            <a:off x="6248400" y="3429000"/>
            <a:ext cx="838200" cy="369332"/>
          </a:xfrm>
          <a:prstGeom prst="rect">
            <a:avLst/>
          </a:prstGeom>
          <a:noFill/>
        </p:spPr>
        <p:txBody>
          <a:bodyPr wrap="square" rtlCol="0">
            <a:spAutoFit/>
          </a:bodyPr>
          <a:lstStyle/>
          <a:p>
            <a:r>
              <a:rPr lang="en-US" b="1" dirty="0" smtClean="0">
                <a:solidFill>
                  <a:srgbClr val="FFC000"/>
                </a:solidFill>
              </a:rPr>
              <a:t>Russia</a:t>
            </a:r>
            <a:endParaRPr lang="en-US" b="1" dirty="0">
              <a:solidFill>
                <a:srgbClr val="FFC000"/>
              </a:solidFill>
            </a:endParaRPr>
          </a:p>
        </p:txBody>
      </p:sp>
      <p:sp>
        <p:nvSpPr>
          <p:cNvPr id="11" name="TextBox 10"/>
          <p:cNvSpPr txBox="1"/>
          <p:nvPr/>
        </p:nvSpPr>
        <p:spPr>
          <a:xfrm>
            <a:off x="5181600" y="3429000"/>
            <a:ext cx="1143000" cy="253916"/>
          </a:xfrm>
          <a:prstGeom prst="rect">
            <a:avLst/>
          </a:prstGeom>
          <a:noFill/>
        </p:spPr>
        <p:txBody>
          <a:bodyPr wrap="square" rtlCol="0">
            <a:spAutoFit/>
          </a:bodyPr>
          <a:lstStyle/>
          <a:p>
            <a:r>
              <a:rPr lang="en-US" sz="1050" b="1" dirty="0" smtClean="0">
                <a:solidFill>
                  <a:srgbClr val="FFC000"/>
                </a:solidFill>
              </a:rPr>
              <a:t>St. Petersburg</a:t>
            </a:r>
            <a:endParaRPr lang="en-US" sz="1050" b="1" dirty="0">
              <a:solidFill>
                <a:srgbClr val="FFC000"/>
              </a:solidFill>
            </a:endParaRPr>
          </a:p>
        </p:txBody>
      </p:sp>
      <p:sp>
        <p:nvSpPr>
          <p:cNvPr id="12" name="TextBox 11"/>
          <p:cNvSpPr txBox="1"/>
          <p:nvPr/>
        </p:nvSpPr>
        <p:spPr>
          <a:xfrm>
            <a:off x="1371600" y="4419600"/>
            <a:ext cx="1066800" cy="253916"/>
          </a:xfrm>
          <a:prstGeom prst="rect">
            <a:avLst/>
          </a:prstGeom>
          <a:noFill/>
        </p:spPr>
        <p:txBody>
          <a:bodyPr wrap="square" rtlCol="0">
            <a:spAutoFit/>
          </a:bodyPr>
          <a:lstStyle/>
          <a:p>
            <a:r>
              <a:rPr lang="en-US" sz="1050" b="1" dirty="0" smtClean="0"/>
              <a:t>Dublin, Ireland</a:t>
            </a:r>
            <a:endParaRPr lang="en-US" sz="1050" b="1" dirty="0"/>
          </a:p>
        </p:txBody>
      </p:sp>
      <p:sp>
        <p:nvSpPr>
          <p:cNvPr id="13" name="TextBox 12"/>
          <p:cNvSpPr txBox="1"/>
          <p:nvPr/>
        </p:nvSpPr>
        <p:spPr>
          <a:xfrm>
            <a:off x="1981200" y="4267200"/>
            <a:ext cx="1066800" cy="253916"/>
          </a:xfrm>
          <a:prstGeom prst="rect">
            <a:avLst/>
          </a:prstGeom>
          <a:noFill/>
        </p:spPr>
        <p:txBody>
          <a:bodyPr wrap="square" rtlCol="0">
            <a:spAutoFit/>
          </a:bodyPr>
          <a:lstStyle/>
          <a:p>
            <a:r>
              <a:rPr lang="en-US" sz="1050" b="1" dirty="0" smtClean="0"/>
              <a:t>Liverpool, UK</a:t>
            </a:r>
            <a:endParaRPr lang="en-US" sz="1050" b="1" dirty="0"/>
          </a:p>
        </p:txBody>
      </p:sp>
      <p:sp>
        <p:nvSpPr>
          <p:cNvPr id="14" name="TextBox 13"/>
          <p:cNvSpPr txBox="1"/>
          <p:nvPr/>
        </p:nvSpPr>
        <p:spPr>
          <a:xfrm>
            <a:off x="2362200" y="4495800"/>
            <a:ext cx="1066800" cy="253916"/>
          </a:xfrm>
          <a:prstGeom prst="rect">
            <a:avLst/>
          </a:prstGeom>
          <a:noFill/>
        </p:spPr>
        <p:txBody>
          <a:bodyPr wrap="square" rtlCol="0">
            <a:spAutoFit/>
          </a:bodyPr>
          <a:lstStyle/>
          <a:p>
            <a:r>
              <a:rPr lang="en-US" sz="1050" b="1" dirty="0" smtClean="0"/>
              <a:t>Felixstowe, UK</a:t>
            </a:r>
            <a:endParaRPr lang="en-US" sz="1050" b="1" dirty="0"/>
          </a:p>
        </p:txBody>
      </p:sp>
      <p:sp>
        <p:nvSpPr>
          <p:cNvPr id="15" name="TextBox 14"/>
          <p:cNvSpPr txBox="1"/>
          <p:nvPr/>
        </p:nvSpPr>
        <p:spPr>
          <a:xfrm>
            <a:off x="2133600" y="4724400"/>
            <a:ext cx="1295400" cy="253916"/>
          </a:xfrm>
          <a:prstGeom prst="rect">
            <a:avLst/>
          </a:prstGeom>
          <a:noFill/>
        </p:spPr>
        <p:txBody>
          <a:bodyPr wrap="square" rtlCol="0">
            <a:spAutoFit/>
          </a:bodyPr>
          <a:lstStyle/>
          <a:p>
            <a:r>
              <a:rPr lang="en-US" sz="1050" b="1" dirty="0" smtClean="0"/>
              <a:t>Antwerp, Belgium</a:t>
            </a:r>
            <a:endParaRPr lang="en-US" sz="1050" b="1" dirty="0"/>
          </a:p>
        </p:txBody>
      </p:sp>
      <p:sp>
        <p:nvSpPr>
          <p:cNvPr id="16" name="TextBox 15"/>
          <p:cNvSpPr txBox="1"/>
          <p:nvPr/>
        </p:nvSpPr>
        <p:spPr>
          <a:xfrm>
            <a:off x="2895600" y="4343400"/>
            <a:ext cx="1676400" cy="253916"/>
          </a:xfrm>
          <a:prstGeom prst="rect">
            <a:avLst/>
          </a:prstGeom>
          <a:noFill/>
        </p:spPr>
        <p:txBody>
          <a:bodyPr wrap="square" rtlCol="0">
            <a:spAutoFit/>
          </a:bodyPr>
          <a:lstStyle/>
          <a:p>
            <a:r>
              <a:rPr lang="en-US" sz="1050" b="1" dirty="0" smtClean="0"/>
              <a:t>Rotterdam, Netherlands</a:t>
            </a:r>
            <a:endParaRPr lang="en-US" sz="1050" b="1" dirty="0"/>
          </a:p>
        </p:txBody>
      </p:sp>
      <p:sp>
        <p:nvSpPr>
          <p:cNvPr id="17" name="TextBox 16"/>
          <p:cNvSpPr txBox="1"/>
          <p:nvPr/>
        </p:nvSpPr>
        <p:spPr>
          <a:xfrm>
            <a:off x="3048000" y="4191000"/>
            <a:ext cx="1676400" cy="253916"/>
          </a:xfrm>
          <a:prstGeom prst="rect">
            <a:avLst/>
          </a:prstGeom>
          <a:noFill/>
        </p:spPr>
        <p:txBody>
          <a:bodyPr wrap="square" rtlCol="0">
            <a:spAutoFit/>
          </a:bodyPr>
          <a:lstStyle/>
          <a:p>
            <a:r>
              <a:rPr lang="en-US" sz="1050" b="1" dirty="0" smtClean="0"/>
              <a:t>Bremerhaven, Germany</a:t>
            </a:r>
            <a:endParaRPr lang="en-US" sz="1050" b="1" dirty="0"/>
          </a:p>
        </p:txBody>
      </p:sp>
      <p:sp>
        <p:nvSpPr>
          <p:cNvPr id="18" name="TextBox 17"/>
          <p:cNvSpPr txBox="1"/>
          <p:nvPr/>
        </p:nvSpPr>
        <p:spPr>
          <a:xfrm>
            <a:off x="4419600" y="4343400"/>
            <a:ext cx="1219200" cy="253916"/>
          </a:xfrm>
          <a:prstGeom prst="rect">
            <a:avLst/>
          </a:prstGeom>
          <a:noFill/>
        </p:spPr>
        <p:txBody>
          <a:bodyPr wrap="square" rtlCol="0">
            <a:spAutoFit/>
          </a:bodyPr>
          <a:lstStyle/>
          <a:p>
            <a:r>
              <a:rPr lang="en-US" sz="1050" b="1" dirty="0" smtClean="0"/>
              <a:t>Gdynia, Poland</a:t>
            </a:r>
            <a:endParaRPr lang="en-US" sz="1050" b="1" dirty="0"/>
          </a:p>
        </p:txBody>
      </p:sp>
      <p:sp>
        <p:nvSpPr>
          <p:cNvPr id="19" name="TextBox 18"/>
          <p:cNvSpPr txBox="1"/>
          <p:nvPr/>
        </p:nvSpPr>
        <p:spPr>
          <a:xfrm>
            <a:off x="2057400" y="4953000"/>
            <a:ext cx="1295400" cy="253916"/>
          </a:xfrm>
          <a:prstGeom prst="rect">
            <a:avLst/>
          </a:prstGeom>
          <a:noFill/>
        </p:spPr>
        <p:txBody>
          <a:bodyPr wrap="square" rtlCol="0">
            <a:spAutoFit/>
          </a:bodyPr>
          <a:lstStyle/>
          <a:p>
            <a:r>
              <a:rPr lang="en-US" sz="1050" b="1" dirty="0" smtClean="0"/>
              <a:t>Le Havre, France</a:t>
            </a:r>
            <a:endParaRPr lang="en-US" sz="1050" b="1" dirty="0"/>
          </a:p>
        </p:txBody>
      </p:sp>
      <p:sp>
        <p:nvSpPr>
          <p:cNvPr id="20" name="TextBox 19"/>
          <p:cNvSpPr txBox="1"/>
          <p:nvPr/>
        </p:nvSpPr>
        <p:spPr>
          <a:xfrm>
            <a:off x="2743200" y="5562600"/>
            <a:ext cx="1219200" cy="253916"/>
          </a:xfrm>
          <a:prstGeom prst="rect">
            <a:avLst/>
          </a:prstGeom>
          <a:noFill/>
        </p:spPr>
        <p:txBody>
          <a:bodyPr wrap="square" rtlCol="0">
            <a:spAutoFit/>
          </a:bodyPr>
          <a:lstStyle/>
          <a:p>
            <a:r>
              <a:rPr lang="en-US" sz="1050" b="1" dirty="0" smtClean="0"/>
              <a:t>Marseille, France</a:t>
            </a:r>
            <a:endParaRPr lang="en-US" sz="1050" b="1" dirty="0"/>
          </a:p>
        </p:txBody>
      </p:sp>
      <p:sp>
        <p:nvSpPr>
          <p:cNvPr id="21" name="TextBox 20"/>
          <p:cNvSpPr txBox="1"/>
          <p:nvPr/>
        </p:nvSpPr>
        <p:spPr>
          <a:xfrm>
            <a:off x="1905000" y="5638800"/>
            <a:ext cx="1066800" cy="253916"/>
          </a:xfrm>
          <a:prstGeom prst="rect">
            <a:avLst/>
          </a:prstGeom>
          <a:noFill/>
        </p:spPr>
        <p:txBody>
          <a:bodyPr wrap="square" rtlCol="0">
            <a:spAutoFit/>
          </a:bodyPr>
          <a:lstStyle/>
          <a:p>
            <a:r>
              <a:rPr lang="en-US" sz="1050" b="1" dirty="0" smtClean="0"/>
              <a:t>Bilbao, Spain</a:t>
            </a:r>
            <a:endParaRPr lang="en-US" sz="1050" b="1" dirty="0"/>
          </a:p>
        </p:txBody>
      </p:sp>
      <p:sp>
        <p:nvSpPr>
          <p:cNvPr id="22" name="TextBox 21"/>
          <p:cNvSpPr txBox="1"/>
          <p:nvPr/>
        </p:nvSpPr>
        <p:spPr>
          <a:xfrm>
            <a:off x="2514600" y="5867400"/>
            <a:ext cx="1295400" cy="253916"/>
          </a:xfrm>
          <a:prstGeom prst="rect">
            <a:avLst/>
          </a:prstGeom>
          <a:noFill/>
        </p:spPr>
        <p:txBody>
          <a:bodyPr wrap="square" rtlCol="0">
            <a:spAutoFit/>
          </a:bodyPr>
          <a:lstStyle/>
          <a:p>
            <a:r>
              <a:rPr lang="en-US" sz="1050" b="1" dirty="0" smtClean="0"/>
              <a:t>Barcelona, Spain</a:t>
            </a:r>
            <a:endParaRPr lang="en-US" sz="1050" b="1" dirty="0"/>
          </a:p>
        </p:txBody>
      </p:sp>
      <p:sp>
        <p:nvSpPr>
          <p:cNvPr id="23" name="TextBox 22"/>
          <p:cNvSpPr txBox="1"/>
          <p:nvPr/>
        </p:nvSpPr>
        <p:spPr>
          <a:xfrm>
            <a:off x="2209800" y="6172200"/>
            <a:ext cx="1219200" cy="253916"/>
          </a:xfrm>
          <a:prstGeom prst="rect">
            <a:avLst/>
          </a:prstGeom>
          <a:noFill/>
        </p:spPr>
        <p:txBody>
          <a:bodyPr wrap="square" rtlCol="0">
            <a:spAutoFit/>
          </a:bodyPr>
          <a:lstStyle/>
          <a:p>
            <a:r>
              <a:rPr lang="en-US" sz="1050" b="1" dirty="0" smtClean="0"/>
              <a:t>Valencia, Spain</a:t>
            </a:r>
            <a:endParaRPr lang="en-US" sz="1050" b="1" dirty="0"/>
          </a:p>
        </p:txBody>
      </p:sp>
      <p:sp>
        <p:nvSpPr>
          <p:cNvPr id="24" name="TextBox 23"/>
          <p:cNvSpPr txBox="1"/>
          <p:nvPr/>
        </p:nvSpPr>
        <p:spPr>
          <a:xfrm>
            <a:off x="1752600" y="6324600"/>
            <a:ext cx="1066800" cy="253916"/>
          </a:xfrm>
          <a:prstGeom prst="rect">
            <a:avLst/>
          </a:prstGeom>
          <a:noFill/>
        </p:spPr>
        <p:txBody>
          <a:bodyPr wrap="square" rtlCol="0">
            <a:spAutoFit/>
          </a:bodyPr>
          <a:lstStyle/>
          <a:p>
            <a:r>
              <a:rPr lang="en-US" sz="1050" b="1" dirty="0" smtClean="0"/>
              <a:t>Cadiz, Spain</a:t>
            </a:r>
            <a:endParaRPr lang="en-US" sz="1050" b="1" dirty="0"/>
          </a:p>
        </p:txBody>
      </p:sp>
      <p:sp>
        <p:nvSpPr>
          <p:cNvPr id="25" name="TextBox 24"/>
          <p:cNvSpPr txBox="1"/>
          <p:nvPr/>
        </p:nvSpPr>
        <p:spPr>
          <a:xfrm>
            <a:off x="1219200" y="6096000"/>
            <a:ext cx="1143000" cy="253916"/>
          </a:xfrm>
          <a:prstGeom prst="rect">
            <a:avLst/>
          </a:prstGeom>
          <a:noFill/>
        </p:spPr>
        <p:txBody>
          <a:bodyPr wrap="square" rtlCol="0">
            <a:spAutoFit/>
          </a:bodyPr>
          <a:lstStyle/>
          <a:p>
            <a:r>
              <a:rPr lang="en-US" sz="1050" b="1" dirty="0" smtClean="0"/>
              <a:t>Lisboa, Portugal</a:t>
            </a:r>
            <a:endParaRPr lang="en-US" sz="1050" b="1" dirty="0"/>
          </a:p>
        </p:txBody>
      </p:sp>
      <p:sp>
        <p:nvSpPr>
          <p:cNvPr id="26" name="TextBox 25"/>
          <p:cNvSpPr txBox="1"/>
          <p:nvPr/>
        </p:nvSpPr>
        <p:spPr>
          <a:xfrm>
            <a:off x="3352800" y="5410200"/>
            <a:ext cx="914400" cy="253916"/>
          </a:xfrm>
          <a:prstGeom prst="rect">
            <a:avLst/>
          </a:prstGeom>
          <a:noFill/>
        </p:spPr>
        <p:txBody>
          <a:bodyPr wrap="square" rtlCol="0">
            <a:spAutoFit/>
          </a:bodyPr>
          <a:lstStyle/>
          <a:p>
            <a:r>
              <a:rPr lang="en-US" sz="1050" b="1" dirty="0" smtClean="0"/>
              <a:t>Genoa, Italy</a:t>
            </a:r>
            <a:endParaRPr lang="en-US" sz="1050" b="1" dirty="0"/>
          </a:p>
        </p:txBody>
      </p:sp>
      <p:sp>
        <p:nvSpPr>
          <p:cNvPr id="27" name="TextBox 26"/>
          <p:cNvSpPr txBox="1"/>
          <p:nvPr/>
        </p:nvSpPr>
        <p:spPr>
          <a:xfrm>
            <a:off x="3505200" y="5715000"/>
            <a:ext cx="1143000" cy="253916"/>
          </a:xfrm>
          <a:prstGeom prst="rect">
            <a:avLst/>
          </a:prstGeom>
          <a:noFill/>
        </p:spPr>
        <p:txBody>
          <a:bodyPr wrap="square" rtlCol="0">
            <a:spAutoFit/>
          </a:bodyPr>
          <a:lstStyle/>
          <a:p>
            <a:r>
              <a:rPr lang="en-US" sz="1050" b="1" dirty="0" smtClean="0"/>
              <a:t>La Spezia, Italy</a:t>
            </a:r>
            <a:endParaRPr lang="en-US" sz="1050" b="1" dirty="0"/>
          </a:p>
        </p:txBody>
      </p:sp>
      <p:sp>
        <p:nvSpPr>
          <p:cNvPr id="28" name="TextBox 27"/>
          <p:cNvSpPr txBox="1"/>
          <p:nvPr/>
        </p:nvSpPr>
        <p:spPr>
          <a:xfrm>
            <a:off x="3581400" y="6172200"/>
            <a:ext cx="1066800" cy="253916"/>
          </a:xfrm>
          <a:prstGeom prst="rect">
            <a:avLst/>
          </a:prstGeom>
          <a:noFill/>
        </p:spPr>
        <p:txBody>
          <a:bodyPr wrap="square" rtlCol="0">
            <a:spAutoFit/>
          </a:bodyPr>
          <a:lstStyle/>
          <a:p>
            <a:r>
              <a:rPr lang="en-US" sz="1050" b="1" dirty="0" smtClean="0"/>
              <a:t>Palermo, Italy</a:t>
            </a:r>
            <a:endParaRPr lang="en-US" sz="1050" b="1" dirty="0"/>
          </a:p>
        </p:txBody>
      </p:sp>
      <p:sp>
        <p:nvSpPr>
          <p:cNvPr id="29" name="TextBox 28"/>
          <p:cNvSpPr txBox="1"/>
          <p:nvPr/>
        </p:nvSpPr>
        <p:spPr>
          <a:xfrm>
            <a:off x="4343400" y="6324600"/>
            <a:ext cx="1219200" cy="253916"/>
          </a:xfrm>
          <a:prstGeom prst="rect">
            <a:avLst/>
          </a:prstGeom>
          <a:noFill/>
        </p:spPr>
        <p:txBody>
          <a:bodyPr wrap="square" rtlCol="0">
            <a:spAutoFit/>
          </a:bodyPr>
          <a:lstStyle/>
          <a:p>
            <a:r>
              <a:rPr lang="en-US" sz="1050" b="1" dirty="0" smtClean="0"/>
              <a:t>Piraeus, Greece</a:t>
            </a:r>
            <a:endParaRPr lang="en-US" sz="1050" b="1" dirty="0"/>
          </a:p>
        </p:txBody>
      </p:sp>
      <p:sp>
        <p:nvSpPr>
          <p:cNvPr id="30" name="TextBox 29"/>
          <p:cNvSpPr txBox="1"/>
          <p:nvPr/>
        </p:nvSpPr>
        <p:spPr>
          <a:xfrm>
            <a:off x="4572000" y="6096000"/>
            <a:ext cx="1371600" cy="253916"/>
          </a:xfrm>
          <a:prstGeom prst="rect">
            <a:avLst/>
          </a:prstGeom>
          <a:noFill/>
        </p:spPr>
        <p:txBody>
          <a:bodyPr wrap="square" rtlCol="0">
            <a:spAutoFit/>
          </a:bodyPr>
          <a:lstStyle/>
          <a:p>
            <a:r>
              <a:rPr lang="en-US" sz="1050" b="1" dirty="0" smtClean="0"/>
              <a:t>Thessaloniki, Greece</a:t>
            </a:r>
            <a:endParaRPr lang="en-US" sz="1050" b="1" dirty="0"/>
          </a:p>
        </p:txBody>
      </p:sp>
      <p:sp>
        <p:nvSpPr>
          <p:cNvPr id="31" name="TextBox 30"/>
          <p:cNvSpPr txBox="1"/>
          <p:nvPr/>
        </p:nvSpPr>
        <p:spPr>
          <a:xfrm>
            <a:off x="5181600" y="5486400"/>
            <a:ext cx="1371600" cy="253916"/>
          </a:xfrm>
          <a:prstGeom prst="rect">
            <a:avLst/>
          </a:prstGeom>
          <a:noFill/>
        </p:spPr>
        <p:txBody>
          <a:bodyPr wrap="square" rtlCol="0">
            <a:spAutoFit/>
          </a:bodyPr>
          <a:lstStyle/>
          <a:p>
            <a:r>
              <a:rPr lang="en-US" sz="1050" b="1" dirty="0" smtClean="0"/>
              <a:t>Constanta, Romania</a:t>
            </a:r>
            <a:endParaRPr lang="en-US" sz="1050" b="1" dirty="0"/>
          </a:p>
        </p:txBody>
      </p:sp>
      <p:sp>
        <p:nvSpPr>
          <p:cNvPr id="32" name="TextBox 31"/>
          <p:cNvSpPr txBox="1"/>
          <p:nvPr/>
        </p:nvSpPr>
        <p:spPr>
          <a:xfrm>
            <a:off x="5334000" y="5181600"/>
            <a:ext cx="1219200" cy="253916"/>
          </a:xfrm>
          <a:prstGeom prst="rect">
            <a:avLst/>
          </a:prstGeom>
          <a:noFill/>
        </p:spPr>
        <p:txBody>
          <a:bodyPr wrap="square" rtlCol="0">
            <a:spAutoFit/>
          </a:bodyPr>
          <a:lstStyle/>
          <a:p>
            <a:r>
              <a:rPr lang="en-US" sz="1050" b="1" dirty="0" smtClean="0"/>
              <a:t>Odessa, Ukraine</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p:cTn id="32" dur="500" fill="hold"/>
                                        <p:tgtEl>
                                          <p:spTgt spid="11"/>
                                        </p:tgtEl>
                                        <p:attrNameLst>
                                          <p:attrName>ppt_w</p:attrName>
                                        </p:attrNameLst>
                                      </p:cBhvr>
                                      <p:tavLst>
                                        <p:tav tm="0">
                                          <p:val>
                                            <p:fltVal val="0"/>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500" fill="hold"/>
                                        <p:tgtEl>
                                          <p:spTgt spid="14"/>
                                        </p:tgtEl>
                                        <p:attrNameLst>
                                          <p:attrName>ppt_w</p:attrName>
                                        </p:attrNameLst>
                                      </p:cBhvr>
                                      <p:tavLst>
                                        <p:tav tm="0">
                                          <p:val>
                                            <p:fltVal val="0"/>
                                          </p:val>
                                        </p:tav>
                                        <p:tav tm="100000">
                                          <p:val>
                                            <p:strVal val="#ppt_w"/>
                                          </p:val>
                                        </p:tav>
                                      </p:tavLst>
                                    </p:anim>
                                    <p:anim calcmode="lin" valueType="num">
                                      <p:cBhvr>
                                        <p:cTn id="48" dur="500" fill="hold"/>
                                        <p:tgtEl>
                                          <p:spTgt spid="14"/>
                                        </p:tgtEl>
                                        <p:attrNameLst>
                                          <p:attrName>ppt_h</p:attrName>
                                        </p:attrNameLst>
                                      </p:cBhvr>
                                      <p:tavLst>
                                        <p:tav tm="0">
                                          <p:val>
                                            <p:fltVal val="0"/>
                                          </p:val>
                                        </p:tav>
                                        <p:tav tm="100000">
                                          <p:val>
                                            <p:strVal val="#ppt_h"/>
                                          </p:val>
                                        </p:tav>
                                      </p:tavLst>
                                    </p:anim>
                                  </p:childTnLst>
                                </p:cTn>
                              </p:par>
                            </p:childTnLst>
                          </p:cTn>
                        </p:par>
                        <p:par>
                          <p:cTn id="49" fill="hold">
                            <p:stCondLst>
                              <p:cond delay="4500"/>
                            </p:stCondLst>
                            <p:childTnLst>
                              <p:par>
                                <p:cTn id="50" presetID="23" presetClass="entr" presetSubtype="16"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500" fill="hold"/>
                                        <p:tgtEl>
                                          <p:spTgt spid="15"/>
                                        </p:tgtEl>
                                        <p:attrNameLst>
                                          <p:attrName>ppt_w</p:attrName>
                                        </p:attrNameLst>
                                      </p:cBhvr>
                                      <p:tavLst>
                                        <p:tav tm="0">
                                          <p:val>
                                            <p:fltVal val="0"/>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23" presetClass="entr" presetSubtype="16"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3" presetClass="entr" presetSubtype="16" fill="hold" grpId="0" nodeType="after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p:cTn id="62" dur="500" fill="hold"/>
                                        <p:tgtEl>
                                          <p:spTgt spid="17"/>
                                        </p:tgtEl>
                                        <p:attrNameLst>
                                          <p:attrName>ppt_w</p:attrName>
                                        </p:attrNameLst>
                                      </p:cBhvr>
                                      <p:tavLst>
                                        <p:tav tm="0">
                                          <p:val>
                                            <p:fltVal val="0"/>
                                          </p:val>
                                        </p:tav>
                                        <p:tav tm="100000">
                                          <p:val>
                                            <p:strVal val="#ppt_w"/>
                                          </p:val>
                                        </p:tav>
                                      </p:tavLst>
                                    </p:anim>
                                    <p:anim calcmode="lin" valueType="num">
                                      <p:cBhvr>
                                        <p:cTn id="63" dur="500" fill="hold"/>
                                        <p:tgtEl>
                                          <p:spTgt spid="17"/>
                                        </p:tgtEl>
                                        <p:attrNameLst>
                                          <p:attrName>ppt_h</p:attrName>
                                        </p:attrNameLst>
                                      </p:cBhvr>
                                      <p:tavLst>
                                        <p:tav tm="0">
                                          <p:val>
                                            <p:fltVal val="0"/>
                                          </p:val>
                                        </p:tav>
                                        <p:tav tm="100000">
                                          <p:val>
                                            <p:strVal val="#ppt_h"/>
                                          </p:val>
                                        </p:tav>
                                      </p:tavLst>
                                    </p:anim>
                                  </p:childTnLst>
                                </p:cTn>
                              </p:par>
                            </p:childTnLst>
                          </p:cTn>
                        </p:par>
                        <p:par>
                          <p:cTn id="64" fill="hold">
                            <p:stCondLst>
                              <p:cond delay="6000"/>
                            </p:stCondLst>
                            <p:childTnLst>
                              <p:par>
                                <p:cTn id="65" presetID="23" presetClass="entr" presetSubtype="16"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childTnLst>
                                </p:cTn>
                              </p:par>
                            </p:childTnLst>
                          </p:cTn>
                        </p:par>
                        <p:par>
                          <p:cTn id="69" fill="hold">
                            <p:stCondLst>
                              <p:cond delay="6500"/>
                            </p:stCondLst>
                            <p:childTnLst>
                              <p:par>
                                <p:cTn id="70" presetID="23" presetClass="entr" presetSubtype="16" fill="hold" grpId="0" nodeType="afterEffect">
                                  <p:stCondLst>
                                    <p:cond delay="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childTnLst>
                                </p:cTn>
                              </p:par>
                            </p:childTnLst>
                          </p:cTn>
                        </p:par>
                        <p:par>
                          <p:cTn id="74" fill="hold">
                            <p:stCondLst>
                              <p:cond delay="7000"/>
                            </p:stCondLst>
                            <p:childTnLst>
                              <p:par>
                                <p:cTn id="75" presetID="23" presetClass="entr" presetSubtype="16" fill="hold" grpId="0" nodeType="after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childTnLst>
                                </p:cTn>
                              </p:par>
                            </p:childTnLst>
                          </p:cTn>
                        </p:par>
                        <p:par>
                          <p:cTn id="79" fill="hold">
                            <p:stCondLst>
                              <p:cond delay="7500"/>
                            </p:stCondLst>
                            <p:childTnLst>
                              <p:par>
                                <p:cTn id="80" presetID="23" presetClass="entr" presetSubtype="16"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childTnLst>
                                </p:cTn>
                              </p:par>
                            </p:childTnLst>
                          </p:cTn>
                        </p:par>
                        <p:par>
                          <p:cTn id="84" fill="hold">
                            <p:stCondLst>
                              <p:cond delay="8000"/>
                            </p:stCondLst>
                            <p:childTnLst>
                              <p:par>
                                <p:cTn id="85" presetID="23" presetClass="entr" presetSubtype="16"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 calcmode="lin" valueType="num">
                                      <p:cBhvr>
                                        <p:cTn id="87" dur="500" fill="hold"/>
                                        <p:tgtEl>
                                          <p:spTgt spid="22"/>
                                        </p:tgtEl>
                                        <p:attrNameLst>
                                          <p:attrName>ppt_w</p:attrName>
                                        </p:attrNameLst>
                                      </p:cBhvr>
                                      <p:tavLst>
                                        <p:tav tm="0">
                                          <p:val>
                                            <p:fltVal val="0"/>
                                          </p:val>
                                        </p:tav>
                                        <p:tav tm="100000">
                                          <p:val>
                                            <p:strVal val="#ppt_w"/>
                                          </p:val>
                                        </p:tav>
                                      </p:tavLst>
                                    </p:anim>
                                    <p:anim calcmode="lin" valueType="num">
                                      <p:cBhvr>
                                        <p:cTn id="88" dur="500" fill="hold"/>
                                        <p:tgtEl>
                                          <p:spTgt spid="22"/>
                                        </p:tgtEl>
                                        <p:attrNameLst>
                                          <p:attrName>ppt_h</p:attrName>
                                        </p:attrNameLst>
                                      </p:cBhvr>
                                      <p:tavLst>
                                        <p:tav tm="0">
                                          <p:val>
                                            <p:fltVal val="0"/>
                                          </p:val>
                                        </p:tav>
                                        <p:tav tm="100000">
                                          <p:val>
                                            <p:strVal val="#ppt_h"/>
                                          </p:val>
                                        </p:tav>
                                      </p:tavLst>
                                    </p:anim>
                                  </p:childTnLst>
                                </p:cTn>
                              </p:par>
                            </p:childTnLst>
                          </p:cTn>
                        </p:par>
                        <p:par>
                          <p:cTn id="89" fill="hold">
                            <p:stCondLst>
                              <p:cond delay="8500"/>
                            </p:stCondLst>
                            <p:childTnLst>
                              <p:par>
                                <p:cTn id="90" presetID="23" presetClass="entr" presetSubtype="16" fill="hold" grpId="0" nodeType="after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500" fill="hold"/>
                                        <p:tgtEl>
                                          <p:spTgt spid="23"/>
                                        </p:tgtEl>
                                        <p:attrNameLst>
                                          <p:attrName>ppt_w</p:attrName>
                                        </p:attrNameLst>
                                      </p:cBhvr>
                                      <p:tavLst>
                                        <p:tav tm="0">
                                          <p:val>
                                            <p:fltVal val="0"/>
                                          </p:val>
                                        </p:tav>
                                        <p:tav tm="100000">
                                          <p:val>
                                            <p:strVal val="#ppt_w"/>
                                          </p:val>
                                        </p:tav>
                                      </p:tavLst>
                                    </p:anim>
                                    <p:anim calcmode="lin" valueType="num">
                                      <p:cBhvr>
                                        <p:cTn id="93" dur="500" fill="hold"/>
                                        <p:tgtEl>
                                          <p:spTgt spid="23"/>
                                        </p:tgtEl>
                                        <p:attrNameLst>
                                          <p:attrName>ppt_h</p:attrName>
                                        </p:attrNameLst>
                                      </p:cBhvr>
                                      <p:tavLst>
                                        <p:tav tm="0">
                                          <p:val>
                                            <p:fltVal val="0"/>
                                          </p:val>
                                        </p:tav>
                                        <p:tav tm="100000">
                                          <p:val>
                                            <p:strVal val="#ppt_h"/>
                                          </p:val>
                                        </p:tav>
                                      </p:tavLst>
                                    </p:anim>
                                  </p:childTnLst>
                                </p:cTn>
                              </p:par>
                            </p:childTnLst>
                          </p:cTn>
                        </p:par>
                        <p:par>
                          <p:cTn id="94" fill="hold">
                            <p:stCondLst>
                              <p:cond delay="9000"/>
                            </p:stCondLst>
                            <p:childTnLst>
                              <p:par>
                                <p:cTn id="95" presetID="23" presetClass="entr" presetSubtype="16" fill="hold" grpId="0" nodeType="after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p:cTn id="97" dur="500" fill="hold"/>
                                        <p:tgtEl>
                                          <p:spTgt spid="24"/>
                                        </p:tgtEl>
                                        <p:attrNameLst>
                                          <p:attrName>ppt_w</p:attrName>
                                        </p:attrNameLst>
                                      </p:cBhvr>
                                      <p:tavLst>
                                        <p:tav tm="0">
                                          <p:val>
                                            <p:fltVal val="0"/>
                                          </p:val>
                                        </p:tav>
                                        <p:tav tm="100000">
                                          <p:val>
                                            <p:strVal val="#ppt_w"/>
                                          </p:val>
                                        </p:tav>
                                      </p:tavLst>
                                    </p:anim>
                                    <p:anim calcmode="lin" valueType="num">
                                      <p:cBhvr>
                                        <p:cTn id="98" dur="500" fill="hold"/>
                                        <p:tgtEl>
                                          <p:spTgt spid="24"/>
                                        </p:tgtEl>
                                        <p:attrNameLst>
                                          <p:attrName>ppt_h</p:attrName>
                                        </p:attrNameLst>
                                      </p:cBhvr>
                                      <p:tavLst>
                                        <p:tav tm="0">
                                          <p:val>
                                            <p:fltVal val="0"/>
                                          </p:val>
                                        </p:tav>
                                        <p:tav tm="100000">
                                          <p:val>
                                            <p:strVal val="#ppt_h"/>
                                          </p:val>
                                        </p:tav>
                                      </p:tavLst>
                                    </p:anim>
                                  </p:childTnLst>
                                </p:cTn>
                              </p:par>
                            </p:childTnLst>
                          </p:cTn>
                        </p:par>
                        <p:par>
                          <p:cTn id="99" fill="hold">
                            <p:stCondLst>
                              <p:cond delay="9500"/>
                            </p:stCondLst>
                            <p:childTnLst>
                              <p:par>
                                <p:cTn id="100" presetID="23" presetClass="entr" presetSubtype="16" fill="hold" grpId="0" nodeType="after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p:cTn id="102" dur="500" fill="hold"/>
                                        <p:tgtEl>
                                          <p:spTgt spid="25"/>
                                        </p:tgtEl>
                                        <p:attrNameLst>
                                          <p:attrName>ppt_w</p:attrName>
                                        </p:attrNameLst>
                                      </p:cBhvr>
                                      <p:tavLst>
                                        <p:tav tm="0">
                                          <p:val>
                                            <p:fltVal val="0"/>
                                          </p:val>
                                        </p:tav>
                                        <p:tav tm="100000">
                                          <p:val>
                                            <p:strVal val="#ppt_w"/>
                                          </p:val>
                                        </p:tav>
                                      </p:tavLst>
                                    </p:anim>
                                    <p:anim calcmode="lin" valueType="num">
                                      <p:cBhvr>
                                        <p:cTn id="103" dur="500" fill="hold"/>
                                        <p:tgtEl>
                                          <p:spTgt spid="25"/>
                                        </p:tgtEl>
                                        <p:attrNameLst>
                                          <p:attrName>ppt_h</p:attrName>
                                        </p:attrNameLst>
                                      </p:cBhvr>
                                      <p:tavLst>
                                        <p:tav tm="0">
                                          <p:val>
                                            <p:fltVal val="0"/>
                                          </p:val>
                                        </p:tav>
                                        <p:tav tm="100000">
                                          <p:val>
                                            <p:strVal val="#ppt_h"/>
                                          </p:val>
                                        </p:tav>
                                      </p:tavLst>
                                    </p:anim>
                                  </p:childTnLst>
                                </p:cTn>
                              </p:par>
                            </p:childTnLst>
                          </p:cTn>
                        </p:par>
                        <p:par>
                          <p:cTn id="104" fill="hold">
                            <p:stCondLst>
                              <p:cond delay="10000"/>
                            </p:stCondLst>
                            <p:childTnLst>
                              <p:par>
                                <p:cTn id="105" presetID="23" presetClass="entr" presetSubtype="16" fill="hold" grpId="0" nodeType="afterEffect">
                                  <p:stCondLst>
                                    <p:cond delay="0"/>
                                  </p:stCondLst>
                                  <p:childTnLst>
                                    <p:set>
                                      <p:cBhvr>
                                        <p:cTn id="106" dur="1" fill="hold">
                                          <p:stCondLst>
                                            <p:cond delay="0"/>
                                          </p:stCondLst>
                                        </p:cTn>
                                        <p:tgtEl>
                                          <p:spTgt spid="26"/>
                                        </p:tgtEl>
                                        <p:attrNameLst>
                                          <p:attrName>style.visibility</p:attrName>
                                        </p:attrNameLst>
                                      </p:cBhvr>
                                      <p:to>
                                        <p:strVal val="visible"/>
                                      </p:to>
                                    </p:set>
                                    <p:anim calcmode="lin" valueType="num">
                                      <p:cBhvr>
                                        <p:cTn id="107" dur="500" fill="hold"/>
                                        <p:tgtEl>
                                          <p:spTgt spid="26"/>
                                        </p:tgtEl>
                                        <p:attrNameLst>
                                          <p:attrName>ppt_w</p:attrName>
                                        </p:attrNameLst>
                                      </p:cBhvr>
                                      <p:tavLst>
                                        <p:tav tm="0">
                                          <p:val>
                                            <p:fltVal val="0"/>
                                          </p:val>
                                        </p:tav>
                                        <p:tav tm="100000">
                                          <p:val>
                                            <p:strVal val="#ppt_w"/>
                                          </p:val>
                                        </p:tav>
                                      </p:tavLst>
                                    </p:anim>
                                    <p:anim calcmode="lin" valueType="num">
                                      <p:cBhvr>
                                        <p:cTn id="108" dur="500" fill="hold"/>
                                        <p:tgtEl>
                                          <p:spTgt spid="26"/>
                                        </p:tgtEl>
                                        <p:attrNameLst>
                                          <p:attrName>ppt_h</p:attrName>
                                        </p:attrNameLst>
                                      </p:cBhvr>
                                      <p:tavLst>
                                        <p:tav tm="0">
                                          <p:val>
                                            <p:fltVal val="0"/>
                                          </p:val>
                                        </p:tav>
                                        <p:tav tm="100000">
                                          <p:val>
                                            <p:strVal val="#ppt_h"/>
                                          </p:val>
                                        </p:tav>
                                      </p:tavLst>
                                    </p:anim>
                                  </p:childTnLst>
                                </p:cTn>
                              </p:par>
                            </p:childTnLst>
                          </p:cTn>
                        </p:par>
                        <p:par>
                          <p:cTn id="109" fill="hold">
                            <p:stCondLst>
                              <p:cond delay="10500"/>
                            </p:stCondLst>
                            <p:childTnLst>
                              <p:par>
                                <p:cTn id="110" presetID="23" presetClass="entr" presetSubtype="16" fill="hold" grpId="0" nodeType="afterEffect">
                                  <p:stCondLst>
                                    <p:cond delay="0"/>
                                  </p:stCondLst>
                                  <p:childTnLst>
                                    <p:set>
                                      <p:cBhvr>
                                        <p:cTn id="111" dur="1" fill="hold">
                                          <p:stCondLst>
                                            <p:cond delay="0"/>
                                          </p:stCondLst>
                                        </p:cTn>
                                        <p:tgtEl>
                                          <p:spTgt spid="27"/>
                                        </p:tgtEl>
                                        <p:attrNameLst>
                                          <p:attrName>style.visibility</p:attrName>
                                        </p:attrNameLst>
                                      </p:cBhvr>
                                      <p:to>
                                        <p:strVal val="visible"/>
                                      </p:to>
                                    </p:set>
                                    <p:anim calcmode="lin" valueType="num">
                                      <p:cBhvr>
                                        <p:cTn id="112" dur="500" fill="hold"/>
                                        <p:tgtEl>
                                          <p:spTgt spid="27"/>
                                        </p:tgtEl>
                                        <p:attrNameLst>
                                          <p:attrName>ppt_w</p:attrName>
                                        </p:attrNameLst>
                                      </p:cBhvr>
                                      <p:tavLst>
                                        <p:tav tm="0">
                                          <p:val>
                                            <p:fltVal val="0"/>
                                          </p:val>
                                        </p:tav>
                                        <p:tav tm="100000">
                                          <p:val>
                                            <p:strVal val="#ppt_w"/>
                                          </p:val>
                                        </p:tav>
                                      </p:tavLst>
                                    </p:anim>
                                    <p:anim calcmode="lin" valueType="num">
                                      <p:cBhvr>
                                        <p:cTn id="113" dur="500" fill="hold"/>
                                        <p:tgtEl>
                                          <p:spTgt spid="27"/>
                                        </p:tgtEl>
                                        <p:attrNameLst>
                                          <p:attrName>ppt_h</p:attrName>
                                        </p:attrNameLst>
                                      </p:cBhvr>
                                      <p:tavLst>
                                        <p:tav tm="0">
                                          <p:val>
                                            <p:fltVal val="0"/>
                                          </p:val>
                                        </p:tav>
                                        <p:tav tm="100000">
                                          <p:val>
                                            <p:strVal val="#ppt_h"/>
                                          </p:val>
                                        </p:tav>
                                      </p:tavLst>
                                    </p:anim>
                                  </p:childTnLst>
                                </p:cTn>
                              </p:par>
                            </p:childTnLst>
                          </p:cTn>
                        </p:par>
                        <p:par>
                          <p:cTn id="114" fill="hold">
                            <p:stCondLst>
                              <p:cond delay="11000"/>
                            </p:stCondLst>
                            <p:childTnLst>
                              <p:par>
                                <p:cTn id="115" presetID="23" presetClass="entr" presetSubtype="16" fill="hold" grpId="0" nodeType="afterEffect">
                                  <p:stCondLst>
                                    <p:cond delay="0"/>
                                  </p:stCondLst>
                                  <p:childTnLst>
                                    <p:set>
                                      <p:cBhvr>
                                        <p:cTn id="116" dur="1" fill="hold">
                                          <p:stCondLst>
                                            <p:cond delay="0"/>
                                          </p:stCondLst>
                                        </p:cTn>
                                        <p:tgtEl>
                                          <p:spTgt spid="28"/>
                                        </p:tgtEl>
                                        <p:attrNameLst>
                                          <p:attrName>style.visibility</p:attrName>
                                        </p:attrNameLst>
                                      </p:cBhvr>
                                      <p:to>
                                        <p:strVal val="visible"/>
                                      </p:to>
                                    </p:set>
                                    <p:anim calcmode="lin" valueType="num">
                                      <p:cBhvr>
                                        <p:cTn id="117" dur="500" fill="hold"/>
                                        <p:tgtEl>
                                          <p:spTgt spid="28"/>
                                        </p:tgtEl>
                                        <p:attrNameLst>
                                          <p:attrName>ppt_w</p:attrName>
                                        </p:attrNameLst>
                                      </p:cBhvr>
                                      <p:tavLst>
                                        <p:tav tm="0">
                                          <p:val>
                                            <p:fltVal val="0"/>
                                          </p:val>
                                        </p:tav>
                                        <p:tav tm="100000">
                                          <p:val>
                                            <p:strVal val="#ppt_w"/>
                                          </p:val>
                                        </p:tav>
                                      </p:tavLst>
                                    </p:anim>
                                    <p:anim calcmode="lin" valueType="num">
                                      <p:cBhvr>
                                        <p:cTn id="118" dur="500" fill="hold"/>
                                        <p:tgtEl>
                                          <p:spTgt spid="28"/>
                                        </p:tgtEl>
                                        <p:attrNameLst>
                                          <p:attrName>ppt_h</p:attrName>
                                        </p:attrNameLst>
                                      </p:cBhvr>
                                      <p:tavLst>
                                        <p:tav tm="0">
                                          <p:val>
                                            <p:fltVal val="0"/>
                                          </p:val>
                                        </p:tav>
                                        <p:tav tm="100000">
                                          <p:val>
                                            <p:strVal val="#ppt_h"/>
                                          </p:val>
                                        </p:tav>
                                      </p:tavLst>
                                    </p:anim>
                                  </p:childTnLst>
                                </p:cTn>
                              </p:par>
                            </p:childTnLst>
                          </p:cTn>
                        </p:par>
                        <p:par>
                          <p:cTn id="119" fill="hold">
                            <p:stCondLst>
                              <p:cond delay="11500"/>
                            </p:stCondLst>
                            <p:childTnLst>
                              <p:par>
                                <p:cTn id="120" presetID="23" presetClass="entr" presetSubtype="16" fill="hold" grpId="0" nodeType="after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p:cTn id="122" dur="500" fill="hold"/>
                                        <p:tgtEl>
                                          <p:spTgt spid="29"/>
                                        </p:tgtEl>
                                        <p:attrNameLst>
                                          <p:attrName>ppt_w</p:attrName>
                                        </p:attrNameLst>
                                      </p:cBhvr>
                                      <p:tavLst>
                                        <p:tav tm="0">
                                          <p:val>
                                            <p:fltVal val="0"/>
                                          </p:val>
                                        </p:tav>
                                        <p:tav tm="100000">
                                          <p:val>
                                            <p:strVal val="#ppt_w"/>
                                          </p:val>
                                        </p:tav>
                                      </p:tavLst>
                                    </p:anim>
                                    <p:anim calcmode="lin" valueType="num">
                                      <p:cBhvr>
                                        <p:cTn id="123" dur="500" fill="hold"/>
                                        <p:tgtEl>
                                          <p:spTgt spid="29"/>
                                        </p:tgtEl>
                                        <p:attrNameLst>
                                          <p:attrName>ppt_h</p:attrName>
                                        </p:attrNameLst>
                                      </p:cBhvr>
                                      <p:tavLst>
                                        <p:tav tm="0">
                                          <p:val>
                                            <p:fltVal val="0"/>
                                          </p:val>
                                        </p:tav>
                                        <p:tav tm="100000">
                                          <p:val>
                                            <p:strVal val="#ppt_h"/>
                                          </p:val>
                                        </p:tav>
                                      </p:tavLst>
                                    </p:anim>
                                  </p:childTnLst>
                                </p:cTn>
                              </p:par>
                            </p:childTnLst>
                          </p:cTn>
                        </p:par>
                        <p:par>
                          <p:cTn id="124" fill="hold">
                            <p:stCondLst>
                              <p:cond delay="12000"/>
                            </p:stCondLst>
                            <p:childTnLst>
                              <p:par>
                                <p:cTn id="125" presetID="23" presetClass="entr" presetSubtype="16" fill="hold" grpId="0" nodeType="afterEffect">
                                  <p:stCondLst>
                                    <p:cond delay="0"/>
                                  </p:stCondLst>
                                  <p:childTnLst>
                                    <p:set>
                                      <p:cBhvr>
                                        <p:cTn id="126" dur="1" fill="hold">
                                          <p:stCondLst>
                                            <p:cond delay="0"/>
                                          </p:stCondLst>
                                        </p:cTn>
                                        <p:tgtEl>
                                          <p:spTgt spid="30"/>
                                        </p:tgtEl>
                                        <p:attrNameLst>
                                          <p:attrName>style.visibility</p:attrName>
                                        </p:attrNameLst>
                                      </p:cBhvr>
                                      <p:to>
                                        <p:strVal val="visible"/>
                                      </p:to>
                                    </p:set>
                                    <p:anim calcmode="lin" valueType="num">
                                      <p:cBhvr>
                                        <p:cTn id="127" dur="500" fill="hold"/>
                                        <p:tgtEl>
                                          <p:spTgt spid="30"/>
                                        </p:tgtEl>
                                        <p:attrNameLst>
                                          <p:attrName>ppt_w</p:attrName>
                                        </p:attrNameLst>
                                      </p:cBhvr>
                                      <p:tavLst>
                                        <p:tav tm="0">
                                          <p:val>
                                            <p:fltVal val="0"/>
                                          </p:val>
                                        </p:tav>
                                        <p:tav tm="100000">
                                          <p:val>
                                            <p:strVal val="#ppt_w"/>
                                          </p:val>
                                        </p:tav>
                                      </p:tavLst>
                                    </p:anim>
                                    <p:anim calcmode="lin" valueType="num">
                                      <p:cBhvr>
                                        <p:cTn id="128" dur="500" fill="hold"/>
                                        <p:tgtEl>
                                          <p:spTgt spid="30"/>
                                        </p:tgtEl>
                                        <p:attrNameLst>
                                          <p:attrName>ppt_h</p:attrName>
                                        </p:attrNameLst>
                                      </p:cBhvr>
                                      <p:tavLst>
                                        <p:tav tm="0">
                                          <p:val>
                                            <p:fltVal val="0"/>
                                          </p:val>
                                        </p:tav>
                                        <p:tav tm="100000">
                                          <p:val>
                                            <p:strVal val="#ppt_h"/>
                                          </p:val>
                                        </p:tav>
                                      </p:tavLst>
                                    </p:anim>
                                  </p:childTnLst>
                                </p:cTn>
                              </p:par>
                            </p:childTnLst>
                          </p:cTn>
                        </p:par>
                        <p:par>
                          <p:cTn id="129" fill="hold">
                            <p:stCondLst>
                              <p:cond delay="12500"/>
                            </p:stCondLst>
                            <p:childTnLst>
                              <p:par>
                                <p:cTn id="130" presetID="23" presetClass="entr" presetSubtype="16" fill="hold" grpId="0" nodeType="afterEffect">
                                  <p:stCondLst>
                                    <p:cond delay="0"/>
                                  </p:stCondLst>
                                  <p:childTnLst>
                                    <p:set>
                                      <p:cBhvr>
                                        <p:cTn id="131" dur="1" fill="hold">
                                          <p:stCondLst>
                                            <p:cond delay="0"/>
                                          </p:stCondLst>
                                        </p:cTn>
                                        <p:tgtEl>
                                          <p:spTgt spid="31"/>
                                        </p:tgtEl>
                                        <p:attrNameLst>
                                          <p:attrName>style.visibility</p:attrName>
                                        </p:attrNameLst>
                                      </p:cBhvr>
                                      <p:to>
                                        <p:strVal val="visible"/>
                                      </p:to>
                                    </p:set>
                                    <p:anim calcmode="lin" valueType="num">
                                      <p:cBhvr>
                                        <p:cTn id="132" dur="500" fill="hold"/>
                                        <p:tgtEl>
                                          <p:spTgt spid="31"/>
                                        </p:tgtEl>
                                        <p:attrNameLst>
                                          <p:attrName>ppt_w</p:attrName>
                                        </p:attrNameLst>
                                      </p:cBhvr>
                                      <p:tavLst>
                                        <p:tav tm="0">
                                          <p:val>
                                            <p:fltVal val="0"/>
                                          </p:val>
                                        </p:tav>
                                        <p:tav tm="100000">
                                          <p:val>
                                            <p:strVal val="#ppt_w"/>
                                          </p:val>
                                        </p:tav>
                                      </p:tavLst>
                                    </p:anim>
                                    <p:anim calcmode="lin" valueType="num">
                                      <p:cBhvr>
                                        <p:cTn id="133" dur="500" fill="hold"/>
                                        <p:tgtEl>
                                          <p:spTgt spid="31"/>
                                        </p:tgtEl>
                                        <p:attrNameLst>
                                          <p:attrName>ppt_h</p:attrName>
                                        </p:attrNameLst>
                                      </p:cBhvr>
                                      <p:tavLst>
                                        <p:tav tm="0">
                                          <p:val>
                                            <p:fltVal val="0"/>
                                          </p:val>
                                        </p:tav>
                                        <p:tav tm="100000">
                                          <p:val>
                                            <p:strVal val="#ppt_h"/>
                                          </p:val>
                                        </p:tav>
                                      </p:tavLst>
                                    </p:anim>
                                  </p:childTnLst>
                                </p:cTn>
                              </p:par>
                            </p:childTnLst>
                          </p:cTn>
                        </p:par>
                        <p:par>
                          <p:cTn id="134" fill="hold">
                            <p:stCondLst>
                              <p:cond delay="13000"/>
                            </p:stCondLst>
                            <p:childTnLst>
                              <p:par>
                                <p:cTn id="135" presetID="23" presetClass="entr" presetSubtype="16" fill="hold" grpId="0" nodeType="afterEffect">
                                  <p:stCondLst>
                                    <p:cond delay="0"/>
                                  </p:stCondLst>
                                  <p:childTnLst>
                                    <p:set>
                                      <p:cBhvr>
                                        <p:cTn id="136" dur="1" fill="hold">
                                          <p:stCondLst>
                                            <p:cond delay="0"/>
                                          </p:stCondLst>
                                        </p:cTn>
                                        <p:tgtEl>
                                          <p:spTgt spid="32"/>
                                        </p:tgtEl>
                                        <p:attrNameLst>
                                          <p:attrName>style.visibility</p:attrName>
                                        </p:attrNameLst>
                                      </p:cBhvr>
                                      <p:to>
                                        <p:strVal val="visible"/>
                                      </p:to>
                                    </p:set>
                                    <p:anim calcmode="lin" valueType="num">
                                      <p:cBhvr>
                                        <p:cTn id="137" dur="500" fill="hold"/>
                                        <p:tgtEl>
                                          <p:spTgt spid="32"/>
                                        </p:tgtEl>
                                        <p:attrNameLst>
                                          <p:attrName>ppt_w</p:attrName>
                                        </p:attrNameLst>
                                      </p:cBhvr>
                                      <p:tavLst>
                                        <p:tav tm="0">
                                          <p:val>
                                            <p:fltVal val="0"/>
                                          </p:val>
                                        </p:tav>
                                        <p:tav tm="100000">
                                          <p:val>
                                            <p:strVal val="#ppt_w"/>
                                          </p:val>
                                        </p:tav>
                                      </p:tavLst>
                                    </p:anim>
                                    <p:anim calcmode="lin" valueType="num">
                                      <p:cBhvr>
                                        <p:cTn id="138" dur="500" fill="hold"/>
                                        <p:tgtEl>
                                          <p:spTgt spid="3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Europe</a:t>
            </a:r>
            <a:endParaRPr lang="en-US" sz="3600" dirty="0"/>
          </a:p>
        </p:txBody>
      </p:sp>
      <p:sp>
        <p:nvSpPr>
          <p:cNvPr id="3" name="Content Placeholder 2"/>
          <p:cNvSpPr>
            <a:spLocks noGrp="1"/>
          </p:cNvSpPr>
          <p:nvPr>
            <p:ph idx="1"/>
          </p:nvPr>
        </p:nvSpPr>
        <p:spPr>
          <a:xfrm>
            <a:off x="457200" y="1371600"/>
            <a:ext cx="8229600" cy="5029200"/>
          </a:xfrm>
        </p:spPr>
        <p:txBody>
          <a:bodyPr>
            <a:normAutofit fontScale="47500" lnSpcReduction="20000"/>
          </a:bodyPr>
          <a:lstStyle/>
          <a:p>
            <a:r>
              <a:rPr lang="en-US" dirty="0" smtClean="0"/>
              <a:t> </a:t>
            </a:r>
          </a:p>
          <a:p>
            <a:r>
              <a:rPr lang="en-US" sz="3400" dirty="0" smtClean="0">
                <a:latin typeface="+mj-lt"/>
              </a:rPr>
              <a:t>The continent of Europe consists of the following countries of which the ones marked with an asterisk will be discussed further.</a:t>
            </a:r>
          </a:p>
          <a:p>
            <a:r>
              <a:rPr lang="en-US" sz="3400" dirty="0" smtClean="0">
                <a:latin typeface="+mj-lt"/>
              </a:rPr>
              <a:t> </a:t>
            </a:r>
          </a:p>
          <a:p>
            <a:r>
              <a:rPr lang="en-US" sz="3400" b="1" dirty="0" smtClean="0">
                <a:latin typeface="+mj-lt"/>
              </a:rPr>
              <a:t>*Russia             *Greece               *Italy                                 *Ireland</a:t>
            </a:r>
            <a:endParaRPr lang="en-US" sz="3400" dirty="0" smtClean="0">
              <a:latin typeface="+mj-lt"/>
            </a:endParaRPr>
          </a:p>
          <a:p>
            <a:r>
              <a:rPr lang="en-US" sz="3400" b="1" dirty="0" smtClean="0">
                <a:latin typeface="+mj-lt"/>
              </a:rPr>
              <a:t>Estonia               Albania              *France                            *Denmark</a:t>
            </a:r>
            <a:endParaRPr lang="en-US" sz="3400" dirty="0" smtClean="0">
              <a:latin typeface="+mj-lt"/>
            </a:endParaRPr>
          </a:p>
          <a:p>
            <a:r>
              <a:rPr lang="en-US" sz="3400" b="1" dirty="0" smtClean="0">
                <a:latin typeface="+mj-lt"/>
              </a:rPr>
              <a:t>Latvia                 Serbia                *Spain                               *Sweden</a:t>
            </a:r>
            <a:endParaRPr lang="en-US" sz="3400" dirty="0" smtClean="0">
              <a:latin typeface="+mj-lt"/>
            </a:endParaRPr>
          </a:p>
          <a:p>
            <a:r>
              <a:rPr lang="en-US" sz="3400" b="1" dirty="0" smtClean="0">
                <a:latin typeface="+mj-lt"/>
              </a:rPr>
              <a:t>Lithuania           Bosnia                *Portugal                          *Norway</a:t>
            </a:r>
            <a:endParaRPr lang="en-US" sz="3400" dirty="0" smtClean="0">
              <a:latin typeface="+mj-lt"/>
            </a:endParaRPr>
          </a:p>
          <a:p>
            <a:r>
              <a:rPr lang="en-US" sz="3400" b="1" dirty="0" smtClean="0">
                <a:latin typeface="+mj-lt"/>
              </a:rPr>
              <a:t>Belarus             Slovenia              *Poland                             *Finland</a:t>
            </a:r>
            <a:endParaRPr lang="en-US" sz="3400" dirty="0" smtClean="0">
              <a:latin typeface="+mj-lt"/>
            </a:endParaRPr>
          </a:p>
          <a:p>
            <a:r>
              <a:rPr lang="en-US" sz="3400" b="1" dirty="0" smtClean="0">
                <a:latin typeface="+mj-lt"/>
              </a:rPr>
              <a:t>*Ukraine            Croatia                *Germany                          Armenia</a:t>
            </a:r>
            <a:endParaRPr lang="en-US" sz="3400" dirty="0" smtClean="0">
              <a:latin typeface="+mj-lt"/>
            </a:endParaRPr>
          </a:p>
          <a:p>
            <a:r>
              <a:rPr lang="en-US" sz="3400" b="1" dirty="0" smtClean="0">
                <a:latin typeface="+mj-lt"/>
              </a:rPr>
              <a:t>Moldova           Hungary               Switzerland                      Azerbaijan</a:t>
            </a:r>
          </a:p>
          <a:p>
            <a:r>
              <a:rPr lang="en-US" sz="3400" b="1" dirty="0" smtClean="0">
                <a:latin typeface="+mj-lt"/>
              </a:rPr>
              <a:t>*Romania          Austria                *Netherlands</a:t>
            </a:r>
            <a:endParaRPr lang="en-US" sz="3400" dirty="0" smtClean="0">
              <a:latin typeface="+mj-lt"/>
            </a:endParaRPr>
          </a:p>
          <a:p>
            <a:r>
              <a:rPr lang="en-US" sz="3400" b="1" dirty="0" smtClean="0">
                <a:latin typeface="+mj-lt"/>
              </a:rPr>
              <a:t>Bulgaria            Czech Rep.         *Belgium</a:t>
            </a:r>
            <a:endParaRPr lang="en-US" sz="3400" dirty="0" smtClean="0">
              <a:latin typeface="+mj-lt"/>
            </a:endParaRPr>
          </a:p>
          <a:p>
            <a:r>
              <a:rPr lang="en-US" sz="3400" b="1" dirty="0" smtClean="0">
                <a:latin typeface="+mj-lt"/>
              </a:rPr>
              <a:t>Macedonia        Slovakia             *United Kingdom    </a:t>
            </a:r>
            <a:endParaRPr lang="en-US" sz="3400" dirty="0" smtClean="0">
              <a:latin typeface="+mj-lt"/>
            </a:endParaRPr>
          </a:p>
          <a:p>
            <a:r>
              <a:rPr lang="en-US" sz="3400" b="1" dirty="0" smtClean="0">
                <a:latin typeface="+mj-lt"/>
              </a:rPr>
              <a:t> </a:t>
            </a:r>
            <a:endParaRPr lang="en-US" sz="3400" dirty="0" smtClean="0">
              <a:latin typeface="+mj-lt"/>
            </a:endParaRPr>
          </a:p>
          <a:p>
            <a:r>
              <a:rPr lang="en-US" sz="3400" b="1" dirty="0" smtClean="0">
                <a:latin typeface="+mj-lt"/>
              </a:rPr>
              <a:t>Time Zones:                      </a:t>
            </a:r>
            <a:r>
              <a:rPr lang="en-US" sz="3400" dirty="0" smtClean="0">
                <a:latin typeface="+mj-lt"/>
              </a:rPr>
              <a:t>There are 3 time zones in Europe, Eastern European Time, Central European Time, and Western European Time.  Russia is so vast that it has 11 time zones.  All the European countries observe Daylight Saving Time, which begins in late March through late October, with exception of Iceland.</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Russia</a:t>
            </a:r>
            <a:endParaRPr lang="en-US" sz="3600" dirty="0"/>
          </a:p>
        </p:txBody>
      </p:sp>
      <p:sp>
        <p:nvSpPr>
          <p:cNvPr id="3" name="Content Placeholder 2"/>
          <p:cNvSpPr>
            <a:spLocks noGrp="1"/>
          </p:cNvSpPr>
          <p:nvPr>
            <p:ph idx="1"/>
          </p:nvPr>
        </p:nvSpPr>
        <p:spPr>
          <a:xfrm>
            <a:off x="457200" y="1219200"/>
            <a:ext cx="8229600" cy="4876800"/>
          </a:xfrm>
        </p:spPr>
        <p:txBody>
          <a:bodyPr>
            <a:normAutofit fontScale="25000" lnSpcReduction="20000"/>
          </a:bodyPr>
          <a:lstStyle/>
          <a:p>
            <a:endParaRPr lang="en-US" dirty="0" smtClean="0"/>
          </a:p>
          <a:p>
            <a:r>
              <a:rPr lang="en-US" sz="6400" b="1" dirty="0" smtClean="0">
                <a:latin typeface="+mj-lt"/>
              </a:rPr>
              <a:t>Capital City:                      </a:t>
            </a:r>
            <a:r>
              <a:rPr lang="en-US" sz="6400" dirty="0" smtClean="0">
                <a:latin typeface="+mj-lt"/>
              </a:rPr>
              <a:t>Moscow</a:t>
            </a:r>
          </a:p>
          <a:p>
            <a:r>
              <a:rPr lang="en-US" sz="6400" dirty="0" smtClean="0">
                <a:latin typeface="+mj-lt"/>
              </a:rPr>
              <a:t> </a:t>
            </a:r>
          </a:p>
          <a:p>
            <a:r>
              <a:rPr lang="en-US" sz="6400" b="1" dirty="0" smtClean="0">
                <a:latin typeface="+mj-lt"/>
              </a:rPr>
              <a:t>Monetary Unit:                  </a:t>
            </a:r>
            <a:r>
              <a:rPr lang="en-US" sz="6400" dirty="0" smtClean="0">
                <a:latin typeface="+mj-lt"/>
              </a:rPr>
              <a:t>Ruble</a:t>
            </a:r>
          </a:p>
          <a:p>
            <a:r>
              <a:rPr lang="en-US" sz="6400" dirty="0" smtClean="0">
                <a:latin typeface="+mj-lt"/>
              </a:rPr>
              <a:t> </a:t>
            </a:r>
          </a:p>
          <a:p>
            <a:r>
              <a:rPr lang="en-US" sz="6400" b="1" dirty="0" smtClean="0">
                <a:latin typeface="+mj-lt"/>
              </a:rPr>
              <a:t>Major Exports:                  </a:t>
            </a:r>
            <a:r>
              <a:rPr lang="en-US" sz="6400" dirty="0" smtClean="0">
                <a:latin typeface="+mj-lt"/>
              </a:rPr>
              <a:t>natural gas, petroleum and petroleum products, chemicals, wood and wood products, metals, and a wide variety of civilian and military manufactures</a:t>
            </a:r>
          </a:p>
          <a:p>
            <a:r>
              <a:rPr lang="en-US" sz="6400" dirty="0" smtClean="0">
                <a:latin typeface="+mj-lt"/>
              </a:rPr>
              <a:t> </a:t>
            </a:r>
          </a:p>
          <a:p>
            <a:r>
              <a:rPr lang="en-US" sz="6400" b="1" dirty="0" smtClean="0">
                <a:latin typeface="+mj-lt"/>
              </a:rPr>
              <a:t>Major Imports:                  </a:t>
            </a:r>
            <a:r>
              <a:rPr lang="en-US" sz="6400" dirty="0" smtClean="0">
                <a:latin typeface="+mj-lt"/>
              </a:rPr>
              <a:t>consumer goods, meat, sugar, medicines, machinery and equipment, and semi-finished metal products</a:t>
            </a:r>
          </a:p>
          <a:p>
            <a:r>
              <a:rPr lang="en-US" sz="6400" dirty="0" smtClean="0">
                <a:latin typeface="+mj-lt"/>
              </a:rPr>
              <a:t> </a:t>
            </a:r>
          </a:p>
          <a:p>
            <a:r>
              <a:rPr lang="en-US" sz="6400" b="1" dirty="0" smtClean="0">
                <a:latin typeface="+mj-lt"/>
              </a:rPr>
              <a:t>Major Trading Partners:   </a:t>
            </a:r>
            <a:r>
              <a:rPr lang="en-US" sz="6400" dirty="0" smtClean="0">
                <a:latin typeface="+mj-lt"/>
              </a:rPr>
              <a:t>Germany, Ukraine, Italy, Netherlands, China, Turkey, Switzerland, Japan, South Korea, France, U.S.</a:t>
            </a:r>
          </a:p>
          <a:p>
            <a:r>
              <a:rPr lang="en-US" sz="6400" dirty="0" smtClean="0">
                <a:latin typeface="+mj-lt"/>
              </a:rPr>
              <a:t> </a:t>
            </a:r>
          </a:p>
          <a:p>
            <a:r>
              <a:rPr lang="en-US" sz="6400" b="1" dirty="0" smtClean="0">
                <a:latin typeface="+mj-lt"/>
              </a:rPr>
              <a:t>Ports and Harbors:            </a:t>
            </a:r>
            <a:r>
              <a:rPr lang="en-US" sz="6400" dirty="0" smtClean="0">
                <a:latin typeface="+mj-lt"/>
              </a:rPr>
              <a:t>Arkhangel’sk, Astrakhan’, Kaliningrad, Kazan’, Khabarovsk, Kholmsk, Krasnoyarsk, Moscow, Murmansk, Nakhodka, Nevel’sk, Novorossiysk, Petropavlovsk-Kamchatskiy, </a:t>
            </a:r>
            <a:r>
              <a:rPr lang="en-US" sz="6400" b="1" dirty="0" smtClean="0">
                <a:latin typeface="+mj-lt"/>
              </a:rPr>
              <a:t>St.Petersburg</a:t>
            </a:r>
            <a:r>
              <a:rPr lang="en-US" sz="6400" dirty="0" smtClean="0">
                <a:latin typeface="+mj-lt"/>
              </a:rPr>
              <a:t>, Rostov, Sochi, Tuapse, Vladivostok, Volgograd, Vostochnyy, Vyborg</a:t>
            </a:r>
          </a:p>
          <a:p>
            <a:r>
              <a:rPr lang="en-US" sz="6400" dirty="0" smtClean="0">
                <a:latin typeface="+mj-lt"/>
              </a:rPr>
              <a:t> </a:t>
            </a:r>
          </a:p>
          <a:p>
            <a:r>
              <a:rPr lang="en-US" sz="6400" b="1" dirty="0" smtClean="0">
                <a:latin typeface="+mj-lt"/>
              </a:rPr>
              <a:t>Time Zones:                </a:t>
            </a:r>
            <a:r>
              <a:rPr lang="en-US" sz="6400" dirty="0" smtClean="0">
                <a:latin typeface="+mj-lt"/>
              </a:rPr>
              <a:t>Russia is so vast it spans 11 time zones from GMT + 2 to GMT +12</a:t>
            </a:r>
            <a:endParaRPr lang="en-US" sz="6400" dirty="0">
              <a:latin typeface="+mj-lt"/>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Ukraine</a:t>
            </a:r>
            <a:endParaRPr lang="en-US" sz="3600" dirty="0"/>
          </a:p>
        </p:txBody>
      </p:sp>
      <p:sp>
        <p:nvSpPr>
          <p:cNvPr id="3" name="Content Placeholder 2"/>
          <p:cNvSpPr>
            <a:spLocks noGrp="1"/>
          </p:cNvSpPr>
          <p:nvPr>
            <p:ph idx="1"/>
          </p:nvPr>
        </p:nvSpPr>
        <p:spPr>
          <a:xfrm>
            <a:off x="457200" y="1371600"/>
            <a:ext cx="8229600" cy="47545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Kiev</a:t>
            </a:r>
          </a:p>
          <a:p>
            <a:r>
              <a:rPr lang="en-US" sz="3400" dirty="0" smtClean="0">
                <a:latin typeface="+mj-lt"/>
              </a:rPr>
              <a:t> </a:t>
            </a:r>
          </a:p>
          <a:p>
            <a:r>
              <a:rPr lang="en-US" sz="3400" b="1" dirty="0" smtClean="0">
                <a:latin typeface="+mj-lt"/>
              </a:rPr>
              <a:t>Monetary Unit:                    </a:t>
            </a:r>
            <a:r>
              <a:rPr lang="en-US" sz="3400" dirty="0" smtClean="0">
                <a:latin typeface="+mj-lt"/>
              </a:rPr>
              <a:t>Hryvnia</a:t>
            </a:r>
          </a:p>
          <a:p>
            <a:r>
              <a:rPr lang="en-US" sz="3400" dirty="0" smtClean="0">
                <a:latin typeface="+mj-lt"/>
              </a:rPr>
              <a:t> </a:t>
            </a:r>
          </a:p>
          <a:p>
            <a:r>
              <a:rPr lang="en-US" sz="3400" b="1" dirty="0" smtClean="0">
                <a:latin typeface="+mj-lt"/>
              </a:rPr>
              <a:t>Major Exports:                    </a:t>
            </a:r>
            <a:r>
              <a:rPr lang="en-US" sz="3400" dirty="0" smtClean="0">
                <a:latin typeface="+mj-lt"/>
              </a:rPr>
              <a:t>fuel and petroleum products, food products, ferrous and nonferrous metals, machinery and transport equipment</a:t>
            </a:r>
          </a:p>
          <a:p>
            <a:r>
              <a:rPr lang="en-US" sz="3400" dirty="0" smtClean="0">
                <a:latin typeface="+mj-lt"/>
              </a:rPr>
              <a:t> </a:t>
            </a:r>
          </a:p>
          <a:p>
            <a:r>
              <a:rPr lang="en-US" sz="3400" b="1" dirty="0" smtClean="0">
                <a:latin typeface="+mj-lt"/>
              </a:rPr>
              <a:t>Major Imports:                    </a:t>
            </a:r>
            <a:r>
              <a:rPr lang="en-US" sz="3400" dirty="0" smtClean="0">
                <a:latin typeface="+mj-lt"/>
              </a:rPr>
              <a:t> energy, chemicals, machinery and equipment</a:t>
            </a:r>
          </a:p>
          <a:p>
            <a:r>
              <a:rPr lang="en-US" sz="3400" dirty="0" smtClean="0">
                <a:latin typeface="+mj-lt"/>
              </a:rPr>
              <a:t> </a:t>
            </a:r>
          </a:p>
          <a:p>
            <a:r>
              <a:rPr lang="en-US" sz="3400" b="1" dirty="0" smtClean="0">
                <a:latin typeface="+mj-lt"/>
              </a:rPr>
              <a:t>Major Trading Partners:    </a:t>
            </a:r>
            <a:r>
              <a:rPr lang="en-US" sz="3400" dirty="0" smtClean="0">
                <a:latin typeface="+mj-lt"/>
              </a:rPr>
              <a:t> Russia, Turkey, Italy, U.S., Germany, Poland, China, Turkmenistan</a:t>
            </a:r>
          </a:p>
          <a:p>
            <a:r>
              <a:rPr lang="en-US" sz="3400" dirty="0" smtClean="0">
                <a:latin typeface="+mj-lt"/>
              </a:rPr>
              <a:t> </a:t>
            </a:r>
          </a:p>
          <a:p>
            <a:r>
              <a:rPr lang="en-US" sz="3400" b="1" dirty="0" smtClean="0">
                <a:latin typeface="+mj-lt"/>
              </a:rPr>
              <a:t>Ports and Harbors:             </a:t>
            </a:r>
            <a:r>
              <a:rPr lang="en-US" sz="3400" dirty="0" smtClean="0">
                <a:latin typeface="+mj-lt"/>
              </a:rPr>
              <a:t>Berdyans’k, Illichivs’k, Izmayil, Kerch, Kherson, Kiev, Mariupol’, Mykolayiv, </a:t>
            </a:r>
            <a:r>
              <a:rPr lang="en-US" sz="3400" b="1" dirty="0" smtClean="0">
                <a:latin typeface="+mj-lt"/>
              </a:rPr>
              <a:t>Odessa</a:t>
            </a:r>
            <a:r>
              <a:rPr lang="en-US" sz="3400" dirty="0" smtClean="0">
                <a:latin typeface="+mj-lt"/>
              </a:rPr>
              <a:t>, Reni</a:t>
            </a:r>
          </a:p>
          <a:p>
            <a:r>
              <a:rPr lang="en-US" sz="3400" dirty="0" smtClean="0">
                <a:latin typeface="+mj-lt"/>
              </a:rPr>
              <a:t> </a:t>
            </a:r>
          </a:p>
          <a:p>
            <a:r>
              <a:rPr lang="en-US" sz="3400" b="1" dirty="0" smtClean="0">
                <a:latin typeface="+mj-lt"/>
              </a:rPr>
              <a:t>Time Zones:  </a:t>
            </a:r>
            <a:r>
              <a:rPr lang="en-US" sz="3400" dirty="0" smtClean="0">
                <a:latin typeface="+mj-lt"/>
              </a:rPr>
              <a:t>                  Ukraine is on Eastern European Time.  Standard Time is 2 hours ahead of Greenwich Mean Time (UTC/GMT + 2)</a:t>
            </a:r>
          </a:p>
          <a:p>
            <a:r>
              <a:rPr lang="en-US" dirty="0" smtClean="0"/>
              <a:t> </a:t>
            </a:r>
          </a:p>
          <a:p>
            <a:endParaRPr lang="en-US"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Romania</a:t>
            </a:r>
            <a:endParaRPr lang="en-US" sz="3600" dirty="0"/>
          </a:p>
        </p:txBody>
      </p:sp>
      <p:sp>
        <p:nvSpPr>
          <p:cNvPr id="3" name="Content Placeholder 2"/>
          <p:cNvSpPr>
            <a:spLocks noGrp="1"/>
          </p:cNvSpPr>
          <p:nvPr>
            <p:ph idx="1"/>
          </p:nvPr>
        </p:nvSpPr>
        <p:spPr>
          <a:xfrm>
            <a:off x="457200" y="1524000"/>
            <a:ext cx="8229600" cy="4800600"/>
          </a:xfrm>
        </p:spPr>
        <p:txBody>
          <a:bodyPr>
            <a:normAutofit fontScale="47500" lnSpcReduction="20000"/>
          </a:bodyPr>
          <a:lstStyle/>
          <a:p>
            <a:r>
              <a:rPr lang="en-US" sz="3400" b="1" dirty="0" smtClean="0">
                <a:latin typeface="+mj-lt"/>
              </a:rPr>
              <a:t>Capital City:                       </a:t>
            </a:r>
            <a:r>
              <a:rPr lang="en-US" sz="3400" dirty="0" smtClean="0">
                <a:latin typeface="+mj-lt"/>
              </a:rPr>
              <a:t>Bucharest</a:t>
            </a:r>
          </a:p>
          <a:p>
            <a:r>
              <a:rPr lang="en-US" sz="3400" dirty="0" smtClean="0">
                <a:latin typeface="+mj-lt"/>
              </a:rPr>
              <a:t> </a:t>
            </a:r>
          </a:p>
          <a:p>
            <a:r>
              <a:rPr lang="en-US" sz="3400" b="1" dirty="0" smtClean="0">
                <a:latin typeface="+mj-lt"/>
              </a:rPr>
              <a:t>Monetary Unit:                   </a:t>
            </a:r>
            <a:r>
              <a:rPr lang="en-US" sz="3400" dirty="0" smtClean="0">
                <a:latin typeface="+mj-lt"/>
              </a:rPr>
              <a:t>Leu (RON)</a:t>
            </a:r>
          </a:p>
          <a:p>
            <a:r>
              <a:rPr lang="en-US" sz="3400" dirty="0" smtClean="0">
                <a:latin typeface="+mj-lt"/>
              </a:rPr>
              <a:t> </a:t>
            </a:r>
          </a:p>
          <a:p>
            <a:r>
              <a:rPr lang="en-US" sz="3400" b="1" dirty="0" smtClean="0">
                <a:latin typeface="+mj-lt"/>
              </a:rPr>
              <a:t>Major Exports:                   </a:t>
            </a:r>
            <a:r>
              <a:rPr lang="en-US" sz="3400" dirty="0" smtClean="0">
                <a:latin typeface="+mj-lt"/>
              </a:rPr>
              <a:t>machinery and equipment, textiles and footwear, metals and metal products, chemicals, agricultural products, minerals and fuels</a:t>
            </a:r>
          </a:p>
          <a:p>
            <a:r>
              <a:rPr lang="en-US" sz="3400" dirty="0" smtClean="0">
                <a:latin typeface="+mj-lt"/>
              </a:rPr>
              <a:t> </a:t>
            </a:r>
          </a:p>
          <a:p>
            <a:r>
              <a:rPr lang="en-US" sz="3400" b="1" dirty="0" smtClean="0">
                <a:latin typeface="+mj-lt"/>
              </a:rPr>
              <a:t>Major Imports:                   </a:t>
            </a:r>
            <a:r>
              <a:rPr lang="en-US" sz="3400" dirty="0" smtClean="0">
                <a:latin typeface="+mj-lt"/>
              </a:rPr>
              <a:t>fuels and minerals, chemicals, machinery and equipment, and textile and products, basic metals, agricultural products</a:t>
            </a:r>
          </a:p>
          <a:p>
            <a:r>
              <a:rPr lang="en-US" sz="3400" dirty="0" smtClean="0">
                <a:latin typeface="+mj-lt"/>
              </a:rPr>
              <a:t> </a:t>
            </a:r>
          </a:p>
          <a:p>
            <a:r>
              <a:rPr lang="en-US" sz="3400" b="1" dirty="0" smtClean="0">
                <a:latin typeface="+mj-lt"/>
              </a:rPr>
              <a:t>Major Trading Partners:   </a:t>
            </a:r>
            <a:r>
              <a:rPr lang="en-US" sz="3400" dirty="0" smtClean="0">
                <a:latin typeface="+mj-lt"/>
              </a:rPr>
              <a:t>Italy, Germany, France, Turkey, U.K, Russia, Austria, China, Hungary</a:t>
            </a:r>
          </a:p>
          <a:p>
            <a:r>
              <a:rPr lang="en-US" sz="3400" dirty="0" smtClean="0">
                <a:latin typeface="+mj-lt"/>
              </a:rPr>
              <a:t> </a:t>
            </a:r>
          </a:p>
          <a:p>
            <a:r>
              <a:rPr lang="en-US" sz="3400" b="1" dirty="0" smtClean="0">
                <a:latin typeface="+mj-lt"/>
              </a:rPr>
              <a:t>Ports and Harbors:           </a:t>
            </a:r>
            <a:r>
              <a:rPr lang="en-US" sz="3400" dirty="0" smtClean="0">
                <a:latin typeface="+mj-lt"/>
              </a:rPr>
              <a:t>Braila, </a:t>
            </a:r>
            <a:r>
              <a:rPr lang="en-US" sz="3400" b="1" dirty="0" smtClean="0">
                <a:latin typeface="+mj-lt"/>
              </a:rPr>
              <a:t>Constanta</a:t>
            </a:r>
            <a:r>
              <a:rPr lang="en-US" sz="3400" dirty="0" smtClean="0">
                <a:latin typeface="+mj-lt"/>
              </a:rPr>
              <a:t>, Galati, Mangalia, Sulina, Tulcea</a:t>
            </a:r>
          </a:p>
          <a:p>
            <a:r>
              <a:rPr lang="en-US" sz="3400" dirty="0" smtClean="0">
                <a:latin typeface="+mj-lt"/>
              </a:rPr>
              <a:t> </a:t>
            </a:r>
          </a:p>
          <a:p>
            <a:r>
              <a:rPr lang="en-US" sz="3400" b="1" dirty="0" smtClean="0">
                <a:latin typeface="+mj-lt"/>
              </a:rPr>
              <a:t>Time Zones:                </a:t>
            </a:r>
            <a:r>
              <a:rPr lang="en-US" sz="3400" dirty="0" smtClean="0">
                <a:latin typeface="+mj-lt"/>
              </a:rPr>
              <a:t>  Romania is on Eastern European Time.  Standard Time is 2 hours ahead of Greenwich Mean Time (UTC/GMT + 2)</a:t>
            </a:r>
          </a:p>
          <a:p>
            <a:endParaRPr lang="en-US"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Greece</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r>
              <a:rPr lang="en-US" sz="3400" b="1" dirty="0" smtClean="0">
                <a:latin typeface="+mj-lt"/>
              </a:rPr>
              <a:t>Capital City:                        </a:t>
            </a:r>
            <a:r>
              <a:rPr lang="en-US" sz="3400" dirty="0" smtClean="0">
                <a:latin typeface="+mj-lt"/>
              </a:rPr>
              <a:t>Athens</a:t>
            </a:r>
          </a:p>
          <a:p>
            <a:r>
              <a:rPr lang="en-US" sz="3400" dirty="0" smtClean="0">
                <a:latin typeface="+mj-lt"/>
              </a:rPr>
              <a:t> </a:t>
            </a:r>
          </a:p>
          <a:p>
            <a:r>
              <a:rPr lang="en-US" sz="3400" b="1" dirty="0" smtClean="0">
                <a:latin typeface="+mj-lt"/>
              </a:rPr>
              <a:t>Monetary Unit:                    </a:t>
            </a:r>
            <a:r>
              <a:rPr lang="en-US" sz="3400" dirty="0" smtClean="0">
                <a:latin typeface="+mj-lt"/>
              </a:rPr>
              <a:t>Euro (formerly drachma)</a:t>
            </a:r>
          </a:p>
          <a:p>
            <a:r>
              <a:rPr lang="en-US" sz="3400" dirty="0" smtClean="0">
                <a:latin typeface="+mj-lt"/>
              </a:rPr>
              <a:t> </a:t>
            </a:r>
          </a:p>
          <a:p>
            <a:r>
              <a:rPr lang="en-US" sz="3400" b="1" dirty="0" smtClean="0">
                <a:latin typeface="+mj-lt"/>
              </a:rPr>
              <a:t>Major Exports:                    </a:t>
            </a:r>
            <a:r>
              <a:rPr lang="en-US" sz="3400" dirty="0" smtClean="0">
                <a:latin typeface="+mj-lt"/>
              </a:rPr>
              <a:t>food and beverages, manufactured goods, petroleum products, chemicals, and textiles</a:t>
            </a:r>
          </a:p>
          <a:p>
            <a:r>
              <a:rPr lang="en-US" sz="3400" dirty="0" smtClean="0">
                <a:latin typeface="+mj-lt"/>
              </a:rPr>
              <a:t> </a:t>
            </a:r>
          </a:p>
          <a:p>
            <a:r>
              <a:rPr lang="en-US" sz="3400" b="1" dirty="0" smtClean="0">
                <a:latin typeface="+mj-lt"/>
              </a:rPr>
              <a:t>Major Imports:                     </a:t>
            </a:r>
            <a:r>
              <a:rPr lang="en-US" sz="3400" dirty="0" smtClean="0">
                <a:latin typeface="+mj-lt"/>
              </a:rPr>
              <a:t>fuels, machinery, transport equipment, and chemicals</a:t>
            </a:r>
          </a:p>
          <a:p>
            <a:r>
              <a:rPr lang="en-US" sz="3400" dirty="0" smtClean="0">
                <a:latin typeface="+mj-lt"/>
              </a:rPr>
              <a:t> </a:t>
            </a:r>
          </a:p>
          <a:p>
            <a:r>
              <a:rPr lang="en-US" sz="3400" b="1" dirty="0" smtClean="0">
                <a:latin typeface="+mj-lt"/>
              </a:rPr>
              <a:t>Major Trading Partners:    </a:t>
            </a:r>
            <a:r>
              <a:rPr lang="en-US" sz="3400" dirty="0" smtClean="0">
                <a:latin typeface="+mj-lt"/>
              </a:rPr>
              <a:t>Germany, Italy, Bulgaria, U.K., Cyprus, Turkey, France, U.S., Spain, Russia, Netherlands, South Korea</a:t>
            </a:r>
          </a:p>
          <a:p>
            <a:r>
              <a:rPr lang="en-US" sz="3400" dirty="0" smtClean="0">
                <a:latin typeface="+mj-lt"/>
              </a:rPr>
              <a:t> </a:t>
            </a:r>
          </a:p>
          <a:p>
            <a:r>
              <a:rPr lang="en-US" sz="3400" b="1" dirty="0" smtClean="0">
                <a:latin typeface="+mj-lt"/>
              </a:rPr>
              <a:t>Ports and Harbors:            </a:t>
            </a:r>
            <a:r>
              <a:rPr lang="en-US" sz="3400" dirty="0" smtClean="0">
                <a:latin typeface="+mj-lt"/>
              </a:rPr>
              <a:t>Alexandroupolis, Elefsis, Irakleion (Crete), Kavala, Kerkyra, Chalkis, Igoumenitsa, Lavrion, Patrai, Peiraiefs </a:t>
            </a:r>
            <a:r>
              <a:rPr lang="en-US" sz="3400" b="1" dirty="0" smtClean="0">
                <a:latin typeface="+mj-lt"/>
              </a:rPr>
              <a:t>(Piraeus),</a:t>
            </a:r>
            <a:r>
              <a:rPr lang="en-US" sz="3400" dirty="0" smtClean="0">
                <a:latin typeface="+mj-lt"/>
              </a:rPr>
              <a:t> </a:t>
            </a:r>
            <a:r>
              <a:rPr lang="en-US" sz="3400" b="1" dirty="0" smtClean="0">
                <a:latin typeface="+mj-lt"/>
              </a:rPr>
              <a:t>Thessaloniki</a:t>
            </a:r>
            <a:r>
              <a:rPr lang="en-US" sz="3400" dirty="0" smtClean="0">
                <a:latin typeface="+mj-lt"/>
              </a:rPr>
              <a:t>, Volos</a:t>
            </a:r>
          </a:p>
          <a:p>
            <a:r>
              <a:rPr lang="en-US" sz="3400" dirty="0" smtClean="0">
                <a:latin typeface="+mj-lt"/>
              </a:rPr>
              <a:t> </a:t>
            </a:r>
          </a:p>
          <a:p>
            <a:r>
              <a:rPr lang="en-US" sz="3400" b="1" dirty="0" smtClean="0">
                <a:latin typeface="+mj-lt"/>
              </a:rPr>
              <a:t>Time Zones:              </a:t>
            </a:r>
            <a:r>
              <a:rPr lang="en-US" sz="3400" dirty="0" smtClean="0">
                <a:latin typeface="+mj-lt"/>
              </a:rPr>
              <a:t>Greece is on Eastern European Time.  Standard Time is 2 hours ahead of Greenwich Mean Time (UTC/GMT + 2)</a:t>
            </a:r>
            <a:r>
              <a:rPr lang="en-US" sz="3400" b="1" dirty="0" smtClean="0">
                <a:latin typeface="+mj-lt"/>
              </a:rPr>
              <a:t>       </a:t>
            </a:r>
            <a:endParaRPr lang="en-US" sz="3400" dirty="0" smtClean="0">
              <a:latin typeface="+mj-lt"/>
            </a:endParaRPr>
          </a:p>
          <a:p>
            <a:r>
              <a:rPr lang="en-US" sz="3400" b="1" i="1" dirty="0" smtClean="0">
                <a:latin typeface="+mj-lt"/>
              </a:rPr>
              <a:t> </a:t>
            </a:r>
            <a:endParaRPr lang="en-US" sz="3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0"/>
            <a:ext cx="8077200" cy="1143000"/>
          </a:xfrm>
        </p:spPr>
        <p:txBody>
          <a:bodyPr>
            <a:normAutofit/>
          </a:bodyPr>
          <a:lstStyle/>
          <a:p>
            <a:r>
              <a:rPr lang="en-US" sz="3600" dirty="0" smtClean="0"/>
              <a:t>Facts on Italy</a:t>
            </a:r>
            <a:endParaRPr lang="en-US" sz="3600" dirty="0"/>
          </a:p>
        </p:txBody>
      </p:sp>
      <p:sp>
        <p:nvSpPr>
          <p:cNvPr id="3" name="Content Placeholder 2"/>
          <p:cNvSpPr>
            <a:spLocks noGrp="1"/>
          </p:cNvSpPr>
          <p:nvPr>
            <p:ph idx="1"/>
          </p:nvPr>
        </p:nvSpPr>
        <p:spPr>
          <a:xfrm>
            <a:off x="457200" y="1219200"/>
            <a:ext cx="8229600" cy="5410200"/>
          </a:xfrm>
        </p:spPr>
        <p:txBody>
          <a:bodyPr>
            <a:noAutofit/>
          </a:bodyPr>
          <a:lstStyle/>
          <a:p>
            <a:r>
              <a:rPr lang="en-US" sz="1400" b="1" dirty="0" smtClean="0">
                <a:latin typeface="+mj-lt"/>
              </a:rPr>
              <a:t>Capital City:                         </a:t>
            </a:r>
            <a:r>
              <a:rPr lang="en-US" sz="1400" dirty="0" smtClean="0">
                <a:latin typeface="+mj-lt"/>
              </a:rPr>
              <a:t>Rome</a:t>
            </a:r>
          </a:p>
          <a:p>
            <a:endParaRPr lang="en-US" sz="1400" dirty="0" smtClean="0">
              <a:latin typeface="+mj-lt"/>
            </a:endParaRPr>
          </a:p>
          <a:p>
            <a:r>
              <a:rPr lang="en-US" sz="1400" dirty="0" smtClean="0">
                <a:latin typeface="+mj-lt"/>
              </a:rPr>
              <a:t> </a:t>
            </a:r>
            <a:r>
              <a:rPr lang="en-US" sz="1400" b="1" dirty="0" smtClean="0">
                <a:latin typeface="+mj-lt"/>
              </a:rPr>
              <a:t>Monetary Unit:                    </a:t>
            </a:r>
            <a:r>
              <a:rPr lang="en-US" sz="1400" dirty="0" smtClean="0">
                <a:latin typeface="+mj-lt"/>
              </a:rPr>
              <a:t>Euro (formerly lira)</a:t>
            </a:r>
          </a:p>
          <a:p>
            <a:r>
              <a:rPr lang="en-US" sz="1400" dirty="0" smtClean="0">
                <a:latin typeface="+mj-lt"/>
              </a:rPr>
              <a:t> </a:t>
            </a:r>
          </a:p>
          <a:p>
            <a:r>
              <a:rPr lang="en-US" sz="1400" b="1" dirty="0" smtClean="0">
                <a:latin typeface="+mj-lt"/>
              </a:rPr>
              <a:t>Major Exports:                    </a:t>
            </a:r>
            <a:r>
              <a:rPr lang="en-US" sz="1400" dirty="0" smtClean="0">
                <a:latin typeface="+mj-lt"/>
              </a:rPr>
              <a:t>textiles and clothing, engineering products, motor vehicles, chemicals, production machinery, transport equipment, food and beverages, minerals and nonferrous metals, and tobacco</a:t>
            </a:r>
          </a:p>
          <a:p>
            <a:r>
              <a:rPr lang="en-US" sz="1400" dirty="0" smtClean="0">
                <a:latin typeface="+mj-lt"/>
              </a:rPr>
              <a:t> </a:t>
            </a:r>
          </a:p>
          <a:p>
            <a:r>
              <a:rPr lang="en-US" sz="1400" b="1" dirty="0" smtClean="0">
                <a:latin typeface="+mj-lt"/>
              </a:rPr>
              <a:t>Major Imports:                    </a:t>
            </a:r>
            <a:r>
              <a:rPr lang="en-US" sz="1400" dirty="0" smtClean="0">
                <a:latin typeface="+mj-lt"/>
              </a:rPr>
              <a:t>chemicals, engineering products, energy products, transport equipment, minerals and nonferrous metals, textiles and clothing, food and beverages, and tobacco</a:t>
            </a:r>
          </a:p>
          <a:p>
            <a:r>
              <a:rPr lang="en-US" sz="1400" dirty="0" smtClean="0">
                <a:latin typeface="+mj-lt"/>
              </a:rPr>
              <a:t> </a:t>
            </a:r>
          </a:p>
          <a:p>
            <a:r>
              <a:rPr lang="en-US" sz="1400" b="1" dirty="0" smtClean="0">
                <a:latin typeface="+mj-lt"/>
              </a:rPr>
              <a:t>Major Trading Partners:     </a:t>
            </a:r>
            <a:r>
              <a:rPr lang="en-US" sz="1400" dirty="0" smtClean="0">
                <a:latin typeface="+mj-lt"/>
              </a:rPr>
              <a:t>Germany, France, U.S., Spain, U.K., Netherlands, China, Belgium</a:t>
            </a:r>
          </a:p>
          <a:p>
            <a:r>
              <a:rPr lang="en-US" sz="1400" dirty="0" smtClean="0">
                <a:latin typeface="+mj-lt"/>
              </a:rPr>
              <a:t> </a:t>
            </a:r>
          </a:p>
          <a:p>
            <a:r>
              <a:rPr lang="en-US" sz="1400" b="1" dirty="0" smtClean="0">
                <a:latin typeface="+mj-lt"/>
              </a:rPr>
              <a:t>Ports and Harbors:               </a:t>
            </a:r>
            <a:r>
              <a:rPr lang="en-US" sz="1400" dirty="0" smtClean="0">
                <a:latin typeface="+mj-lt"/>
              </a:rPr>
              <a:t>Augusta (Sicily), Bagnoli, Bari, Brindisi, Gela, </a:t>
            </a:r>
            <a:r>
              <a:rPr lang="en-US" sz="1400" b="1" dirty="0" smtClean="0">
                <a:latin typeface="+mj-lt"/>
              </a:rPr>
              <a:t>Genoa</a:t>
            </a:r>
            <a:r>
              <a:rPr lang="en-US" sz="1400" dirty="0" smtClean="0">
                <a:latin typeface="+mj-lt"/>
              </a:rPr>
              <a:t>, </a:t>
            </a:r>
            <a:r>
              <a:rPr lang="en-US" sz="1400" b="1" dirty="0" smtClean="0">
                <a:latin typeface="+mj-lt"/>
              </a:rPr>
              <a:t>La Spezia</a:t>
            </a:r>
            <a:r>
              <a:rPr lang="en-US" sz="1400" dirty="0" smtClean="0">
                <a:latin typeface="+mj-lt"/>
              </a:rPr>
              <a:t>, </a:t>
            </a:r>
            <a:r>
              <a:rPr lang="en-US" sz="1400" b="1" dirty="0" smtClean="0">
                <a:latin typeface="+mj-lt"/>
              </a:rPr>
              <a:t>Livorno</a:t>
            </a:r>
            <a:r>
              <a:rPr lang="en-US" sz="1400" dirty="0" smtClean="0">
                <a:latin typeface="+mj-lt"/>
              </a:rPr>
              <a:t>, Milazzo, Naples, Porto Foxi, Porto Torres (Sardigna), Salerno, Savona, Taranto, Trieste, Venice, </a:t>
            </a:r>
            <a:r>
              <a:rPr lang="en-US" sz="1400" b="1" dirty="0" smtClean="0">
                <a:latin typeface="+mj-lt"/>
              </a:rPr>
              <a:t>Palermo</a:t>
            </a:r>
            <a:endParaRPr lang="en-US" sz="1400" dirty="0" smtClean="0">
              <a:latin typeface="+mj-lt"/>
            </a:endParaRPr>
          </a:p>
          <a:p>
            <a:r>
              <a:rPr lang="en-US" sz="1400" dirty="0" smtClean="0">
                <a:latin typeface="+mj-lt"/>
              </a:rPr>
              <a:t> </a:t>
            </a:r>
          </a:p>
          <a:p>
            <a:r>
              <a:rPr lang="en-US" sz="1400" b="1" dirty="0" smtClean="0">
                <a:latin typeface="+mj-lt"/>
              </a:rPr>
              <a:t>Time Zones:               </a:t>
            </a:r>
            <a:r>
              <a:rPr lang="en-US" sz="1400" dirty="0" smtClean="0">
                <a:latin typeface="+mj-lt"/>
              </a:rPr>
              <a:t> Italy is on Central European Time.  Standard Time is 1 hour ahead of Greenwich Mean Time (UTC/GMT + 1)</a:t>
            </a:r>
          </a:p>
          <a:p>
            <a:endParaRPr lang="en-US" sz="1600"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France</a:t>
            </a:r>
            <a:endParaRPr lang="en-US" sz="3600" dirty="0"/>
          </a:p>
        </p:txBody>
      </p:sp>
      <p:sp>
        <p:nvSpPr>
          <p:cNvPr id="3" name="Content Placeholder 2"/>
          <p:cNvSpPr>
            <a:spLocks noGrp="1"/>
          </p:cNvSpPr>
          <p:nvPr>
            <p:ph idx="1"/>
          </p:nvPr>
        </p:nvSpPr>
        <p:spPr>
          <a:xfrm>
            <a:off x="457200" y="1447800"/>
            <a:ext cx="8229600" cy="47244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Paris</a:t>
            </a:r>
          </a:p>
          <a:p>
            <a:r>
              <a:rPr lang="en-US" sz="3400" dirty="0" smtClean="0">
                <a:latin typeface="+mj-lt"/>
              </a:rPr>
              <a:t> </a:t>
            </a:r>
          </a:p>
          <a:p>
            <a:r>
              <a:rPr lang="en-US" sz="3400" b="1" dirty="0" smtClean="0">
                <a:latin typeface="+mj-lt"/>
              </a:rPr>
              <a:t>Monetary Unit:                   </a:t>
            </a:r>
            <a:r>
              <a:rPr lang="en-US" sz="3400" dirty="0" smtClean="0">
                <a:latin typeface="+mj-lt"/>
              </a:rPr>
              <a:t>Euro (formerly French franc)</a:t>
            </a:r>
          </a:p>
          <a:p>
            <a:r>
              <a:rPr lang="en-US" sz="3400" dirty="0" smtClean="0">
                <a:latin typeface="+mj-lt"/>
              </a:rPr>
              <a:t> </a:t>
            </a:r>
          </a:p>
          <a:p>
            <a:r>
              <a:rPr lang="en-US" sz="3400" b="1" dirty="0" smtClean="0">
                <a:latin typeface="+mj-lt"/>
              </a:rPr>
              <a:t>Major Exports:                   </a:t>
            </a:r>
            <a:r>
              <a:rPr lang="en-US" sz="3400" dirty="0" smtClean="0">
                <a:latin typeface="+mj-lt"/>
              </a:rPr>
              <a:t>aircraft, machinery and transportation equipment, chemicals, plastics, iron and steel, beverages, and pharmaceutical products</a:t>
            </a:r>
          </a:p>
          <a:p>
            <a:r>
              <a:rPr lang="en-US" sz="3400" dirty="0" smtClean="0">
                <a:latin typeface="+mj-lt"/>
              </a:rPr>
              <a:t> </a:t>
            </a:r>
          </a:p>
          <a:p>
            <a:r>
              <a:rPr lang="en-US" sz="3400" b="1" dirty="0" smtClean="0">
                <a:latin typeface="+mj-lt"/>
              </a:rPr>
              <a:t>Major Imports:                   </a:t>
            </a:r>
            <a:r>
              <a:rPr lang="en-US" sz="3400" dirty="0" smtClean="0">
                <a:latin typeface="+mj-lt"/>
              </a:rPr>
              <a:t>crude oil, vehicles, plastics, aircraft, chemicals, machinery and equipment</a:t>
            </a:r>
          </a:p>
          <a:p>
            <a:r>
              <a:rPr lang="en-US" sz="3400" dirty="0" smtClean="0">
                <a:latin typeface="+mj-lt"/>
              </a:rPr>
              <a:t> </a:t>
            </a:r>
          </a:p>
          <a:p>
            <a:r>
              <a:rPr lang="en-US" sz="3400" b="1" dirty="0" smtClean="0">
                <a:latin typeface="+mj-lt"/>
              </a:rPr>
              <a:t>Major Trading Partners:   </a:t>
            </a:r>
            <a:r>
              <a:rPr lang="en-US" sz="3400" dirty="0" smtClean="0">
                <a:latin typeface="+mj-lt"/>
              </a:rPr>
              <a:t>Germany, Spain, Italy, U.K., Belgium, U.S., Netherlands</a:t>
            </a:r>
          </a:p>
          <a:p>
            <a:r>
              <a:rPr lang="en-US" sz="3400" dirty="0" smtClean="0">
                <a:latin typeface="+mj-lt"/>
              </a:rPr>
              <a:t> </a:t>
            </a:r>
          </a:p>
          <a:p>
            <a:r>
              <a:rPr lang="en-US" sz="3400" b="1" dirty="0" smtClean="0">
                <a:latin typeface="+mj-lt"/>
              </a:rPr>
              <a:t>Ports and Harbors:           </a:t>
            </a:r>
            <a:r>
              <a:rPr lang="en-US" sz="3400" dirty="0" smtClean="0">
                <a:latin typeface="+mj-lt"/>
              </a:rPr>
              <a:t>Bordeaux, Boulogne, Cherbourg, Dijon, Dunkerque, La Pallice, </a:t>
            </a:r>
            <a:r>
              <a:rPr lang="en-US" sz="3400" b="1" dirty="0" smtClean="0">
                <a:latin typeface="+mj-lt"/>
              </a:rPr>
              <a:t>Le Havre</a:t>
            </a:r>
            <a:r>
              <a:rPr lang="en-US" sz="3400" dirty="0" smtClean="0">
                <a:latin typeface="+mj-lt"/>
              </a:rPr>
              <a:t>, Lyon, </a:t>
            </a:r>
            <a:r>
              <a:rPr lang="en-US" sz="3400" b="1" dirty="0" smtClean="0">
                <a:latin typeface="+mj-lt"/>
              </a:rPr>
              <a:t>Marseille</a:t>
            </a:r>
            <a:r>
              <a:rPr lang="en-US" sz="3400" dirty="0" smtClean="0">
                <a:latin typeface="+mj-lt"/>
              </a:rPr>
              <a:t>, Mullhouse, Nantes, Paris, Rouen, Saint Nazaire, Saint Malo, Strasbourg</a:t>
            </a:r>
          </a:p>
          <a:p>
            <a:r>
              <a:rPr lang="en-US" sz="3400" dirty="0" smtClean="0">
                <a:latin typeface="+mj-lt"/>
              </a:rPr>
              <a:t> </a:t>
            </a:r>
          </a:p>
          <a:p>
            <a:r>
              <a:rPr lang="en-US" sz="3400" b="1" dirty="0" smtClean="0">
                <a:latin typeface="+mj-lt"/>
              </a:rPr>
              <a:t>Time Zones:                  </a:t>
            </a:r>
            <a:r>
              <a:rPr lang="en-US" sz="3400" dirty="0" smtClean="0">
                <a:latin typeface="+mj-lt"/>
              </a:rPr>
              <a:t>France is on Central European Time.  Standard Time is 1 hour ahead of Greenwich Mean Time (UTC/GMT + 1)</a:t>
            </a:r>
          </a:p>
          <a:p>
            <a:r>
              <a:rPr lang="en-US" sz="3400" b="1" i="1" dirty="0" smtClean="0">
                <a:latin typeface="+mj-lt"/>
              </a:rPr>
              <a:t> </a:t>
            </a:r>
            <a:endParaRPr lang="en-US" sz="3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Spain</a:t>
            </a:r>
            <a:endParaRPr lang="en-US" sz="3600" dirty="0"/>
          </a:p>
        </p:txBody>
      </p:sp>
      <p:sp>
        <p:nvSpPr>
          <p:cNvPr id="3" name="Content Placeholder 2"/>
          <p:cNvSpPr>
            <a:spLocks noGrp="1"/>
          </p:cNvSpPr>
          <p:nvPr>
            <p:ph idx="1"/>
          </p:nvPr>
        </p:nvSpPr>
        <p:spPr>
          <a:xfrm>
            <a:off x="457200" y="1371600"/>
            <a:ext cx="8229600" cy="5029200"/>
          </a:xfrm>
        </p:spPr>
        <p:txBody>
          <a:bodyPr>
            <a:normAutofit fontScale="47500" lnSpcReduction="20000"/>
          </a:bodyPr>
          <a:lstStyle/>
          <a:p>
            <a:endParaRPr lang="en-US" dirty="0" smtClean="0"/>
          </a:p>
          <a:p>
            <a:r>
              <a:rPr lang="en-US" sz="3400" b="1" dirty="0" smtClean="0">
                <a:latin typeface="+mj-lt"/>
              </a:rPr>
              <a:t>Capital City:                        </a:t>
            </a:r>
            <a:r>
              <a:rPr lang="en-US" sz="3400" dirty="0" smtClean="0">
                <a:latin typeface="+mj-lt"/>
              </a:rPr>
              <a:t>Madrid</a:t>
            </a:r>
          </a:p>
          <a:p>
            <a:r>
              <a:rPr lang="en-US" sz="3400" dirty="0" smtClean="0">
                <a:latin typeface="+mj-lt"/>
              </a:rPr>
              <a:t> </a:t>
            </a:r>
          </a:p>
          <a:p>
            <a:r>
              <a:rPr lang="en-US" sz="3400" b="1" dirty="0" smtClean="0">
                <a:latin typeface="+mj-lt"/>
              </a:rPr>
              <a:t>Monetary Unit:                    </a:t>
            </a:r>
            <a:r>
              <a:rPr lang="en-US" sz="3400" dirty="0" smtClean="0">
                <a:latin typeface="+mj-lt"/>
              </a:rPr>
              <a:t>Euro (formerly peseta)</a:t>
            </a:r>
          </a:p>
          <a:p>
            <a:r>
              <a:rPr lang="en-US" sz="3400" dirty="0" smtClean="0">
                <a:latin typeface="+mj-lt"/>
              </a:rPr>
              <a:t> </a:t>
            </a:r>
          </a:p>
          <a:p>
            <a:r>
              <a:rPr lang="en-US" sz="3400" b="1" dirty="0" smtClean="0">
                <a:latin typeface="+mj-lt"/>
              </a:rPr>
              <a:t>Major Exports:                    </a:t>
            </a:r>
            <a:r>
              <a:rPr lang="en-US" sz="3400" dirty="0" smtClean="0">
                <a:latin typeface="+mj-lt"/>
              </a:rPr>
              <a:t>motor vehicles, machinery, foodstuffs, pharmaceuticals, medicines, and other consumer goods</a:t>
            </a:r>
          </a:p>
          <a:p>
            <a:r>
              <a:rPr lang="en-US" sz="3400" dirty="0" smtClean="0">
                <a:latin typeface="+mj-lt"/>
              </a:rPr>
              <a:t> </a:t>
            </a:r>
          </a:p>
          <a:p>
            <a:r>
              <a:rPr lang="en-US" sz="3400" b="1" dirty="0" smtClean="0">
                <a:latin typeface="+mj-lt"/>
              </a:rPr>
              <a:t>Major Imports:                    </a:t>
            </a:r>
            <a:r>
              <a:rPr lang="en-US" sz="3400" dirty="0" smtClean="0">
                <a:latin typeface="+mj-lt"/>
              </a:rPr>
              <a:t>fuels, machinery and equipment, foodstuffs, semi-finished goods, chemicals, measuring and medical control instruments, and consumer goods</a:t>
            </a:r>
          </a:p>
          <a:p>
            <a:r>
              <a:rPr lang="en-US" sz="3400" dirty="0" smtClean="0">
                <a:latin typeface="+mj-lt"/>
              </a:rPr>
              <a:t> </a:t>
            </a:r>
          </a:p>
          <a:p>
            <a:r>
              <a:rPr lang="en-US" sz="3400" b="1" dirty="0" smtClean="0">
                <a:latin typeface="+mj-lt"/>
              </a:rPr>
              <a:t>Major Trading Partners:     </a:t>
            </a:r>
            <a:r>
              <a:rPr lang="en-US" sz="3400" dirty="0" smtClean="0">
                <a:latin typeface="+mj-lt"/>
              </a:rPr>
              <a:t>France, Germany, Portugal, Italy, U.K., U.S., Netherlands, China</a:t>
            </a:r>
          </a:p>
          <a:p>
            <a:r>
              <a:rPr lang="en-US" sz="3400" dirty="0" smtClean="0">
                <a:latin typeface="+mj-lt"/>
              </a:rPr>
              <a:t> </a:t>
            </a:r>
          </a:p>
          <a:p>
            <a:r>
              <a:rPr lang="en-US" sz="3400" b="1" dirty="0" smtClean="0">
                <a:latin typeface="+mj-lt"/>
              </a:rPr>
              <a:t>Ports and Harbors:            </a:t>
            </a:r>
            <a:r>
              <a:rPr lang="en-US" sz="3400" dirty="0" smtClean="0">
                <a:latin typeface="+mj-lt"/>
              </a:rPr>
              <a:t>Aviles, </a:t>
            </a:r>
            <a:r>
              <a:rPr lang="en-US" sz="3400" b="1" dirty="0" smtClean="0">
                <a:latin typeface="+mj-lt"/>
              </a:rPr>
              <a:t>Barcelona</a:t>
            </a:r>
            <a:r>
              <a:rPr lang="en-US" sz="3400" dirty="0" smtClean="0">
                <a:latin typeface="+mj-lt"/>
              </a:rPr>
              <a:t>, </a:t>
            </a:r>
            <a:r>
              <a:rPr lang="en-US" sz="3400" b="1" dirty="0" smtClean="0">
                <a:latin typeface="+mj-lt"/>
              </a:rPr>
              <a:t>Bilbao</a:t>
            </a:r>
            <a:r>
              <a:rPr lang="en-US" sz="3400" dirty="0" smtClean="0">
                <a:latin typeface="+mj-lt"/>
              </a:rPr>
              <a:t>, </a:t>
            </a:r>
            <a:r>
              <a:rPr lang="en-US" sz="3400" b="1" dirty="0" smtClean="0">
                <a:latin typeface="+mj-lt"/>
              </a:rPr>
              <a:t>Cadiz</a:t>
            </a:r>
            <a:r>
              <a:rPr lang="en-US" sz="3400" dirty="0" smtClean="0">
                <a:latin typeface="+mj-lt"/>
              </a:rPr>
              <a:t>, Cartagena, Castellon de la Plana, Ceuta, Huelva, La Coruna, Las Palmas (Canary Islands), Santander, Tarragona, </a:t>
            </a:r>
            <a:r>
              <a:rPr lang="en-US" sz="3400" b="1" dirty="0" smtClean="0">
                <a:latin typeface="+mj-lt"/>
              </a:rPr>
              <a:t>Valencia</a:t>
            </a:r>
            <a:r>
              <a:rPr lang="en-US" sz="3400" dirty="0" smtClean="0">
                <a:latin typeface="+mj-lt"/>
              </a:rPr>
              <a:t>, Vigo</a:t>
            </a:r>
          </a:p>
          <a:p>
            <a:r>
              <a:rPr lang="en-US" sz="3400" dirty="0" smtClean="0">
                <a:latin typeface="+mj-lt"/>
              </a:rPr>
              <a:t> </a:t>
            </a:r>
          </a:p>
          <a:p>
            <a:r>
              <a:rPr lang="en-US" sz="3400" b="1" dirty="0" smtClean="0">
                <a:latin typeface="+mj-lt"/>
              </a:rPr>
              <a:t>Time Zones:                 </a:t>
            </a:r>
            <a:r>
              <a:rPr lang="en-US" sz="3400" dirty="0" smtClean="0">
                <a:latin typeface="+mj-lt"/>
              </a:rPr>
              <a:t>Spain is on Central European Time.  Standard Time is 1 hour ahead of Greenwich Mean Time (UTC/GMT + 1)</a:t>
            </a:r>
          </a:p>
          <a:p>
            <a:endParaRPr lang="en-US" sz="3400" dirty="0">
              <a:latin typeface="+mj-lt"/>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Portugal</a:t>
            </a:r>
            <a:endParaRPr lang="en-US" sz="3600" dirty="0"/>
          </a:p>
        </p:txBody>
      </p:sp>
      <p:sp>
        <p:nvSpPr>
          <p:cNvPr id="3" name="Content Placeholder 2"/>
          <p:cNvSpPr>
            <a:spLocks noGrp="1"/>
          </p:cNvSpPr>
          <p:nvPr>
            <p:ph idx="1"/>
          </p:nvPr>
        </p:nvSpPr>
        <p:spPr>
          <a:xfrm>
            <a:off x="533400" y="1600200"/>
            <a:ext cx="8229600" cy="4953000"/>
          </a:xfrm>
        </p:spPr>
        <p:txBody>
          <a:bodyPr>
            <a:normAutofit fontScale="47500" lnSpcReduction="20000"/>
          </a:bodyPr>
          <a:lstStyle/>
          <a:p>
            <a:r>
              <a:rPr lang="en-US" sz="3400" b="1" dirty="0" smtClean="0">
                <a:latin typeface="+mj-lt"/>
              </a:rPr>
              <a:t>Capital City:                       </a:t>
            </a:r>
            <a:r>
              <a:rPr lang="en-US" sz="3400" dirty="0" smtClean="0">
                <a:latin typeface="+mj-lt"/>
              </a:rPr>
              <a:t>Lisbon</a:t>
            </a:r>
          </a:p>
          <a:p>
            <a:r>
              <a:rPr lang="en-US" sz="3400" dirty="0" smtClean="0">
                <a:latin typeface="+mj-lt"/>
              </a:rPr>
              <a:t> </a:t>
            </a:r>
          </a:p>
          <a:p>
            <a:r>
              <a:rPr lang="en-US" sz="3400" b="1" dirty="0" smtClean="0">
                <a:latin typeface="+mj-lt"/>
              </a:rPr>
              <a:t>Monetary Unit:                   </a:t>
            </a:r>
            <a:r>
              <a:rPr lang="en-US" sz="3400" dirty="0" smtClean="0">
                <a:latin typeface="+mj-lt"/>
              </a:rPr>
              <a:t>Euro (formerly escudo)</a:t>
            </a:r>
          </a:p>
          <a:p>
            <a:r>
              <a:rPr lang="en-US" sz="3400" dirty="0" smtClean="0">
                <a:latin typeface="+mj-lt"/>
              </a:rPr>
              <a:t> </a:t>
            </a:r>
          </a:p>
          <a:p>
            <a:r>
              <a:rPr lang="en-US" sz="3400" b="1" dirty="0" smtClean="0">
                <a:latin typeface="+mj-lt"/>
              </a:rPr>
              <a:t>Major Exports:                   </a:t>
            </a:r>
            <a:r>
              <a:rPr lang="en-US" sz="3400" dirty="0" smtClean="0">
                <a:latin typeface="+mj-lt"/>
              </a:rPr>
              <a:t>clothing and footwear, chemicals, cork and paper products, machinery, and hides</a:t>
            </a:r>
          </a:p>
          <a:p>
            <a:r>
              <a:rPr lang="en-US" sz="3400" dirty="0" smtClean="0">
                <a:latin typeface="+mj-lt"/>
              </a:rPr>
              <a:t> </a:t>
            </a:r>
          </a:p>
          <a:p>
            <a:r>
              <a:rPr lang="en-US" sz="3400" b="1" dirty="0" smtClean="0">
                <a:latin typeface="+mj-lt"/>
              </a:rPr>
              <a:t>Major Imports:                   </a:t>
            </a:r>
            <a:r>
              <a:rPr lang="en-US" sz="3400" dirty="0" smtClean="0">
                <a:latin typeface="+mj-lt"/>
              </a:rPr>
              <a:t>chemicals, petroleum, machinery and transport equipment, agricultural products, and textiles</a:t>
            </a:r>
          </a:p>
          <a:p>
            <a:r>
              <a:rPr lang="en-US" sz="3400" dirty="0" smtClean="0">
                <a:latin typeface="+mj-lt"/>
              </a:rPr>
              <a:t> </a:t>
            </a:r>
          </a:p>
          <a:p>
            <a:r>
              <a:rPr lang="en-US" sz="3400" b="1" dirty="0" smtClean="0">
                <a:latin typeface="+mj-lt"/>
              </a:rPr>
              <a:t>Major Trading Partners:    </a:t>
            </a:r>
            <a:r>
              <a:rPr lang="en-US" sz="3400" dirty="0" smtClean="0">
                <a:latin typeface="+mj-lt"/>
              </a:rPr>
              <a:t>Spain, Germany, France, U.K., U.S., Netherlands</a:t>
            </a:r>
          </a:p>
          <a:p>
            <a:r>
              <a:rPr lang="en-US" sz="3400" dirty="0" smtClean="0">
                <a:latin typeface="+mj-lt"/>
              </a:rPr>
              <a:t> </a:t>
            </a:r>
          </a:p>
          <a:p>
            <a:r>
              <a:rPr lang="en-US" sz="3400" b="1" dirty="0" smtClean="0">
                <a:latin typeface="+mj-lt"/>
              </a:rPr>
              <a:t>Ports and Harbors:            </a:t>
            </a:r>
            <a:r>
              <a:rPr lang="en-US" sz="3400" dirty="0" smtClean="0">
                <a:latin typeface="+mj-lt"/>
              </a:rPr>
              <a:t>Aveiro, Funchal (Madeira Islands), Horta (Azores), Leixoes, Lisbon </a:t>
            </a:r>
            <a:r>
              <a:rPr lang="en-US" sz="3400" b="1" dirty="0" smtClean="0">
                <a:latin typeface="+mj-lt"/>
              </a:rPr>
              <a:t>(Lisboa)</a:t>
            </a:r>
            <a:r>
              <a:rPr lang="en-US" sz="3400" dirty="0" smtClean="0">
                <a:latin typeface="+mj-lt"/>
              </a:rPr>
              <a:t>, Porto, Ponta Delgada (Azores), Praia da Vitoria (Azores), Setubal, Viana do Castelo</a:t>
            </a:r>
          </a:p>
          <a:p>
            <a:r>
              <a:rPr lang="en-US" sz="3400" dirty="0" smtClean="0">
                <a:latin typeface="+mj-lt"/>
              </a:rPr>
              <a:t> </a:t>
            </a:r>
          </a:p>
          <a:p>
            <a:r>
              <a:rPr lang="en-US" sz="3400" b="1" dirty="0" smtClean="0">
                <a:latin typeface="+mj-lt"/>
              </a:rPr>
              <a:t>Time Zones:                 </a:t>
            </a:r>
            <a:r>
              <a:rPr lang="en-US" sz="3400" dirty="0" smtClean="0">
                <a:latin typeface="+mj-lt"/>
              </a:rPr>
              <a:t> Portugal is on Western European Time.   Western European Time is the same time zone as Greenwich Mean Time (GMT)</a:t>
            </a:r>
          </a:p>
          <a:p>
            <a:pPr>
              <a:buNone/>
            </a:pPr>
            <a:endParaRPr lang="en-US" sz="3400" dirty="0" smtClean="0">
              <a:latin typeface="+mj-lt"/>
            </a:endParaRPr>
          </a:p>
          <a:p>
            <a:pPr>
              <a:buNone/>
            </a:pPr>
            <a:endParaRPr lang="en-US" dirty="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Poland</a:t>
            </a:r>
            <a:endParaRPr lang="en-US" sz="3600" dirty="0"/>
          </a:p>
        </p:txBody>
      </p:sp>
      <p:sp>
        <p:nvSpPr>
          <p:cNvPr id="3" name="Content Placeholder 2"/>
          <p:cNvSpPr>
            <a:spLocks noGrp="1"/>
          </p:cNvSpPr>
          <p:nvPr>
            <p:ph idx="1"/>
          </p:nvPr>
        </p:nvSpPr>
        <p:spPr>
          <a:xfrm>
            <a:off x="457200" y="1371600"/>
            <a:ext cx="8229600" cy="49530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Warsaw</a:t>
            </a:r>
          </a:p>
          <a:p>
            <a:r>
              <a:rPr lang="en-US" sz="3400" dirty="0" smtClean="0">
                <a:latin typeface="+mj-lt"/>
              </a:rPr>
              <a:t> </a:t>
            </a:r>
          </a:p>
          <a:p>
            <a:r>
              <a:rPr lang="en-US" sz="3400" b="1" dirty="0" smtClean="0">
                <a:latin typeface="+mj-lt"/>
              </a:rPr>
              <a:t>Monetary Unit:                    </a:t>
            </a:r>
            <a:r>
              <a:rPr lang="en-US" sz="3400" dirty="0" smtClean="0">
                <a:latin typeface="+mj-lt"/>
              </a:rPr>
              <a:t>Zloty</a:t>
            </a:r>
          </a:p>
          <a:p>
            <a:r>
              <a:rPr lang="en-US" sz="3400" dirty="0" smtClean="0">
                <a:latin typeface="+mj-lt"/>
              </a:rPr>
              <a:t>           </a:t>
            </a:r>
          </a:p>
          <a:p>
            <a:r>
              <a:rPr lang="en-US" sz="3400" b="1" dirty="0" smtClean="0">
                <a:latin typeface="+mj-lt"/>
              </a:rPr>
              <a:t>Major Exports:                    </a:t>
            </a:r>
            <a:r>
              <a:rPr lang="en-US" sz="3400" dirty="0" smtClean="0">
                <a:latin typeface="+mj-lt"/>
              </a:rPr>
              <a:t>machinery and transport equipment, intermediate manufactured goods, miscellaneous manufactured goods, food and live animals</a:t>
            </a:r>
          </a:p>
          <a:p>
            <a:r>
              <a:rPr lang="en-US" sz="3400" dirty="0" smtClean="0">
                <a:latin typeface="+mj-lt"/>
              </a:rPr>
              <a:t> </a:t>
            </a:r>
          </a:p>
          <a:p>
            <a:r>
              <a:rPr lang="en-US" sz="3400" b="1" dirty="0" smtClean="0">
                <a:latin typeface="+mj-lt"/>
              </a:rPr>
              <a:t>Major Imports:                    </a:t>
            </a:r>
            <a:r>
              <a:rPr lang="en-US" sz="3400" dirty="0" smtClean="0">
                <a:latin typeface="+mj-lt"/>
              </a:rPr>
              <a:t>machinery and transport equipment, intermediate manufactured goods, chemicals, minerals, fuels, and </a:t>
            </a:r>
          </a:p>
          <a:p>
            <a:r>
              <a:rPr lang="en-US" sz="3400" dirty="0" smtClean="0">
                <a:latin typeface="+mj-lt"/>
              </a:rPr>
              <a:t>Lubricants</a:t>
            </a:r>
          </a:p>
          <a:p>
            <a:r>
              <a:rPr lang="en-US" sz="3400" dirty="0" smtClean="0">
                <a:latin typeface="+mj-lt"/>
              </a:rPr>
              <a:t> </a:t>
            </a:r>
          </a:p>
          <a:p>
            <a:r>
              <a:rPr lang="en-US" sz="3400" b="1" dirty="0" smtClean="0">
                <a:latin typeface="+mj-lt"/>
              </a:rPr>
              <a:t>Major Trading Partners:    </a:t>
            </a:r>
            <a:r>
              <a:rPr lang="en-US" sz="3400" dirty="0" smtClean="0">
                <a:latin typeface="+mj-lt"/>
              </a:rPr>
              <a:t>Germany, Italy, Netherlands, France, UK, Czech Republic, Russia</a:t>
            </a:r>
          </a:p>
          <a:p>
            <a:r>
              <a:rPr lang="en-US" sz="3400" dirty="0" smtClean="0">
                <a:latin typeface="+mj-lt"/>
              </a:rPr>
              <a:t> </a:t>
            </a:r>
          </a:p>
          <a:p>
            <a:r>
              <a:rPr lang="en-US" sz="3400" b="1" dirty="0" smtClean="0">
                <a:latin typeface="+mj-lt"/>
              </a:rPr>
              <a:t>Ports and Harbors:             </a:t>
            </a:r>
            <a:r>
              <a:rPr lang="en-US" sz="3400" dirty="0" smtClean="0">
                <a:latin typeface="+mj-lt"/>
              </a:rPr>
              <a:t>Gdansk, </a:t>
            </a:r>
            <a:r>
              <a:rPr lang="en-US" sz="3400" b="1" dirty="0" smtClean="0">
                <a:latin typeface="+mj-lt"/>
              </a:rPr>
              <a:t>Gdynia</a:t>
            </a:r>
            <a:r>
              <a:rPr lang="en-US" sz="3400" dirty="0" smtClean="0">
                <a:latin typeface="+mj-lt"/>
              </a:rPr>
              <a:t>, Gliwice, Kolobrzeg, Szczecin, Swinoujscie, Ustka, Warsaw, Wroclaw</a:t>
            </a:r>
          </a:p>
          <a:p>
            <a:r>
              <a:rPr lang="en-US" sz="3400" dirty="0" smtClean="0">
                <a:latin typeface="+mj-lt"/>
              </a:rPr>
              <a:t> </a:t>
            </a:r>
          </a:p>
          <a:p>
            <a:r>
              <a:rPr lang="en-US" sz="3400" b="1" dirty="0" smtClean="0">
                <a:latin typeface="+mj-lt"/>
              </a:rPr>
              <a:t>Time Zones: </a:t>
            </a:r>
            <a:r>
              <a:rPr lang="en-US" sz="3400" dirty="0" smtClean="0">
                <a:latin typeface="+mj-lt"/>
              </a:rPr>
              <a:t>                  Poland is on Central European Time.  Standard Time is 1 hour ahead of Greenwich Mean Time (UTC/GMT + 1)</a:t>
            </a:r>
          </a:p>
          <a:p>
            <a:endParaRPr lang="en-US" sz="3400" dirty="0">
              <a:latin typeface="+mj-lt"/>
            </a:endParaRP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Germany</a:t>
            </a:r>
            <a:endParaRPr lang="en-US" sz="3600" dirty="0"/>
          </a:p>
        </p:txBody>
      </p:sp>
      <p:sp>
        <p:nvSpPr>
          <p:cNvPr id="3" name="Content Placeholder 2"/>
          <p:cNvSpPr>
            <a:spLocks noGrp="1"/>
          </p:cNvSpPr>
          <p:nvPr>
            <p:ph idx="1"/>
          </p:nvPr>
        </p:nvSpPr>
        <p:spPr>
          <a:xfrm>
            <a:off x="457200" y="1295400"/>
            <a:ext cx="8229600" cy="4830763"/>
          </a:xfrm>
        </p:spPr>
        <p:txBody>
          <a:bodyPr>
            <a:normAutofit fontScale="40000" lnSpcReduction="20000"/>
          </a:bodyPr>
          <a:lstStyle/>
          <a:p>
            <a:r>
              <a:rPr lang="en-US" dirty="0" smtClean="0"/>
              <a:t> </a:t>
            </a:r>
          </a:p>
          <a:p>
            <a:r>
              <a:rPr lang="en-US" sz="4000" b="1" dirty="0" smtClean="0">
                <a:latin typeface="+mj-lt"/>
              </a:rPr>
              <a:t>Capital City:                          </a:t>
            </a:r>
            <a:r>
              <a:rPr lang="en-US" sz="4000" dirty="0" smtClean="0">
                <a:latin typeface="+mj-lt"/>
              </a:rPr>
              <a:t>Berlin</a:t>
            </a:r>
          </a:p>
          <a:p>
            <a:r>
              <a:rPr lang="en-US" sz="4000" dirty="0" smtClean="0">
                <a:latin typeface="+mj-lt"/>
              </a:rPr>
              <a:t> </a:t>
            </a:r>
          </a:p>
          <a:p>
            <a:r>
              <a:rPr lang="en-US" sz="4000" b="1" dirty="0" smtClean="0">
                <a:latin typeface="+mj-lt"/>
              </a:rPr>
              <a:t>Monetary Unit:                      </a:t>
            </a:r>
            <a:r>
              <a:rPr lang="en-US" sz="4000" dirty="0" smtClean="0">
                <a:latin typeface="+mj-lt"/>
              </a:rPr>
              <a:t>Euro (formerly Deutsche mark)</a:t>
            </a:r>
          </a:p>
          <a:p>
            <a:r>
              <a:rPr lang="en-US" sz="4000" dirty="0" smtClean="0">
                <a:latin typeface="+mj-lt"/>
              </a:rPr>
              <a:t> </a:t>
            </a:r>
          </a:p>
          <a:p>
            <a:r>
              <a:rPr lang="en-US" sz="4000" b="1" dirty="0" smtClean="0">
                <a:latin typeface="+mj-lt"/>
              </a:rPr>
              <a:t>Major Exports:                      </a:t>
            </a:r>
            <a:r>
              <a:rPr lang="en-US" sz="4000" dirty="0" smtClean="0">
                <a:latin typeface="+mj-lt"/>
              </a:rPr>
              <a:t>machinery, vehicles, metals and manufactures, chemicals, foodstuffs, and textiles</a:t>
            </a:r>
          </a:p>
          <a:p>
            <a:r>
              <a:rPr lang="en-US" sz="4000" dirty="0" smtClean="0">
                <a:latin typeface="+mj-lt"/>
              </a:rPr>
              <a:t> </a:t>
            </a:r>
          </a:p>
          <a:p>
            <a:r>
              <a:rPr lang="en-US" sz="4000" b="1" dirty="0" smtClean="0">
                <a:latin typeface="+mj-lt"/>
              </a:rPr>
              <a:t>Major Imports:                      </a:t>
            </a:r>
            <a:r>
              <a:rPr lang="en-US" sz="4000" dirty="0" smtClean="0">
                <a:latin typeface="+mj-lt"/>
              </a:rPr>
              <a:t>machinery, vehicles, foodstuffs, chemicals, textiles, and metals</a:t>
            </a:r>
          </a:p>
          <a:p>
            <a:r>
              <a:rPr lang="en-US" sz="4000" dirty="0" smtClean="0">
                <a:latin typeface="+mj-lt"/>
              </a:rPr>
              <a:t> </a:t>
            </a:r>
          </a:p>
          <a:p>
            <a:r>
              <a:rPr lang="en-US" sz="4000" b="1" dirty="0" smtClean="0">
                <a:latin typeface="+mj-lt"/>
              </a:rPr>
              <a:t>Major Trading Partners:      </a:t>
            </a:r>
            <a:r>
              <a:rPr lang="en-US" sz="4000" dirty="0" smtClean="0">
                <a:latin typeface="+mj-lt"/>
              </a:rPr>
              <a:t>France, U.S., U.K., Italy, Netherlands, Belgium, Austria, Spain, China, Austria, Russia</a:t>
            </a:r>
          </a:p>
          <a:p>
            <a:r>
              <a:rPr lang="en-US" sz="4000" dirty="0" smtClean="0">
                <a:latin typeface="+mj-lt"/>
              </a:rPr>
              <a:t> </a:t>
            </a:r>
          </a:p>
          <a:p>
            <a:r>
              <a:rPr lang="en-US" sz="4000" b="1" dirty="0" smtClean="0">
                <a:latin typeface="+mj-lt"/>
              </a:rPr>
              <a:t>Ports and Harbors:              </a:t>
            </a:r>
            <a:r>
              <a:rPr lang="en-US" sz="4000" dirty="0" smtClean="0">
                <a:latin typeface="+mj-lt"/>
              </a:rPr>
              <a:t>Berlin, Bonn, Brake, Bremen, </a:t>
            </a:r>
            <a:r>
              <a:rPr lang="en-US" sz="4000" b="1" dirty="0" smtClean="0">
                <a:latin typeface="+mj-lt"/>
              </a:rPr>
              <a:t>Bremerhaven</a:t>
            </a:r>
            <a:r>
              <a:rPr lang="en-US" sz="4000" dirty="0" smtClean="0">
                <a:latin typeface="+mj-lt"/>
              </a:rPr>
              <a:t>, Cologne, Dresden, Duisburg, Emden, Hamburg, Karlsruhe, Kiel, Lubeck, Magdeburg, Mannheim, Rostock, Stuttgart</a:t>
            </a:r>
          </a:p>
          <a:p>
            <a:r>
              <a:rPr lang="en-US" sz="4000" dirty="0" smtClean="0">
                <a:latin typeface="+mj-lt"/>
              </a:rPr>
              <a:t> </a:t>
            </a:r>
          </a:p>
          <a:p>
            <a:r>
              <a:rPr lang="en-US" sz="4000" b="1" dirty="0" smtClean="0">
                <a:latin typeface="+mj-lt"/>
              </a:rPr>
              <a:t>Time Zones:                    </a:t>
            </a:r>
            <a:r>
              <a:rPr lang="en-US" sz="4000" dirty="0" smtClean="0">
                <a:latin typeface="+mj-lt"/>
              </a:rPr>
              <a:t>Germany is on Central European Time.  Standard Time is 1 hour ahead of Greenwich Mean Time (UTC/GMT + 1)</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the Netherlands</a:t>
            </a:r>
            <a:endParaRPr lang="en-US" sz="3600" dirty="0"/>
          </a:p>
        </p:txBody>
      </p:sp>
      <p:sp>
        <p:nvSpPr>
          <p:cNvPr id="3" name="Content Placeholder 2"/>
          <p:cNvSpPr>
            <a:spLocks noGrp="1"/>
          </p:cNvSpPr>
          <p:nvPr>
            <p:ph idx="1"/>
          </p:nvPr>
        </p:nvSpPr>
        <p:spPr>
          <a:xfrm>
            <a:off x="457200" y="1371600"/>
            <a:ext cx="8229600" cy="4953000"/>
          </a:xfrm>
        </p:spPr>
        <p:txBody>
          <a:bodyPr>
            <a:normAutofit fontScale="62500" lnSpcReduction="20000"/>
          </a:bodyPr>
          <a:lstStyle/>
          <a:p>
            <a:r>
              <a:rPr lang="en-US" sz="2900" b="1" dirty="0" smtClean="0">
                <a:latin typeface="+mj-lt"/>
              </a:rPr>
              <a:t>Capital City:                         </a:t>
            </a:r>
            <a:r>
              <a:rPr lang="en-US" sz="2900" dirty="0" smtClean="0">
                <a:latin typeface="+mj-lt"/>
              </a:rPr>
              <a:t>Amsterdam (official), The Hague (administrative capital)</a:t>
            </a:r>
          </a:p>
          <a:p>
            <a:r>
              <a:rPr lang="en-US" sz="2900" dirty="0" smtClean="0">
                <a:latin typeface="+mj-lt"/>
              </a:rPr>
              <a:t> </a:t>
            </a:r>
          </a:p>
          <a:p>
            <a:r>
              <a:rPr lang="en-US" sz="2900" b="1" dirty="0" smtClean="0">
                <a:latin typeface="+mj-lt"/>
              </a:rPr>
              <a:t>Monetary Unit:                     </a:t>
            </a:r>
            <a:r>
              <a:rPr lang="en-US" sz="2900" dirty="0" smtClean="0">
                <a:latin typeface="+mj-lt"/>
              </a:rPr>
              <a:t>Euro (formerly guilder)</a:t>
            </a:r>
          </a:p>
          <a:p>
            <a:r>
              <a:rPr lang="en-US" sz="2900" dirty="0" smtClean="0">
                <a:latin typeface="+mj-lt"/>
              </a:rPr>
              <a:t> </a:t>
            </a:r>
          </a:p>
          <a:p>
            <a:r>
              <a:rPr lang="en-US" sz="2900" b="1" dirty="0" smtClean="0">
                <a:latin typeface="+mj-lt"/>
              </a:rPr>
              <a:t>Major Exports:                     </a:t>
            </a:r>
            <a:r>
              <a:rPr lang="en-US" sz="2900" dirty="0" smtClean="0">
                <a:latin typeface="+mj-lt"/>
              </a:rPr>
              <a:t>machinery and equipment, fuels, chemicals, and foodstuffs</a:t>
            </a:r>
          </a:p>
          <a:p>
            <a:r>
              <a:rPr lang="en-US" sz="2900" dirty="0" smtClean="0">
                <a:latin typeface="+mj-lt"/>
              </a:rPr>
              <a:t> </a:t>
            </a:r>
          </a:p>
          <a:p>
            <a:r>
              <a:rPr lang="en-US" sz="2900" b="1" dirty="0" smtClean="0">
                <a:latin typeface="+mj-lt"/>
              </a:rPr>
              <a:t>Major Imports:                     </a:t>
            </a:r>
            <a:r>
              <a:rPr lang="en-US" sz="2900" dirty="0" smtClean="0">
                <a:latin typeface="+mj-lt"/>
              </a:rPr>
              <a:t>machinery and transport equipment, fuels, chemicals, and foodstuffs</a:t>
            </a:r>
          </a:p>
          <a:p>
            <a:r>
              <a:rPr lang="en-US" sz="2900" dirty="0" smtClean="0">
                <a:latin typeface="+mj-lt"/>
              </a:rPr>
              <a:t> </a:t>
            </a:r>
          </a:p>
          <a:p>
            <a:r>
              <a:rPr lang="en-US" sz="2900" b="1" dirty="0" smtClean="0">
                <a:latin typeface="+mj-lt"/>
              </a:rPr>
              <a:t>Major Trading Partners:     </a:t>
            </a:r>
            <a:r>
              <a:rPr lang="en-US" sz="2900" dirty="0" smtClean="0">
                <a:latin typeface="+mj-lt"/>
              </a:rPr>
              <a:t>Germany, Belgium, U.K., France, Italy, U.S., China, Russia</a:t>
            </a:r>
          </a:p>
          <a:p>
            <a:r>
              <a:rPr lang="en-US" sz="2900" dirty="0" smtClean="0">
                <a:latin typeface="+mj-lt"/>
              </a:rPr>
              <a:t> </a:t>
            </a:r>
          </a:p>
          <a:p>
            <a:r>
              <a:rPr lang="en-US" sz="2900" b="1" dirty="0" smtClean="0">
                <a:latin typeface="+mj-lt"/>
              </a:rPr>
              <a:t>Ports and Harbors:             </a:t>
            </a:r>
            <a:r>
              <a:rPr lang="en-US" sz="2900" dirty="0" smtClean="0">
                <a:latin typeface="+mj-lt"/>
              </a:rPr>
              <a:t>Amsterdam, Delfzijl, Dordrecht, Eemshaven, Groningen, Haarlem, Ijmuiden, Maastricht, </a:t>
            </a:r>
            <a:r>
              <a:rPr lang="en-US" sz="2900" b="1" dirty="0" smtClean="0">
                <a:latin typeface="+mj-lt"/>
              </a:rPr>
              <a:t>Rotterdam</a:t>
            </a:r>
            <a:r>
              <a:rPr lang="en-US" sz="2900" dirty="0" smtClean="0">
                <a:latin typeface="+mj-lt"/>
              </a:rPr>
              <a:t>, Terneuzen, Utrecht</a:t>
            </a:r>
          </a:p>
          <a:p>
            <a:r>
              <a:rPr lang="en-US" sz="2900" dirty="0" smtClean="0">
                <a:latin typeface="+mj-lt"/>
              </a:rPr>
              <a:t> </a:t>
            </a:r>
          </a:p>
          <a:p>
            <a:r>
              <a:rPr lang="en-US" sz="2900" b="1" dirty="0" smtClean="0">
                <a:latin typeface="+mj-lt"/>
              </a:rPr>
              <a:t>Time Zones:      </a:t>
            </a:r>
            <a:r>
              <a:rPr lang="en-US" sz="2900" dirty="0" smtClean="0">
                <a:latin typeface="+mj-lt"/>
              </a:rPr>
              <a:t>             The Netherlands is on Central European Time.  Standard Time is 1 hour ahead of Greenwich Mean Time (UTC/GMT + 1)</a:t>
            </a:r>
          </a:p>
          <a:p>
            <a:endParaRPr lang="en-US"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Belgium</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Brussels</a:t>
            </a:r>
          </a:p>
          <a:p>
            <a:r>
              <a:rPr lang="en-US" sz="3400" dirty="0" smtClean="0">
                <a:latin typeface="+mj-lt"/>
              </a:rPr>
              <a:t> </a:t>
            </a:r>
          </a:p>
          <a:p>
            <a:r>
              <a:rPr lang="en-US" sz="3400" b="1" dirty="0" smtClean="0">
                <a:latin typeface="+mj-lt"/>
              </a:rPr>
              <a:t>Monetary Unit:                     </a:t>
            </a:r>
            <a:r>
              <a:rPr lang="en-US" sz="3400" dirty="0" smtClean="0">
                <a:latin typeface="+mj-lt"/>
              </a:rPr>
              <a:t> Euro (formerly Belgian franc)</a:t>
            </a:r>
          </a:p>
          <a:p>
            <a:r>
              <a:rPr lang="en-US" sz="3400" dirty="0" smtClean="0">
                <a:latin typeface="+mj-lt"/>
              </a:rPr>
              <a:t> </a:t>
            </a:r>
          </a:p>
          <a:p>
            <a:r>
              <a:rPr lang="en-US" sz="3400" b="1" dirty="0" smtClean="0">
                <a:latin typeface="+mj-lt"/>
              </a:rPr>
              <a:t>Major Exports:                      </a:t>
            </a:r>
            <a:r>
              <a:rPr lang="en-US" sz="3400" dirty="0" smtClean="0">
                <a:latin typeface="+mj-lt"/>
              </a:rPr>
              <a:t>machinery and equipment, metals and metal products, diamonds, chemicals, and foodstuffs</a:t>
            </a:r>
          </a:p>
          <a:p>
            <a:r>
              <a:rPr lang="en-US" sz="3400" dirty="0" smtClean="0">
                <a:latin typeface="+mj-lt"/>
              </a:rPr>
              <a:t> </a:t>
            </a:r>
          </a:p>
          <a:p>
            <a:r>
              <a:rPr lang="en-US" sz="3400" b="1" dirty="0" smtClean="0">
                <a:latin typeface="+mj-lt"/>
              </a:rPr>
              <a:t>Major Imports:                      </a:t>
            </a:r>
            <a:r>
              <a:rPr lang="en-US" sz="3400" dirty="0" smtClean="0">
                <a:latin typeface="+mj-lt"/>
              </a:rPr>
              <a:t>machinery and equipment, diamonds, pharmaceuticals, foodstuffs, transportation equipment, oil products, and chemicals</a:t>
            </a:r>
          </a:p>
          <a:p>
            <a:r>
              <a:rPr lang="en-US" sz="3400" dirty="0" smtClean="0">
                <a:latin typeface="+mj-lt"/>
              </a:rPr>
              <a:t> </a:t>
            </a:r>
          </a:p>
          <a:p>
            <a:r>
              <a:rPr lang="en-US" sz="3400" b="1" dirty="0" smtClean="0">
                <a:latin typeface="+mj-lt"/>
              </a:rPr>
              <a:t>Major Trading Partners:      </a:t>
            </a:r>
            <a:r>
              <a:rPr lang="en-US" sz="3400" dirty="0" smtClean="0">
                <a:latin typeface="+mj-lt"/>
              </a:rPr>
              <a:t>Germany, France, Netherlands, U.K., U.S., Italy, Ireland</a:t>
            </a:r>
          </a:p>
          <a:p>
            <a:r>
              <a:rPr lang="en-US" sz="3400" dirty="0" smtClean="0">
                <a:latin typeface="+mj-lt"/>
              </a:rPr>
              <a:t> </a:t>
            </a:r>
          </a:p>
          <a:p>
            <a:r>
              <a:rPr lang="en-US" sz="3400" b="1" dirty="0" smtClean="0">
                <a:latin typeface="+mj-lt"/>
              </a:rPr>
              <a:t>Ports and Harbors:             Antwerp</a:t>
            </a:r>
            <a:r>
              <a:rPr lang="en-US" sz="3400" dirty="0" smtClean="0">
                <a:latin typeface="+mj-lt"/>
              </a:rPr>
              <a:t>, Brugge, Gent, Hasselt, Liege, Mons, Namur, Oostende, Zeebrugge</a:t>
            </a:r>
          </a:p>
          <a:p>
            <a:r>
              <a:rPr lang="en-US" sz="3400" dirty="0" smtClean="0">
                <a:latin typeface="+mj-lt"/>
              </a:rPr>
              <a:t> </a:t>
            </a:r>
          </a:p>
          <a:p>
            <a:r>
              <a:rPr lang="en-US" sz="3400" b="1" dirty="0" smtClean="0">
                <a:latin typeface="+mj-lt"/>
              </a:rPr>
              <a:t>Time Zones:                     </a:t>
            </a:r>
            <a:r>
              <a:rPr lang="en-US" sz="3400" dirty="0" smtClean="0">
                <a:latin typeface="+mj-lt"/>
              </a:rPr>
              <a:t>Belgium is on Central European Time.  Standard Time is 1 hour ahead of Greenwich Mean Time (UTC/GMT + 1)</a:t>
            </a:r>
            <a:r>
              <a:rPr lang="en-US" sz="3400" b="1" dirty="0" smtClean="0">
                <a:latin typeface="+mj-lt"/>
              </a:rPr>
              <a:t> </a:t>
            </a:r>
            <a:endParaRPr lang="en-US" sz="3400" dirty="0">
              <a:latin typeface="+mj-lt"/>
            </a:endParaRP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1143000"/>
          </a:xfrm>
        </p:spPr>
        <p:txBody>
          <a:bodyPr>
            <a:normAutofit/>
          </a:bodyPr>
          <a:lstStyle/>
          <a:p>
            <a:r>
              <a:rPr lang="en-US" sz="3600" dirty="0" smtClean="0"/>
              <a:t>Facts on the United Kingdom</a:t>
            </a:r>
            <a:endParaRPr lang="en-US" sz="3600" dirty="0"/>
          </a:p>
        </p:txBody>
      </p:sp>
      <p:sp>
        <p:nvSpPr>
          <p:cNvPr id="3" name="Content Placeholder 2"/>
          <p:cNvSpPr>
            <a:spLocks noGrp="1"/>
          </p:cNvSpPr>
          <p:nvPr>
            <p:ph idx="1"/>
          </p:nvPr>
        </p:nvSpPr>
        <p:spPr>
          <a:xfrm>
            <a:off x="457200" y="1371600"/>
            <a:ext cx="8229600" cy="50292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London</a:t>
            </a:r>
          </a:p>
          <a:p>
            <a:r>
              <a:rPr lang="en-US" sz="3400" dirty="0" smtClean="0">
                <a:latin typeface="+mj-lt"/>
              </a:rPr>
              <a:t> </a:t>
            </a:r>
          </a:p>
          <a:p>
            <a:r>
              <a:rPr lang="en-US" sz="3400" b="1" dirty="0" smtClean="0">
                <a:latin typeface="+mj-lt"/>
              </a:rPr>
              <a:t>Monetary Unit:                     </a:t>
            </a:r>
            <a:r>
              <a:rPr lang="en-US" sz="3400" dirty="0" smtClean="0">
                <a:latin typeface="+mj-lt"/>
              </a:rPr>
              <a:t>British Pound </a:t>
            </a:r>
          </a:p>
          <a:p>
            <a:r>
              <a:rPr lang="en-US" sz="3400" dirty="0" smtClean="0">
                <a:latin typeface="+mj-lt"/>
              </a:rPr>
              <a:t> </a:t>
            </a:r>
          </a:p>
          <a:p>
            <a:r>
              <a:rPr lang="en-US" sz="3400" b="1" dirty="0" smtClean="0">
                <a:latin typeface="+mj-lt"/>
              </a:rPr>
              <a:t>Major Exports:                     </a:t>
            </a:r>
            <a:r>
              <a:rPr lang="en-US" sz="3400" dirty="0" smtClean="0">
                <a:latin typeface="+mj-lt"/>
              </a:rPr>
              <a:t>fuels, manufactured goods, chemicals, tobacco, food and beverages</a:t>
            </a:r>
          </a:p>
          <a:p>
            <a:r>
              <a:rPr lang="en-US" sz="3400" dirty="0" smtClean="0">
                <a:latin typeface="+mj-lt"/>
              </a:rPr>
              <a:t> </a:t>
            </a:r>
          </a:p>
          <a:p>
            <a:r>
              <a:rPr lang="en-US" sz="3400" b="1" dirty="0" smtClean="0">
                <a:latin typeface="+mj-lt"/>
              </a:rPr>
              <a:t>Major Imports:                     </a:t>
            </a:r>
            <a:r>
              <a:rPr lang="en-US" sz="3400" dirty="0" smtClean="0">
                <a:latin typeface="+mj-lt"/>
              </a:rPr>
              <a:t>machinery, manufactured goods, foodstuffs, and fuels</a:t>
            </a:r>
          </a:p>
          <a:p>
            <a:r>
              <a:rPr lang="en-US" sz="3400" dirty="0" smtClean="0">
                <a:latin typeface="+mj-lt"/>
              </a:rPr>
              <a:t> </a:t>
            </a:r>
          </a:p>
          <a:p>
            <a:r>
              <a:rPr lang="en-US" sz="3400" b="1" dirty="0" smtClean="0">
                <a:latin typeface="+mj-lt"/>
              </a:rPr>
              <a:t>Major Trading Partners:     </a:t>
            </a:r>
            <a:r>
              <a:rPr lang="en-US" sz="3400" dirty="0" smtClean="0">
                <a:latin typeface="+mj-lt"/>
              </a:rPr>
              <a:t>U.S., Germany, France, Ireland, Netherlands, Belgium, Spain, China, Norway</a:t>
            </a:r>
          </a:p>
          <a:p>
            <a:r>
              <a:rPr lang="en-US" sz="3400" dirty="0" smtClean="0">
                <a:latin typeface="+mj-lt"/>
              </a:rPr>
              <a:t> </a:t>
            </a:r>
          </a:p>
          <a:p>
            <a:r>
              <a:rPr lang="en-US" sz="3400" b="1" dirty="0" smtClean="0">
                <a:latin typeface="+mj-lt"/>
              </a:rPr>
              <a:t>Ports and Harbors:             </a:t>
            </a:r>
            <a:r>
              <a:rPr lang="en-US" sz="3400" dirty="0" smtClean="0">
                <a:latin typeface="+mj-lt"/>
              </a:rPr>
              <a:t>Aberdeen, Belfast, Bristol, Cardiff, Dover, Falmouth, </a:t>
            </a:r>
            <a:r>
              <a:rPr lang="en-US" sz="3400" b="1" dirty="0" smtClean="0">
                <a:latin typeface="+mj-lt"/>
              </a:rPr>
              <a:t>Felixstowe</a:t>
            </a:r>
            <a:r>
              <a:rPr lang="en-US" sz="3400" dirty="0" smtClean="0">
                <a:latin typeface="+mj-lt"/>
              </a:rPr>
              <a:t>, Glasgow, Grangemouth, Hull, Leith, </a:t>
            </a:r>
            <a:r>
              <a:rPr lang="en-US" sz="3400" b="1" dirty="0" smtClean="0">
                <a:latin typeface="+mj-lt"/>
              </a:rPr>
              <a:t>Liverpool</a:t>
            </a:r>
            <a:r>
              <a:rPr lang="en-US" sz="3400" dirty="0" smtClean="0">
                <a:latin typeface="+mj-lt"/>
              </a:rPr>
              <a:t>, London, Manchester, Peterhead, Plymouth, Portsmouth, Scapa Flow, Southampton, Sullom Voe, Tees, Tyne</a:t>
            </a:r>
          </a:p>
          <a:p>
            <a:r>
              <a:rPr lang="en-US" sz="3400" dirty="0" smtClean="0">
                <a:latin typeface="+mj-lt"/>
              </a:rPr>
              <a:t> </a:t>
            </a:r>
          </a:p>
          <a:p>
            <a:r>
              <a:rPr lang="en-US" sz="3400" b="1" dirty="0" smtClean="0">
                <a:latin typeface="+mj-lt"/>
              </a:rPr>
              <a:t>Time Zones:</a:t>
            </a:r>
            <a:r>
              <a:rPr lang="en-US" sz="3400" dirty="0" smtClean="0">
                <a:latin typeface="+mj-lt"/>
              </a:rPr>
              <a:t>                  The United Kingdom is on Western European Time.  Standard Time is Greenwich Mean Time during the winter months and British Summer Time during Daylight Saving Time</a:t>
            </a:r>
          </a:p>
          <a:p>
            <a:endParaRPr lang="en-US"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Ireland</a:t>
            </a:r>
            <a:endParaRPr lang="en-US" sz="3600" dirty="0"/>
          </a:p>
        </p:txBody>
      </p:sp>
      <p:sp>
        <p:nvSpPr>
          <p:cNvPr id="3" name="Content Placeholder 2"/>
          <p:cNvSpPr>
            <a:spLocks noGrp="1"/>
          </p:cNvSpPr>
          <p:nvPr>
            <p:ph idx="1"/>
          </p:nvPr>
        </p:nvSpPr>
        <p:spPr>
          <a:xfrm>
            <a:off x="457200" y="1371600"/>
            <a:ext cx="8229600" cy="47545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Dublin</a:t>
            </a:r>
          </a:p>
          <a:p>
            <a:r>
              <a:rPr lang="en-US" sz="3400" dirty="0" smtClean="0">
                <a:latin typeface="+mj-lt"/>
              </a:rPr>
              <a:t> </a:t>
            </a:r>
          </a:p>
          <a:p>
            <a:r>
              <a:rPr lang="en-US" sz="3400" b="1" dirty="0" smtClean="0">
                <a:latin typeface="+mj-lt"/>
              </a:rPr>
              <a:t>Monetary Unit:                     </a:t>
            </a:r>
            <a:r>
              <a:rPr lang="en-US" sz="3400" dirty="0" smtClean="0">
                <a:latin typeface="+mj-lt"/>
              </a:rPr>
              <a:t>Euro (formerly Irish pound)</a:t>
            </a:r>
          </a:p>
          <a:p>
            <a:r>
              <a:rPr lang="en-US" sz="3400" dirty="0" smtClean="0">
                <a:latin typeface="+mj-lt"/>
              </a:rPr>
              <a:t> </a:t>
            </a:r>
          </a:p>
          <a:p>
            <a:r>
              <a:rPr lang="en-US" sz="3400" b="1" dirty="0" smtClean="0">
                <a:latin typeface="+mj-lt"/>
              </a:rPr>
              <a:t>Major Exports:                     </a:t>
            </a:r>
            <a:r>
              <a:rPr lang="en-US" sz="3400" dirty="0" smtClean="0">
                <a:latin typeface="+mj-lt"/>
              </a:rPr>
              <a:t>machinery and equipment, chemicals, computers, live animals and animal products, and pharmaceuticals</a:t>
            </a:r>
          </a:p>
          <a:p>
            <a:r>
              <a:rPr lang="en-US" sz="3400" dirty="0" smtClean="0">
                <a:latin typeface="+mj-lt"/>
              </a:rPr>
              <a:t> </a:t>
            </a:r>
          </a:p>
          <a:p>
            <a:r>
              <a:rPr lang="en-US" sz="3400" b="1" dirty="0" smtClean="0">
                <a:latin typeface="+mj-lt"/>
              </a:rPr>
              <a:t>Major Imports:                     </a:t>
            </a:r>
            <a:r>
              <a:rPr lang="en-US" sz="3400" dirty="0" smtClean="0">
                <a:latin typeface="+mj-lt"/>
              </a:rPr>
              <a:t>chemicals, textiles, clothing, data processing equipment, other machinery and equipment, petroleum and petroleum products</a:t>
            </a:r>
          </a:p>
          <a:p>
            <a:r>
              <a:rPr lang="en-US" sz="3400" dirty="0" smtClean="0">
                <a:latin typeface="+mj-lt"/>
              </a:rPr>
              <a:t> </a:t>
            </a:r>
          </a:p>
          <a:p>
            <a:r>
              <a:rPr lang="en-US" sz="3400" b="1" dirty="0" smtClean="0">
                <a:latin typeface="+mj-lt"/>
              </a:rPr>
              <a:t>Major Trading Partners:     </a:t>
            </a:r>
            <a:r>
              <a:rPr lang="en-US" sz="3400" dirty="0" smtClean="0">
                <a:latin typeface="+mj-lt"/>
              </a:rPr>
              <a:t>U.S., U.K., Belgium, Germany, France, Italy, Netherlands</a:t>
            </a:r>
          </a:p>
          <a:p>
            <a:r>
              <a:rPr lang="en-US" sz="3400" dirty="0" smtClean="0">
                <a:latin typeface="+mj-lt"/>
              </a:rPr>
              <a:t> </a:t>
            </a:r>
          </a:p>
          <a:p>
            <a:r>
              <a:rPr lang="en-US" sz="3400" b="1" dirty="0" smtClean="0">
                <a:latin typeface="+mj-lt"/>
              </a:rPr>
              <a:t>Ports and Harbors:              </a:t>
            </a:r>
            <a:r>
              <a:rPr lang="en-US" sz="3400" dirty="0" smtClean="0">
                <a:latin typeface="+mj-lt"/>
              </a:rPr>
              <a:t>Arklow, Cork, Drogheda, </a:t>
            </a:r>
            <a:r>
              <a:rPr lang="en-US" sz="3400" b="1" dirty="0" smtClean="0">
                <a:latin typeface="+mj-lt"/>
              </a:rPr>
              <a:t>Dublin</a:t>
            </a:r>
            <a:r>
              <a:rPr lang="en-US" sz="3400" dirty="0" smtClean="0">
                <a:latin typeface="+mj-lt"/>
              </a:rPr>
              <a:t>, Foynes, Galway, Limerick, New Ross, Waterford</a:t>
            </a:r>
          </a:p>
          <a:p>
            <a:r>
              <a:rPr lang="en-US" sz="3400" dirty="0" smtClean="0">
                <a:latin typeface="+mj-lt"/>
              </a:rPr>
              <a:t> </a:t>
            </a:r>
          </a:p>
          <a:p>
            <a:r>
              <a:rPr lang="en-US" sz="3400" b="1" dirty="0" smtClean="0">
                <a:latin typeface="+mj-lt"/>
              </a:rPr>
              <a:t>Time Zones:                   </a:t>
            </a:r>
            <a:r>
              <a:rPr lang="en-US" sz="3400" dirty="0" smtClean="0">
                <a:latin typeface="+mj-lt"/>
              </a:rPr>
              <a:t>Ireland is on Western European Time.   Standard Time is Greenwich Mean Time.</a:t>
            </a:r>
          </a:p>
          <a:p>
            <a:pPr>
              <a:buNone/>
            </a:pPr>
            <a:endParaRPr lang="en-US" sz="3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Denmark</a:t>
            </a:r>
            <a:endParaRPr lang="en-US" sz="3600" dirty="0"/>
          </a:p>
        </p:txBody>
      </p:sp>
      <p:sp>
        <p:nvSpPr>
          <p:cNvPr id="3" name="Content Placeholder 2"/>
          <p:cNvSpPr>
            <a:spLocks noGrp="1"/>
          </p:cNvSpPr>
          <p:nvPr>
            <p:ph idx="1"/>
          </p:nvPr>
        </p:nvSpPr>
        <p:spPr>
          <a:xfrm>
            <a:off x="457200" y="1524000"/>
            <a:ext cx="8229600" cy="47244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Copenhagen</a:t>
            </a:r>
          </a:p>
          <a:p>
            <a:r>
              <a:rPr lang="en-US" sz="3400" dirty="0" smtClean="0">
                <a:latin typeface="+mj-lt"/>
              </a:rPr>
              <a:t> </a:t>
            </a:r>
          </a:p>
          <a:p>
            <a:r>
              <a:rPr lang="en-US" sz="3400" b="1" dirty="0" smtClean="0">
                <a:latin typeface="+mj-lt"/>
              </a:rPr>
              <a:t>Monetary Unit:                   </a:t>
            </a:r>
            <a:r>
              <a:rPr lang="en-US" sz="3400" dirty="0" smtClean="0">
                <a:latin typeface="+mj-lt"/>
              </a:rPr>
              <a:t>Krone</a:t>
            </a:r>
          </a:p>
          <a:p>
            <a:r>
              <a:rPr lang="en-US" sz="3400" dirty="0" smtClean="0">
                <a:latin typeface="+mj-lt"/>
              </a:rPr>
              <a:t> </a:t>
            </a:r>
          </a:p>
          <a:p>
            <a:r>
              <a:rPr lang="en-US" sz="3400" b="1" dirty="0" smtClean="0">
                <a:latin typeface="+mj-lt"/>
              </a:rPr>
              <a:t>Major Exports:                   </a:t>
            </a:r>
            <a:r>
              <a:rPr lang="en-US" sz="3400" dirty="0" smtClean="0">
                <a:latin typeface="+mj-lt"/>
              </a:rPr>
              <a:t>meat and meat products, dairy products, fish, machinery and instruments, pharmaceuticals, windmills, and furniture</a:t>
            </a:r>
          </a:p>
          <a:p>
            <a:r>
              <a:rPr lang="en-US" sz="3400" dirty="0" smtClean="0">
                <a:latin typeface="+mj-lt"/>
              </a:rPr>
              <a:t> </a:t>
            </a:r>
          </a:p>
          <a:p>
            <a:r>
              <a:rPr lang="en-US" sz="3400" b="1" dirty="0" smtClean="0">
                <a:latin typeface="+mj-lt"/>
              </a:rPr>
              <a:t>Major Imports:                   </a:t>
            </a:r>
            <a:r>
              <a:rPr lang="en-US" sz="3400" dirty="0" smtClean="0">
                <a:latin typeface="+mj-lt"/>
              </a:rPr>
              <a:t>raw materials and semi-manufactures for industry, grain and foodstuffs, consumer goods, chemicals, machinery and equipment</a:t>
            </a:r>
          </a:p>
          <a:p>
            <a:r>
              <a:rPr lang="en-US" sz="3400" dirty="0" smtClean="0">
                <a:latin typeface="+mj-lt"/>
              </a:rPr>
              <a:t> </a:t>
            </a:r>
          </a:p>
          <a:p>
            <a:r>
              <a:rPr lang="en-US" sz="3400" b="1" dirty="0" smtClean="0">
                <a:latin typeface="+mj-lt"/>
              </a:rPr>
              <a:t>Major Trading Partners:   </a:t>
            </a:r>
            <a:r>
              <a:rPr lang="en-US" sz="3400" dirty="0" smtClean="0">
                <a:latin typeface="+mj-lt"/>
              </a:rPr>
              <a:t>Germany, Sweden, U.K., U.S., Norway, Netherlands, France, China</a:t>
            </a:r>
          </a:p>
          <a:p>
            <a:r>
              <a:rPr lang="en-US" sz="3400" dirty="0" smtClean="0">
                <a:latin typeface="+mj-lt"/>
              </a:rPr>
              <a:t> </a:t>
            </a:r>
          </a:p>
          <a:p>
            <a:r>
              <a:rPr lang="en-US" sz="3400" b="1" dirty="0" smtClean="0">
                <a:latin typeface="+mj-lt"/>
              </a:rPr>
              <a:t>Ports and Harbors:           </a:t>
            </a:r>
            <a:r>
              <a:rPr lang="en-US" sz="3400" dirty="0" smtClean="0">
                <a:latin typeface="+mj-lt"/>
              </a:rPr>
              <a:t>Abenra, Alborg, Arhus, </a:t>
            </a:r>
            <a:r>
              <a:rPr lang="en-US" sz="3400" b="1" dirty="0" smtClean="0">
                <a:latin typeface="+mj-lt"/>
              </a:rPr>
              <a:t>Copenhagen</a:t>
            </a:r>
            <a:r>
              <a:rPr lang="en-US" sz="3400" dirty="0" smtClean="0">
                <a:latin typeface="+mj-lt"/>
              </a:rPr>
              <a:t>, Esbjerg, Fredericia, Kolding, Odense, Roenne (Bornholm), Vejle</a:t>
            </a:r>
          </a:p>
          <a:p>
            <a:r>
              <a:rPr lang="en-US" sz="3400" dirty="0" smtClean="0">
                <a:latin typeface="+mj-lt"/>
              </a:rPr>
              <a:t> </a:t>
            </a:r>
          </a:p>
          <a:p>
            <a:r>
              <a:rPr lang="en-US" sz="3400" b="1" dirty="0" smtClean="0">
                <a:latin typeface="+mj-lt"/>
              </a:rPr>
              <a:t>Time Zones:</a:t>
            </a:r>
            <a:r>
              <a:rPr lang="en-US" sz="3400" dirty="0" smtClean="0">
                <a:latin typeface="+mj-lt"/>
              </a:rPr>
              <a:t>                  Denmark is on Central European Time.  Standard Time is 1 hour ahead of Greenwich Mean Time (UTC/GMT + 1)</a:t>
            </a:r>
          </a:p>
          <a:p>
            <a:pPr>
              <a:buNone/>
            </a:pPr>
            <a:endParaRPr lang="en-US" sz="3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Sweden</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Stockholm</a:t>
            </a:r>
          </a:p>
          <a:p>
            <a:r>
              <a:rPr lang="en-US" sz="3400" dirty="0" smtClean="0">
                <a:latin typeface="+mj-lt"/>
              </a:rPr>
              <a:t> </a:t>
            </a:r>
          </a:p>
          <a:p>
            <a:r>
              <a:rPr lang="en-US" sz="3400" b="1" dirty="0" smtClean="0">
                <a:latin typeface="+mj-lt"/>
              </a:rPr>
              <a:t>Monetary Unit:                   </a:t>
            </a:r>
            <a:r>
              <a:rPr lang="en-US" sz="3400" dirty="0" smtClean="0">
                <a:latin typeface="+mj-lt"/>
              </a:rPr>
              <a:t>Krona</a:t>
            </a:r>
          </a:p>
          <a:p>
            <a:r>
              <a:rPr lang="en-US" sz="3400" dirty="0" smtClean="0">
                <a:latin typeface="+mj-lt"/>
              </a:rPr>
              <a:t> </a:t>
            </a:r>
          </a:p>
          <a:p>
            <a:r>
              <a:rPr lang="en-US" sz="3400" b="1" dirty="0" smtClean="0">
                <a:latin typeface="+mj-lt"/>
              </a:rPr>
              <a:t>Major Exports:                   </a:t>
            </a:r>
            <a:r>
              <a:rPr lang="en-US" sz="3400" dirty="0" smtClean="0">
                <a:latin typeface="+mj-lt"/>
              </a:rPr>
              <a:t>machinery, motor vehicles, paper products, pulp and wood, iron and steel products, and chemicals</a:t>
            </a:r>
          </a:p>
          <a:p>
            <a:r>
              <a:rPr lang="en-US" sz="3400" dirty="0" smtClean="0">
                <a:latin typeface="+mj-lt"/>
              </a:rPr>
              <a:t> </a:t>
            </a:r>
          </a:p>
          <a:p>
            <a:r>
              <a:rPr lang="en-US" sz="3400" b="1" dirty="0" smtClean="0">
                <a:latin typeface="+mj-lt"/>
              </a:rPr>
              <a:t>Major Imports:                   </a:t>
            </a:r>
            <a:r>
              <a:rPr lang="en-US" sz="3400" dirty="0" smtClean="0">
                <a:latin typeface="+mj-lt"/>
              </a:rPr>
              <a:t>machinery, petroleum and petroleum products, motor vehicles, iron and steel, foodstuffs, chemicals, and clothing</a:t>
            </a:r>
          </a:p>
          <a:p>
            <a:r>
              <a:rPr lang="en-US" sz="3400" dirty="0" smtClean="0">
                <a:latin typeface="+mj-lt"/>
              </a:rPr>
              <a:t> </a:t>
            </a:r>
          </a:p>
          <a:p>
            <a:r>
              <a:rPr lang="en-US" sz="3400" b="1" dirty="0" smtClean="0">
                <a:latin typeface="+mj-lt"/>
              </a:rPr>
              <a:t>Major Trading Partners:   </a:t>
            </a:r>
            <a:r>
              <a:rPr lang="en-US" sz="3400" dirty="0" smtClean="0">
                <a:latin typeface="+mj-lt"/>
              </a:rPr>
              <a:t>Germany, U.S., Norway, U.K., Denmark, Finland, France, Netherlands, Belgium</a:t>
            </a:r>
          </a:p>
          <a:p>
            <a:r>
              <a:rPr lang="en-US" sz="3400" dirty="0" smtClean="0">
                <a:latin typeface="+mj-lt"/>
              </a:rPr>
              <a:t> </a:t>
            </a:r>
          </a:p>
          <a:p>
            <a:r>
              <a:rPr lang="en-US" sz="3400" b="1" dirty="0" smtClean="0">
                <a:latin typeface="+mj-lt"/>
              </a:rPr>
              <a:t>Ports and Harbors:           </a:t>
            </a:r>
            <a:r>
              <a:rPr lang="en-US" sz="3400" dirty="0" smtClean="0">
                <a:latin typeface="+mj-lt"/>
              </a:rPr>
              <a:t>Gavle, Goteborg </a:t>
            </a:r>
            <a:r>
              <a:rPr lang="en-US" sz="3400" b="1" dirty="0" smtClean="0">
                <a:latin typeface="+mj-lt"/>
              </a:rPr>
              <a:t>(Gothenburg)</a:t>
            </a:r>
            <a:r>
              <a:rPr lang="en-US" sz="3400" dirty="0" smtClean="0">
                <a:latin typeface="+mj-lt"/>
              </a:rPr>
              <a:t>,  Halmstad, Helsingborg, Hudiksvall, Kalmar, Karlshamn, Malmo, Solvesborg, Stockholm, Sundsvall</a:t>
            </a:r>
          </a:p>
          <a:p>
            <a:r>
              <a:rPr lang="en-US" sz="3400" dirty="0" smtClean="0">
                <a:latin typeface="+mj-lt"/>
              </a:rPr>
              <a:t> </a:t>
            </a:r>
          </a:p>
          <a:p>
            <a:r>
              <a:rPr lang="en-US" sz="3400" b="1" dirty="0" smtClean="0">
                <a:latin typeface="+mj-lt"/>
              </a:rPr>
              <a:t>Time Zones:                  </a:t>
            </a:r>
            <a:r>
              <a:rPr lang="en-US" sz="3400" dirty="0" smtClean="0">
                <a:latin typeface="+mj-lt"/>
              </a:rPr>
              <a:t>Sweden is on Central European Time.  Standard Time is 1 hour ahead of Greenwich Mean Time (UTC/GMT + 1)</a:t>
            </a:r>
          </a:p>
          <a:p>
            <a:pPr>
              <a:buNone/>
            </a:pPr>
            <a:endParaRPr lang="en-US" sz="3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Norway</a:t>
            </a:r>
            <a:endParaRPr lang="en-US" sz="3600" dirty="0"/>
          </a:p>
        </p:txBody>
      </p:sp>
      <p:sp>
        <p:nvSpPr>
          <p:cNvPr id="3" name="Content Placeholder 2"/>
          <p:cNvSpPr>
            <a:spLocks noGrp="1"/>
          </p:cNvSpPr>
          <p:nvPr>
            <p:ph idx="1"/>
          </p:nvPr>
        </p:nvSpPr>
        <p:spPr>
          <a:xfrm>
            <a:off x="457200" y="1371600"/>
            <a:ext cx="8229600" cy="47545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Oslo</a:t>
            </a:r>
          </a:p>
          <a:p>
            <a:r>
              <a:rPr lang="en-US" sz="3400" dirty="0" smtClean="0">
                <a:latin typeface="+mj-lt"/>
              </a:rPr>
              <a:t> </a:t>
            </a:r>
          </a:p>
          <a:p>
            <a:r>
              <a:rPr lang="en-US" sz="3400" b="1" dirty="0" smtClean="0">
                <a:latin typeface="+mj-lt"/>
              </a:rPr>
              <a:t>Monetary Unit:                   </a:t>
            </a:r>
            <a:r>
              <a:rPr lang="en-US" sz="3400" dirty="0" smtClean="0">
                <a:latin typeface="+mj-lt"/>
              </a:rPr>
              <a:t>Norwegian Krone</a:t>
            </a:r>
          </a:p>
          <a:p>
            <a:r>
              <a:rPr lang="en-US" sz="3400" dirty="0" smtClean="0">
                <a:latin typeface="+mj-lt"/>
              </a:rPr>
              <a:t> </a:t>
            </a:r>
          </a:p>
          <a:p>
            <a:r>
              <a:rPr lang="en-US" sz="3400" b="1" dirty="0" smtClean="0">
                <a:latin typeface="+mj-lt"/>
              </a:rPr>
              <a:t>Major Exports:                   </a:t>
            </a:r>
            <a:r>
              <a:rPr lang="en-US" sz="3400" dirty="0" smtClean="0">
                <a:latin typeface="+mj-lt"/>
              </a:rPr>
              <a:t>machinery and equipment, petroleum and petroleum products, metals, fish, ships, and chemicals</a:t>
            </a:r>
          </a:p>
          <a:p>
            <a:r>
              <a:rPr lang="en-US" sz="3400" dirty="0" smtClean="0">
                <a:latin typeface="+mj-lt"/>
              </a:rPr>
              <a:t> </a:t>
            </a:r>
          </a:p>
          <a:p>
            <a:r>
              <a:rPr lang="en-US" sz="3400" b="1" dirty="0" smtClean="0">
                <a:latin typeface="+mj-lt"/>
              </a:rPr>
              <a:t>Major Imports:                   </a:t>
            </a:r>
            <a:r>
              <a:rPr lang="en-US" sz="3400" dirty="0" smtClean="0">
                <a:latin typeface="+mj-lt"/>
              </a:rPr>
              <a:t>chemicals, metals, foodstuffs, and machinery and equipment</a:t>
            </a:r>
          </a:p>
          <a:p>
            <a:r>
              <a:rPr lang="en-US" sz="3400" dirty="0" smtClean="0">
                <a:latin typeface="+mj-lt"/>
              </a:rPr>
              <a:t> </a:t>
            </a:r>
          </a:p>
          <a:p>
            <a:r>
              <a:rPr lang="en-US" sz="3400" b="1" dirty="0" smtClean="0">
                <a:latin typeface="+mj-lt"/>
              </a:rPr>
              <a:t>Major Trading Partners:   </a:t>
            </a:r>
            <a:r>
              <a:rPr lang="en-US" sz="3400" dirty="0" smtClean="0">
                <a:latin typeface="+mj-lt"/>
              </a:rPr>
              <a:t>U.K., Germany, Netherlands, France, Sweden, U.S., Denmark, China</a:t>
            </a:r>
          </a:p>
          <a:p>
            <a:r>
              <a:rPr lang="en-US" sz="3400" dirty="0" smtClean="0">
                <a:latin typeface="+mj-lt"/>
              </a:rPr>
              <a:t> </a:t>
            </a:r>
          </a:p>
          <a:p>
            <a:r>
              <a:rPr lang="en-US" sz="3400" b="1" dirty="0" smtClean="0">
                <a:latin typeface="+mj-lt"/>
              </a:rPr>
              <a:t>Ports and Harbors:           </a:t>
            </a:r>
            <a:r>
              <a:rPr lang="en-US" sz="3400" dirty="0" smtClean="0">
                <a:latin typeface="+mj-lt"/>
              </a:rPr>
              <a:t>Bergen, Drammen, Floro, Hammerfest, Harstad, Haugesund, Kristiansand, Larvik, Narvik, </a:t>
            </a:r>
            <a:r>
              <a:rPr lang="en-US" sz="3400" b="1" dirty="0" smtClean="0">
                <a:latin typeface="+mj-lt"/>
              </a:rPr>
              <a:t>Oslo</a:t>
            </a:r>
            <a:r>
              <a:rPr lang="en-US" sz="3400" dirty="0" smtClean="0">
                <a:latin typeface="+mj-lt"/>
              </a:rPr>
              <a:t>, Porsgrunn, Stavanger, Tromso, Trondheim</a:t>
            </a:r>
          </a:p>
          <a:p>
            <a:r>
              <a:rPr lang="en-US" sz="3400" dirty="0" smtClean="0">
                <a:latin typeface="+mj-lt"/>
              </a:rPr>
              <a:t> </a:t>
            </a:r>
          </a:p>
          <a:p>
            <a:r>
              <a:rPr lang="en-US" sz="3400" b="1" dirty="0" smtClean="0">
                <a:latin typeface="+mj-lt"/>
              </a:rPr>
              <a:t>Time Zones:</a:t>
            </a:r>
            <a:r>
              <a:rPr lang="en-US" sz="3400" dirty="0" smtClean="0">
                <a:latin typeface="+mj-lt"/>
              </a:rPr>
              <a:t>                    Norway is on Central European Time.  Standard is 1 hour of Greenwich Mean Time (UTC/GMT + 1)</a:t>
            </a:r>
          </a:p>
          <a:p>
            <a:endParaRPr lang="en-US" dirty="0"/>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Finland</a:t>
            </a:r>
            <a:endParaRPr lang="en-US" sz="3600" dirty="0"/>
          </a:p>
        </p:txBody>
      </p:sp>
      <p:sp>
        <p:nvSpPr>
          <p:cNvPr id="3" name="Content Placeholder 2"/>
          <p:cNvSpPr>
            <a:spLocks noGrp="1"/>
          </p:cNvSpPr>
          <p:nvPr>
            <p:ph idx="1"/>
          </p:nvPr>
        </p:nvSpPr>
        <p:spPr>
          <a:xfrm>
            <a:off x="457200" y="1447800"/>
            <a:ext cx="8229600" cy="4876800"/>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Helsinki</a:t>
            </a:r>
          </a:p>
          <a:p>
            <a:r>
              <a:rPr lang="en-US" sz="3400" dirty="0" smtClean="0">
                <a:latin typeface="+mj-lt"/>
              </a:rPr>
              <a:t> </a:t>
            </a:r>
          </a:p>
          <a:p>
            <a:r>
              <a:rPr lang="en-US" sz="3400" b="1" dirty="0" smtClean="0">
                <a:latin typeface="+mj-lt"/>
              </a:rPr>
              <a:t>Monetary Unit:                    </a:t>
            </a:r>
            <a:r>
              <a:rPr lang="en-US" sz="3400" dirty="0" smtClean="0">
                <a:latin typeface="+mj-lt"/>
              </a:rPr>
              <a:t>Euro (formerly markka)</a:t>
            </a:r>
          </a:p>
          <a:p>
            <a:r>
              <a:rPr lang="en-US" sz="3400" dirty="0" smtClean="0">
                <a:latin typeface="+mj-lt"/>
              </a:rPr>
              <a:t> </a:t>
            </a:r>
          </a:p>
          <a:p>
            <a:r>
              <a:rPr lang="en-US" sz="3400" b="1" dirty="0" smtClean="0">
                <a:latin typeface="+mj-lt"/>
              </a:rPr>
              <a:t>Major Exports:                    </a:t>
            </a:r>
            <a:r>
              <a:rPr lang="en-US" sz="3400" dirty="0" smtClean="0">
                <a:latin typeface="+mj-lt"/>
              </a:rPr>
              <a:t>timber, paper, pulp, metals, chemicals, machinery and equipment</a:t>
            </a:r>
          </a:p>
          <a:p>
            <a:r>
              <a:rPr lang="en-US" sz="3400" dirty="0" smtClean="0">
                <a:latin typeface="+mj-lt"/>
              </a:rPr>
              <a:t> </a:t>
            </a:r>
          </a:p>
          <a:p>
            <a:r>
              <a:rPr lang="en-US" sz="3400" b="1" dirty="0" smtClean="0">
                <a:latin typeface="+mj-lt"/>
              </a:rPr>
              <a:t>Major Imports:                    </a:t>
            </a:r>
            <a:r>
              <a:rPr lang="en-US" sz="3400" dirty="0" smtClean="0">
                <a:latin typeface="+mj-lt"/>
              </a:rPr>
              <a:t>foodstuffs, petroleum and petroleum products, chemicals, iron and steel, machinery, transport equipment, grains, textile yarn and fabrics</a:t>
            </a:r>
          </a:p>
          <a:p>
            <a:r>
              <a:rPr lang="en-US" sz="3400" dirty="0" smtClean="0">
                <a:latin typeface="+mj-lt"/>
              </a:rPr>
              <a:t> </a:t>
            </a:r>
          </a:p>
          <a:p>
            <a:r>
              <a:rPr lang="en-US" sz="3400" b="1" dirty="0" smtClean="0">
                <a:latin typeface="+mj-lt"/>
              </a:rPr>
              <a:t>Major Trading Partners:    </a:t>
            </a:r>
            <a:r>
              <a:rPr lang="en-US" sz="3400" dirty="0" smtClean="0">
                <a:latin typeface="+mj-lt"/>
              </a:rPr>
              <a:t>Germany, Sweden, Russia, U.K., U.S., Netherlands, China, Denmark</a:t>
            </a:r>
          </a:p>
          <a:p>
            <a:r>
              <a:rPr lang="en-US" sz="3400" dirty="0" smtClean="0">
                <a:latin typeface="+mj-lt"/>
              </a:rPr>
              <a:t> </a:t>
            </a:r>
          </a:p>
          <a:p>
            <a:r>
              <a:rPr lang="en-US" sz="3400" b="1" dirty="0" smtClean="0">
                <a:latin typeface="+mj-lt"/>
              </a:rPr>
              <a:t>Ports and Harbors:            </a:t>
            </a:r>
            <a:r>
              <a:rPr lang="en-US" sz="3400" dirty="0" smtClean="0">
                <a:latin typeface="+mj-lt"/>
              </a:rPr>
              <a:t>Hamina, </a:t>
            </a:r>
            <a:r>
              <a:rPr lang="en-US" sz="3400" b="1" dirty="0" smtClean="0">
                <a:latin typeface="+mj-lt"/>
              </a:rPr>
              <a:t>Helsinki</a:t>
            </a:r>
            <a:r>
              <a:rPr lang="en-US" sz="3400" dirty="0" smtClean="0">
                <a:latin typeface="+mj-lt"/>
              </a:rPr>
              <a:t>, Kokkola, Kotka, Loviisa, Oulu, Pori, Rauma, Turku, Uusikaupunki, Varkaus</a:t>
            </a:r>
          </a:p>
          <a:p>
            <a:r>
              <a:rPr lang="en-US" sz="3400" dirty="0" smtClean="0">
                <a:latin typeface="+mj-lt"/>
              </a:rPr>
              <a:t> </a:t>
            </a:r>
          </a:p>
          <a:p>
            <a:r>
              <a:rPr lang="en-US" sz="3400" b="1" dirty="0" smtClean="0">
                <a:latin typeface="+mj-lt"/>
              </a:rPr>
              <a:t>Time Zones:                  </a:t>
            </a:r>
            <a:r>
              <a:rPr lang="en-US" sz="3400" dirty="0" smtClean="0">
                <a:latin typeface="+mj-lt"/>
              </a:rPr>
              <a:t>Finland is on Eastern European Time.  Standard Time is 2 hours ahead of Greenwich Mean Time (UTC/GMT + 2)</a:t>
            </a:r>
          </a:p>
          <a:p>
            <a:endParaRPr lang="en-US" dirty="0"/>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Where in Africa?</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1905000" y="1219200"/>
            <a:ext cx="5751257" cy="5486400"/>
          </a:xfrm>
          <a:prstGeom prst="rect">
            <a:avLst/>
          </a:prstGeom>
          <a:noFill/>
          <a:ln w="9525">
            <a:noFill/>
            <a:miter lim="800000"/>
            <a:headEnd/>
            <a:tailEnd/>
          </a:ln>
        </p:spPr>
      </p:pic>
      <p:sp>
        <p:nvSpPr>
          <p:cNvPr id="5" name="TextBox 4"/>
          <p:cNvSpPr txBox="1"/>
          <p:nvPr/>
        </p:nvSpPr>
        <p:spPr>
          <a:xfrm>
            <a:off x="3200400" y="1143000"/>
            <a:ext cx="609600" cy="415498"/>
          </a:xfrm>
          <a:prstGeom prst="rect">
            <a:avLst/>
          </a:prstGeom>
          <a:noFill/>
        </p:spPr>
        <p:txBody>
          <a:bodyPr wrap="square" rtlCol="0">
            <a:spAutoFit/>
          </a:bodyPr>
          <a:lstStyle/>
          <a:p>
            <a:r>
              <a:rPr lang="en-US" sz="1050" b="1" dirty="0" smtClean="0"/>
              <a:t>Alger, </a:t>
            </a:r>
          </a:p>
          <a:p>
            <a:r>
              <a:rPr lang="en-US" sz="1050" b="1" dirty="0" smtClean="0"/>
              <a:t>Algeria</a:t>
            </a:r>
            <a:endParaRPr lang="en-US" sz="1050" b="1" dirty="0"/>
          </a:p>
        </p:txBody>
      </p:sp>
      <p:sp>
        <p:nvSpPr>
          <p:cNvPr id="6" name="TextBox 5"/>
          <p:cNvSpPr txBox="1"/>
          <p:nvPr/>
        </p:nvSpPr>
        <p:spPr>
          <a:xfrm>
            <a:off x="3810000" y="1219200"/>
            <a:ext cx="1066800" cy="253916"/>
          </a:xfrm>
          <a:prstGeom prst="rect">
            <a:avLst/>
          </a:prstGeom>
          <a:noFill/>
        </p:spPr>
        <p:txBody>
          <a:bodyPr wrap="square" rtlCol="0">
            <a:spAutoFit/>
          </a:bodyPr>
          <a:lstStyle/>
          <a:p>
            <a:r>
              <a:rPr lang="en-US" sz="1050" b="1" dirty="0" smtClean="0"/>
              <a:t>Tunis, Tunisia</a:t>
            </a:r>
            <a:endParaRPr lang="en-US" sz="1050" b="1" dirty="0"/>
          </a:p>
        </p:txBody>
      </p:sp>
      <p:sp>
        <p:nvSpPr>
          <p:cNvPr id="7" name="TextBox 6"/>
          <p:cNvSpPr txBox="1"/>
          <p:nvPr/>
        </p:nvSpPr>
        <p:spPr>
          <a:xfrm>
            <a:off x="1828800" y="1371600"/>
            <a:ext cx="1447800" cy="253916"/>
          </a:xfrm>
          <a:prstGeom prst="rect">
            <a:avLst/>
          </a:prstGeom>
          <a:noFill/>
        </p:spPr>
        <p:txBody>
          <a:bodyPr wrap="square" rtlCol="0">
            <a:spAutoFit/>
          </a:bodyPr>
          <a:lstStyle/>
          <a:p>
            <a:r>
              <a:rPr lang="en-US" sz="1050" b="1" dirty="0" smtClean="0"/>
              <a:t>Casablanca, Morocco</a:t>
            </a:r>
            <a:endParaRPr lang="en-US" sz="1050" b="1" dirty="0"/>
          </a:p>
        </p:txBody>
      </p:sp>
      <p:sp>
        <p:nvSpPr>
          <p:cNvPr id="8" name="TextBox 7"/>
          <p:cNvSpPr txBox="1"/>
          <p:nvPr/>
        </p:nvSpPr>
        <p:spPr>
          <a:xfrm>
            <a:off x="1295400" y="3200400"/>
            <a:ext cx="1295400" cy="253916"/>
          </a:xfrm>
          <a:prstGeom prst="rect">
            <a:avLst/>
          </a:prstGeom>
          <a:noFill/>
        </p:spPr>
        <p:txBody>
          <a:bodyPr wrap="square" rtlCol="0">
            <a:spAutoFit/>
          </a:bodyPr>
          <a:lstStyle/>
          <a:p>
            <a:r>
              <a:rPr lang="en-US" sz="1050" b="1" dirty="0" smtClean="0"/>
              <a:t>Conakry, Guinea</a:t>
            </a:r>
            <a:endParaRPr lang="en-US" sz="1050" b="1" dirty="0"/>
          </a:p>
        </p:txBody>
      </p:sp>
      <p:sp>
        <p:nvSpPr>
          <p:cNvPr id="9" name="TextBox 8"/>
          <p:cNvSpPr txBox="1"/>
          <p:nvPr/>
        </p:nvSpPr>
        <p:spPr>
          <a:xfrm>
            <a:off x="1524000" y="3505200"/>
            <a:ext cx="1371600" cy="253916"/>
          </a:xfrm>
          <a:prstGeom prst="rect">
            <a:avLst/>
          </a:prstGeom>
          <a:noFill/>
        </p:spPr>
        <p:txBody>
          <a:bodyPr wrap="square" rtlCol="0">
            <a:spAutoFit/>
          </a:bodyPr>
          <a:lstStyle/>
          <a:p>
            <a:r>
              <a:rPr lang="en-US" sz="1050" b="1" dirty="0" smtClean="0"/>
              <a:t>Monrovia, Liberia</a:t>
            </a:r>
            <a:endParaRPr lang="en-US" sz="1050" b="1" dirty="0"/>
          </a:p>
        </p:txBody>
      </p:sp>
      <p:sp>
        <p:nvSpPr>
          <p:cNvPr id="10" name="TextBox 9"/>
          <p:cNvSpPr txBox="1"/>
          <p:nvPr/>
        </p:nvSpPr>
        <p:spPr>
          <a:xfrm>
            <a:off x="2514600" y="3657600"/>
            <a:ext cx="990600" cy="415498"/>
          </a:xfrm>
          <a:prstGeom prst="rect">
            <a:avLst/>
          </a:prstGeom>
          <a:noFill/>
        </p:spPr>
        <p:txBody>
          <a:bodyPr wrap="square" rtlCol="0">
            <a:spAutoFit/>
          </a:bodyPr>
          <a:lstStyle/>
          <a:p>
            <a:r>
              <a:rPr lang="en-US" sz="1050" b="1" dirty="0" smtClean="0"/>
              <a:t>Abidjan,</a:t>
            </a:r>
          </a:p>
          <a:p>
            <a:r>
              <a:rPr lang="en-US" sz="1050" b="1" dirty="0" smtClean="0"/>
              <a:t> Ivory Coast</a:t>
            </a:r>
            <a:endParaRPr lang="en-US" sz="1050" b="1" dirty="0"/>
          </a:p>
        </p:txBody>
      </p:sp>
      <p:sp>
        <p:nvSpPr>
          <p:cNvPr id="11" name="TextBox 10"/>
          <p:cNvSpPr txBox="1"/>
          <p:nvPr/>
        </p:nvSpPr>
        <p:spPr>
          <a:xfrm>
            <a:off x="2895600" y="3505200"/>
            <a:ext cx="1066800" cy="253916"/>
          </a:xfrm>
          <a:prstGeom prst="rect">
            <a:avLst/>
          </a:prstGeom>
          <a:noFill/>
        </p:spPr>
        <p:txBody>
          <a:bodyPr wrap="square" rtlCol="0">
            <a:spAutoFit/>
          </a:bodyPr>
          <a:lstStyle/>
          <a:p>
            <a:r>
              <a:rPr lang="en-US" sz="1050" b="1" dirty="0" smtClean="0"/>
              <a:t>Tema, Ghana</a:t>
            </a:r>
            <a:endParaRPr lang="en-US" sz="1050" b="1" dirty="0"/>
          </a:p>
        </p:txBody>
      </p:sp>
      <p:sp>
        <p:nvSpPr>
          <p:cNvPr id="12" name="TextBox 11"/>
          <p:cNvSpPr txBox="1"/>
          <p:nvPr/>
        </p:nvSpPr>
        <p:spPr>
          <a:xfrm>
            <a:off x="3429000" y="3657600"/>
            <a:ext cx="685800" cy="415498"/>
          </a:xfrm>
          <a:prstGeom prst="rect">
            <a:avLst/>
          </a:prstGeom>
          <a:noFill/>
        </p:spPr>
        <p:txBody>
          <a:bodyPr wrap="square" rtlCol="0">
            <a:spAutoFit/>
          </a:bodyPr>
          <a:lstStyle/>
          <a:p>
            <a:r>
              <a:rPr lang="en-US" sz="1050" b="1" dirty="0" smtClean="0"/>
              <a:t>Lagos, </a:t>
            </a:r>
          </a:p>
          <a:p>
            <a:r>
              <a:rPr lang="en-US" sz="1050" b="1" dirty="0" smtClean="0"/>
              <a:t>Nigeria</a:t>
            </a:r>
            <a:endParaRPr lang="en-US" sz="1050" b="1" dirty="0"/>
          </a:p>
        </p:txBody>
      </p:sp>
      <p:sp>
        <p:nvSpPr>
          <p:cNvPr id="13" name="TextBox 12"/>
          <p:cNvSpPr txBox="1"/>
          <p:nvPr/>
        </p:nvSpPr>
        <p:spPr>
          <a:xfrm>
            <a:off x="3886200" y="3657600"/>
            <a:ext cx="1295400" cy="253916"/>
          </a:xfrm>
          <a:prstGeom prst="rect">
            <a:avLst/>
          </a:prstGeom>
          <a:noFill/>
        </p:spPr>
        <p:txBody>
          <a:bodyPr wrap="square" rtlCol="0">
            <a:spAutoFit/>
          </a:bodyPr>
          <a:lstStyle/>
          <a:p>
            <a:r>
              <a:rPr lang="en-US" sz="1050" b="1" dirty="0" smtClean="0"/>
              <a:t>Douala, Cameroon</a:t>
            </a:r>
            <a:endParaRPr lang="en-US" sz="1050" b="1" dirty="0"/>
          </a:p>
        </p:txBody>
      </p:sp>
      <p:sp>
        <p:nvSpPr>
          <p:cNvPr id="14" name="TextBox 13"/>
          <p:cNvSpPr txBox="1"/>
          <p:nvPr/>
        </p:nvSpPr>
        <p:spPr>
          <a:xfrm>
            <a:off x="3505200" y="4191000"/>
            <a:ext cx="838200" cy="415498"/>
          </a:xfrm>
          <a:prstGeom prst="rect">
            <a:avLst/>
          </a:prstGeom>
          <a:noFill/>
        </p:spPr>
        <p:txBody>
          <a:bodyPr wrap="square" rtlCol="0">
            <a:spAutoFit/>
          </a:bodyPr>
          <a:lstStyle/>
          <a:p>
            <a:r>
              <a:rPr lang="en-US" sz="1050" b="1" dirty="0" smtClean="0"/>
              <a:t>Pte Noire, Congo</a:t>
            </a:r>
            <a:endParaRPr lang="en-US" sz="1050" b="1" dirty="0"/>
          </a:p>
        </p:txBody>
      </p:sp>
      <p:sp>
        <p:nvSpPr>
          <p:cNvPr id="15" name="TextBox 14"/>
          <p:cNvSpPr txBox="1"/>
          <p:nvPr/>
        </p:nvSpPr>
        <p:spPr>
          <a:xfrm>
            <a:off x="3810000" y="6400800"/>
            <a:ext cx="914400" cy="253916"/>
          </a:xfrm>
          <a:prstGeom prst="rect">
            <a:avLst/>
          </a:prstGeom>
          <a:noFill/>
        </p:spPr>
        <p:txBody>
          <a:bodyPr wrap="square" rtlCol="0">
            <a:spAutoFit/>
          </a:bodyPr>
          <a:lstStyle/>
          <a:p>
            <a:r>
              <a:rPr lang="en-US" sz="1050" b="1" dirty="0" smtClean="0">
                <a:solidFill>
                  <a:srgbClr val="FFC000"/>
                </a:solidFill>
              </a:rPr>
              <a:t>Capetown</a:t>
            </a:r>
            <a:endParaRPr lang="en-US" sz="1050" b="1" dirty="0">
              <a:solidFill>
                <a:srgbClr val="FFC000"/>
              </a:solidFill>
            </a:endParaRPr>
          </a:p>
        </p:txBody>
      </p:sp>
      <p:sp>
        <p:nvSpPr>
          <p:cNvPr id="16" name="TextBox 15"/>
          <p:cNvSpPr txBox="1"/>
          <p:nvPr/>
        </p:nvSpPr>
        <p:spPr>
          <a:xfrm>
            <a:off x="4419600" y="6172200"/>
            <a:ext cx="1143000" cy="276999"/>
          </a:xfrm>
          <a:prstGeom prst="rect">
            <a:avLst/>
          </a:prstGeom>
          <a:noFill/>
        </p:spPr>
        <p:txBody>
          <a:bodyPr wrap="square" rtlCol="0">
            <a:spAutoFit/>
          </a:bodyPr>
          <a:lstStyle/>
          <a:p>
            <a:r>
              <a:rPr lang="en-US" sz="1200" b="1" dirty="0" smtClean="0">
                <a:solidFill>
                  <a:srgbClr val="FFC000"/>
                </a:solidFill>
              </a:rPr>
              <a:t>South Africa</a:t>
            </a:r>
            <a:endParaRPr lang="en-US" sz="1200" b="1" dirty="0">
              <a:solidFill>
                <a:srgbClr val="FFC000"/>
              </a:solidFill>
            </a:endParaRPr>
          </a:p>
        </p:txBody>
      </p:sp>
      <p:sp>
        <p:nvSpPr>
          <p:cNvPr id="17" name="TextBox 16"/>
          <p:cNvSpPr txBox="1"/>
          <p:nvPr/>
        </p:nvSpPr>
        <p:spPr>
          <a:xfrm>
            <a:off x="4343400" y="6604084"/>
            <a:ext cx="1066800" cy="253916"/>
          </a:xfrm>
          <a:prstGeom prst="rect">
            <a:avLst/>
          </a:prstGeom>
          <a:noFill/>
        </p:spPr>
        <p:txBody>
          <a:bodyPr wrap="square" rtlCol="0">
            <a:spAutoFit/>
          </a:bodyPr>
          <a:lstStyle/>
          <a:p>
            <a:r>
              <a:rPr lang="en-US" sz="1050" b="1" dirty="0" smtClean="0">
                <a:solidFill>
                  <a:srgbClr val="FFC000"/>
                </a:solidFill>
              </a:rPr>
              <a:t>Port Elizabeth</a:t>
            </a:r>
            <a:endParaRPr lang="en-US" sz="1050" b="1" dirty="0">
              <a:solidFill>
                <a:srgbClr val="FFC000"/>
              </a:solidFill>
            </a:endParaRPr>
          </a:p>
        </p:txBody>
      </p:sp>
      <p:sp>
        <p:nvSpPr>
          <p:cNvPr id="18" name="TextBox 17"/>
          <p:cNvSpPr txBox="1"/>
          <p:nvPr/>
        </p:nvSpPr>
        <p:spPr>
          <a:xfrm>
            <a:off x="4876800" y="6477000"/>
            <a:ext cx="1066800" cy="253916"/>
          </a:xfrm>
          <a:prstGeom prst="rect">
            <a:avLst/>
          </a:prstGeom>
          <a:noFill/>
        </p:spPr>
        <p:txBody>
          <a:bodyPr wrap="square" rtlCol="0">
            <a:spAutoFit/>
          </a:bodyPr>
          <a:lstStyle/>
          <a:p>
            <a:r>
              <a:rPr lang="en-US" sz="1050" b="1" dirty="0" smtClean="0">
                <a:solidFill>
                  <a:srgbClr val="FFC000"/>
                </a:solidFill>
              </a:rPr>
              <a:t>East London</a:t>
            </a:r>
            <a:endParaRPr lang="en-US" sz="1050" b="1" dirty="0">
              <a:solidFill>
                <a:srgbClr val="FFC000"/>
              </a:solidFill>
            </a:endParaRPr>
          </a:p>
        </p:txBody>
      </p:sp>
      <p:sp>
        <p:nvSpPr>
          <p:cNvPr id="19" name="TextBox 18"/>
          <p:cNvSpPr txBox="1"/>
          <p:nvPr/>
        </p:nvSpPr>
        <p:spPr>
          <a:xfrm>
            <a:off x="5105400" y="6324600"/>
            <a:ext cx="762000" cy="253916"/>
          </a:xfrm>
          <a:prstGeom prst="rect">
            <a:avLst/>
          </a:prstGeom>
          <a:noFill/>
        </p:spPr>
        <p:txBody>
          <a:bodyPr wrap="square" rtlCol="0">
            <a:spAutoFit/>
          </a:bodyPr>
          <a:lstStyle/>
          <a:p>
            <a:r>
              <a:rPr lang="en-US" sz="1050" b="1" dirty="0" smtClean="0">
                <a:solidFill>
                  <a:srgbClr val="FFC000"/>
                </a:solidFill>
              </a:rPr>
              <a:t>Durban</a:t>
            </a:r>
            <a:endParaRPr lang="en-US" sz="1050" b="1" dirty="0">
              <a:solidFill>
                <a:srgbClr val="FFC000"/>
              </a:solidFill>
            </a:endParaRPr>
          </a:p>
        </p:txBody>
      </p:sp>
      <p:sp>
        <p:nvSpPr>
          <p:cNvPr id="20" name="TextBox 19"/>
          <p:cNvSpPr txBox="1"/>
          <p:nvPr/>
        </p:nvSpPr>
        <p:spPr>
          <a:xfrm>
            <a:off x="5867400" y="4419600"/>
            <a:ext cx="1143000" cy="415498"/>
          </a:xfrm>
          <a:prstGeom prst="rect">
            <a:avLst/>
          </a:prstGeom>
          <a:noFill/>
        </p:spPr>
        <p:txBody>
          <a:bodyPr wrap="square" rtlCol="0">
            <a:spAutoFit/>
          </a:bodyPr>
          <a:lstStyle/>
          <a:p>
            <a:r>
              <a:rPr lang="en-US" sz="1050" b="1" dirty="0" smtClean="0"/>
              <a:t>Dar Es Salaam, Tanzania</a:t>
            </a:r>
            <a:endParaRPr lang="en-US" sz="1050" b="1" dirty="0"/>
          </a:p>
        </p:txBody>
      </p:sp>
      <p:sp>
        <p:nvSpPr>
          <p:cNvPr id="21" name="TextBox 20"/>
          <p:cNvSpPr txBox="1"/>
          <p:nvPr/>
        </p:nvSpPr>
        <p:spPr>
          <a:xfrm>
            <a:off x="5943600" y="4114800"/>
            <a:ext cx="1219200" cy="253916"/>
          </a:xfrm>
          <a:prstGeom prst="rect">
            <a:avLst/>
          </a:prstGeom>
          <a:noFill/>
        </p:spPr>
        <p:txBody>
          <a:bodyPr wrap="square" rtlCol="0">
            <a:spAutoFit/>
          </a:bodyPr>
          <a:lstStyle/>
          <a:p>
            <a:r>
              <a:rPr lang="en-US" sz="1050" b="1" dirty="0" smtClean="0"/>
              <a:t>Mombasa, Kenya</a:t>
            </a:r>
            <a:endParaRPr lang="en-US" sz="1050" b="1" dirty="0"/>
          </a:p>
        </p:txBody>
      </p:sp>
      <p:sp>
        <p:nvSpPr>
          <p:cNvPr id="22" name="TextBox 21"/>
          <p:cNvSpPr txBox="1"/>
          <p:nvPr/>
        </p:nvSpPr>
        <p:spPr>
          <a:xfrm>
            <a:off x="5715000" y="3276600"/>
            <a:ext cx="1371600" cy="253916"/>
          </a:xfrm>
          <a:prstGeom prst="rect">
            <a:avLst/>
          </a:prstGeom>
          <a:noFill/>
        </p:spPr>
        <p:txBody>
          <a:bodyPr wrap="square" rtlCol="0">
            <a:spAutoFit/>
          </a:bodyPr>
          <a:lstStyle/>
          <a:p>
            <a:r>
              <a:rPr lang="en-US" sz="1050" b="1" dirty="0" smtClean="0"/>
              <a:t>Djibouti, Ethiopia</a:t>
            </a:r>
            <a:endParaRPr lang="en-US" sz="1050" b="1" dirty="0"/>
          </a:p>
        </p:txBody>
      </p:sp>
      <p:sp>
        <p:nvSpPr>
          <p:cNvPr id="23" name="TextBox 22"/>
          <p:cNvSpPr txBox="1"/>
          <p:nvPr/>
        </p:nvSpPr>
        <p:spPr>
          <a:xfrm>
            <a:off x="5334000" y="2590800"/>
            <a:ext cx="1295400" cy="253916"/>
          </a:xfrm>
          <a:prstGeom prst="rect">
            <a:avLst/>
          </a:prstGeom>
          <a:noFill/>
        </p:spPr>
        <p:txBody>
          <a:bodyPr wrap="square" rtlCol="0">
            <a:spAutoFit/>
          </a:bodyPr>
          <a:lstStyle/>
          <a:p>
            <a:r>
              <a:rPr lang="en-US" sz="1050" b="1" dirty="0" smtClean="0"/>
              <a:t>Port Sudan, Sudan</a:t>
            </a:r>
            <a:endParaRPr lang="en-US" sz="1050" b="1" dirty="0"/>
          </a:p>
        </p:txBody>
      </p:sp>
      <p:sp>
        <p:nvSpPr>
          <p:cNvPr id="24" name="TextBox 23"/>
          <p:cNvSpPr txBox="1"/>
          <p:nvPr/>
        </p:nvSpPr>
        <p:spPr>
          <a:xfrm>
            <a:off x="4724400" y="1600200"/>
            <a:ext cx="914400" cy="253916"/>
          </a:xfrm>
          <a:prstGeom prst="rect">
            <a:avLst/>
          </a:prstGeom>
          <a:noFill/>
        </p:spPr>
        <p:txBody>
          <a:bodyPr wrap="square" rtlCol="0">
            <a:spAutoFit/>
          </a:bodyPr>
          <a:lstStyle/>
          <a:p>
            <a:r>
              <a:rPr lang="en-US" sz="1050" b="1" dirty="0" smtClean="0">
                <a:solidFill>
                  <a:srgbClr val="FFC000"/>
                </a:solidFill>
              </a:rPr>
              <a:t>Alexandria    </a:t>
            </a:r>
            <a:endParaRPr lang="en-US" sz="1050" b="1" dirty="0">
              <a:solidFill>
                <a:srgbClr val="FFC000"/>
              </a:solidFill>
            </a:endParaRPr>
          </a:p>
        </p:txBody>
      </p:sp>
      <p:sp>
        <p:nvSpPr>
          <p:cNvPr id="25" name="TextBox 24"/>
          <p:cNvSpPr txBox="1"/>
          <p:nvPr/>
        </p:nvSpPr>
        <p:spPr>
          <a:xfrm>
            <a:off x="5029200" y="2057400"/>
            <a:ext cx="762000" cy="276999"/>
          </a:xfrm>
          <a:prstGeom prst="rect">
            <a:avLst/>
          </a:prstGeom>
          <a:noFill/>
        </p:spPr>
        <p:txBody>
          <a:bodyPr wrap="square" rtlCol="0">
            <a:spAutoFit/>
          </a:bodyPr>
          <a:lstStyle/>
          <a:p>
            <a:r>
              <a:rPr lang="en-US" sz="1200" b="1" dirty="0" smtClean="0">
                <a:solidFill>
                  <a:srgbClr val="FFC000"/>
                </a:solidFill>
              </a:rPr>
              <a:t>Egypt</a:t>
            </a:r>
            <a:endParaRPr lang="en-US" sz="1200" b="1" dirty="0">
              <a:solidFill>
                <a:srgbClr val="FFC000"/>
              </a:solidFill>
            </a:endParaRPr>
          </a:p>
        </p:txBody>
      </p:sp>
      <p:sp>
        <p:nvSpPr>
          <p:cNvPr id="26" name="TextBox 25"/>
          <p:cNvSpPr txBox="1"/>
          <p:nvPr/>
        </p:nvSpPr>
        <p:spPr>
          <a:xfrm>
            <a:off x="5257800" y="1752600"/>
            <a:ext cx="838200" cy="253916"/>
          </a:xfrm>
          <a:prstGeom prst="rect">
            <a:avLst/>
          </a:prstGeom>
          <a:noFill/>
        </p:spPr>
        <p:txBody>
          <a:bodyPr wrap="square" rtlCol="0">
            <a:spAutoFit/>
          </a:bodyPr>
          <a:lstStyle/>
          <a:p>
            <a:r>
              <a:rPr lang="en-US" sz="1050" b="1" dirty="0" smtClean="0">
                <a:solidFill>
                  <a:srgbClr val="FFC000"/>
                </a:solidFill>
              </a:rPr>
              <a:t>Port Said</a:t>
            </a:r>
            <a:endParaRPr lang="en-US" sz="1050" b="1" dirty="0">
              <a:solidFill>
                <a:srgbClr val="FFC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childTnLst>
                                </p:cTn>
                              </p:par>
                            </p:childTnLst>
                          </p:cTn>
                        </p:par>
                        <p:par>
                          <p:cTn id="49" fill="hold">
                            <p:stCondLst>
                              <p:cond delay="4500"/>
                            </p:stCondLst>
                            <p:childTnLst>
                              <p:par>
                                <p:cTn id="50" presetID="23" presetClass="entr" presetSubtype="16"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23" presetClass="entr" presetSubtype="16" fill="hold" grpId="0" nodeType="after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p:cTn id="57" dur="500" fill="hold"/>
                                        <p:tgtEl>
                                          <p:spTgt spid="16"/>
                                        </p:tgtEl>
                                        <p:attrNameLst>
                                          <p:attrName>ppt_w</p:attrName>
                                        </p:attrNameLst>
                                      </p:cBhvr>
                                      <p:tavLst>
                                        <p:tav tm="0">
                                          <p:val>
                                            <p:fltVal val="0"/>
                                          </p:val>
                                        </p:tav>
                                        <p:tav tm="100000">
                                          <p:val>
                                            <p:strVal val="#ppt_w"/>
                                          </p:val>
                                        </p:tav>
                                      </p:tavLst>
                                    </p:anim>
                                    <p:anim calcmode="lin" valueType="num">
                                      <p:cBhvr>
                                        <p:cTn id="58" dur="500" fill="hold"/>
                                        <p:tgtEl>
                                          <p:spTgt spid="16"/>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3" presetClass="entr" presetSubtype="16"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childTnLst>
                                </p:cTn>
                              </p:par>
                            </p:childTnLst>
                          </p:cTn>
                        </p:par>
                        <p:par>
                          <p:cTn id="64" fill="hold">
                            <p:stCondLst>
                              <p:cond delay="6000"/>
                            </p:stCondLst>
                            <p:childTnLst>
                              <p:par>
                                <p:cTn id="65" presetID="23" presetClass="entr" presetSubtype="16"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childTnLst>
                                </p:cTn>
                              </p:par>
                            </p:childTnLst>
                          </p:cTn>
                        </p:par>
                        <p:par>
                          <p:cTn id="69" fill="hold">
                            <p:stCondLst>
                              <p:cond delay="6500"/>
                            </p:stCondLst>
                            <p:childTnLst>
                              <p:par>
                                <p:cTn id="70" presetID="23" presetClass="entr" presetSubtype="16"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childTnLst>
                                </p:cTn>
                              </p:par>
                            </p:childTnLst>
                          </p:cTn>
                        </p:par>
                        <p:par>
                          <p:cTn id="74" fill="hold">
                            <p:stCondLst>
                              <p:cond delay="7000"/>
                            </p:stCondLst>
                            <p:childTnLst>
                              <p:par>
                                <p:cTn id="75" presetID="23" presetClass="entr" presetSubtype="16"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p:cTn id="77" dur="500" fill="hold"/>
                                        <p:tgtEl>
                                          <p:spTgt spid="19"/>
                                        </p:tgtEl>
                                        <p:attrNameLst>
                                          <p:attrName>ppt_w</p:attrName>
                                        </p:attrNameLst>
                                      </p:cBhvr>
                                      <p:tavLst>
                                        <p:tav tm="0">
                                          <p:val>
                                            <p:fltVal val="0"/>
                                          </p:val>
                                        </p:tav>
                                        <p:tav tm="100000">
                                          <p:val>
                                            <p:strVal val="#ppt_w"/>
                                          </p:val>
                                        </p:tav>
                                      </p:tavLst>
                                    </p:anim>
                                    <p:anim calcmode="lin" valueType="num">
                                      <p:cBhvr>
                                        <p:cTn id="78" dur="500" fill="hold"/>
                                        <p:tgtEl>
                                          <p:spTgt spid="19"/>
                                        </p:tgtEl>
                                        <p:attrNameLst>
                                          <p:attrName>ppt_h</p:attrName>
                                        </p:attrNameLst>
                                      </p:cBhvr>
                                      <p:tavLst>
                                        <p:tav tm="0">
                                          <p:val>
                                            <p:fltVal val="0"/>
                                          </p:val>
                                        </p:tav>
                                        <p:tav tm="100000">
                                          <p:val>
                                            <p:strVal val="#ppt_h"/>
                                          </p:val>
                                        </p:tav>
                                      </p:tavLst>
                                    </p:anim>
                                  </p:childTnLst>
                                </p:cTn>
                              </p:par>
                            </p:childTnLst>
                          </p:cTn>
                        </p:par>
                        <p:par>
                          <p:cTn id="79" fill="hold">
                            <p:stCondLst>
                              <p:cond delay="7500"/>
                            </p:stCondLst>
                            <p:childTnLst>
                              <p:par>
                                <p:cTn id="80" presetID="23" presetClass="entr" presetSubtype="16" fill="hold" grpId="0" nodeType="after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childTnLst>
                                </p:cTn>
                              </p:par>
                            </p:childTnLst>
                          </p:cTn>
                        </p:par>
                        <p:par>
                          <p:cTn id="84" fill="hold">
                            <p:stCondLst>
                              <p:cond delay="8000"/>
                            </p:stCondLst>
                            <p:childTnLst>
                              <p:par>
                                <p:cTn id="85" presetID="2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childTnLst>
                                </p:cTn>
                              </p:par>
                            </p:childTnLst>
                          </p:cTn>
                        </p:par>
                        <p:par>
                          <p:cTn id="89" fill="hold">
                            <p:stCondLst>
                              <p:cond delay="8500"/>
                            </p:stCondLst>
                            <p:childTnLst>
                              <p:par>
                                <p:cTn id="90" presetID="23" presetClass="entr" presetSubtype="16" fill="hold" grpId="0" nodeType="afterEffect">
                                  <p:stCondLst>
                                    <p:cond delay="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childTnLst>
                                </p:cTn>
                              </p:par>
                            </p:childTnLst>
                          </p:cTn>
                        </p:par>
                        <p:par>
                          <p:cTn id="94" fill="hold">
                            <p:stCondLst>
                              <p:cond delay="9000"/>
                            </p:stCondLst>
                            <p:childTnLst>
                              <p:par>
                                <p:cTn id="95" presetID="23" presetClass="entr" presetSubtype="16"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childTnLst>
                                </p:cTn>
                              </p:par>
                            </p:childTnLst>
                          </p:cTn>
                        </p:par>
                        <p:par>
                          <p:cTn id="99" fill="hold">
                            <p:stCondLst>
                              <p:cond delay="9500"/>
                            </p:stCondLst>
                            <p:childTnLst>
                              <p:par>
                                <p:cTn id="100" presetID="23" presetClass="entr" presetSubtype="16" fill="hold" grpId="0" nodeType="afterEffect">
                                  <p:stCondLst>
                                    <p:cond delay="0"/>
                                  </p:stCondLst>
                                  <p:childTnLst>
                                    <p:set>
                                      <p:cBhvr>
                                        <p:cTn id="101" dur="1" fill="hold">
                                          <p:stCondLst>
                                            <p:cond delay="0"/>
                                          </p:stCondLst>
                                        </p:cTn>
                                        <p:tgtEl>
                                          <p:spTgt spid="25"/>
                                        </p:tgtEl>
                                        <p:attrNameLst>
                                          <p:attrName>style.visibility</p:attrName>
                                        </p:attrNameLst>
                                      </p:cBhvr>
                                      <p:to>
                                        <p:strVal val="visible"/>
                                      </p:to>
                                    </p:set>
                                    <p:anim calcmode="lin" valueType="num">
                                      <p:cBhvr>
                                        <p:cTn id="102" dur="500" fill="hold"/>
                                        <p:tgtEl>
                                          <p:spTgt spid="25"/>
                                        </p:tgtEl>
                                        <p:attrNameLst>
                                          <p:attrName>ppt_w</p:attrName>
                                        </p:attrNameLst>
                                      </p:cBhvr>
                                      <p:tavLst>
                                        <p:tav tm="0">
                                          <p:val>
                                            <p:fltVal val="0"/>
                                          </p:val>
                                        </p:tav>
                                        <p:tav tm="100000">
                                          <p:val>
                                            <p:strVal val="#ppt_w"/>
                                          </p:val>
                                        </p:tav>
                                      </p:tavLst>
                                    </p:anim>
                                    <p:anim calcmode="lin" valueType="num">
                                      <p:cBhvr>
                                        <p:cTn id="103" dur="500" fill="hold"/>
                                        <p:tgtEl>
                                          <p:spTgt spid="25"/>
                                        </p:tgtEl>
                                        <p:attrNameLst>
                                          <p:attrName>ppt_h</p:attrName>
                                        </p:attrNameLst>
                                      </p:cBhvr>
                                      <p:tavLst>
                                        <p:tav tm="0">
                                          <p:val>
                                            <p:fltVal val="0"/>
                                          </p:val>
                                        </p:tav>
                                        <p:tav tm="100000">
                                          <p:val>
                                            <p:strVal val="#ppt_h"/>
                                          </p:val>
                                        </p:tav>
                                      </p:tavLst>
                                    </p:anim>
                                  </p:childTnLst>
                                </p:cTn>
                              </p:par>
                            </p:childTnLst>
                          </p:cTn>
                        </p:par>
                        <p:par>
                          <p:cTn id="104" fill="hold">
                            <p:stCondLst>
                              <p:cond delay="10000"/>
                            </p:stCondLst>
                            <p:childTnLst>
                              <p:par>
                                <p:cTn id="105" presetID="23" presetClass="entr" presetSubtype="16" fill="hold" grpId="0" nodeType="afterEffect">
                                  <p:stCondLst>
                                    <p:cond delay="0"/>
                                  </p:stCondLst>
                                  <p:childTnLst>
                                    <p:set>
                                      <p:cBhvr>
                                        <p:cTn id="106" dur="1" fill="hold">
                                          <p:stCondLst>
                                            <p:cond delay="0"/>
                                          </p:stCondLst>
                                        </p:cTn>
                                        <p:tgtEl>
                                          <p:spTgt spid="24"/>
                                        </p:tgtEl>
                                        <p:attrNameLst>
                                          <p:attrName>style.visibility</p:attrName>
                                        </p:attrNameLst>
                                      </p:cBhvr>
                                      <p:to>
                                        <p:strVal val="visible"/>
                                      </p:to>
                                    </p:set>
                                    <p:anim calcmode="lin" valueType="num">
                                      <p:cBhvr>
                                        <p:cTn id="107" dur="500" fill="hold"/>
                                        <p:tgtEl>
                                          <p:spTgt spid="24"/>
                                        </p:tgtEl>
                                        <p:attrNameLst>
                                          <p:attrName>ppt_w</p:attrName>
                                        </p:attrNameLst>
                                      </p:cBhvr>
                                      <p:tavLst>
                                        <p:tav tm="0">
                                          <p:val>
                                            <p:fltVal val="0"/>
                                          </p:val>
                                        </p:tav>
                                        <p:tav tm="100000">
                                          <p:val>
                                            <p:strVal val="#ppt_w"/>
                                          </p:val>
                                        </p:tav>
                                      </p:tavLst>
                                    </p:anim>
                                    <p:anim calcmode="lin" valueType="num">
                                      <p:cBhvr>
                                        <p:cTn id="108" dur="500" fill="hold"/>
                                        <p:tgtEl>
                                          <p:spTgt spid="24"/>
                                        </p:tgtEl>
                                        <p:attrNameLst>
                                          <p:attrName>ppt_h</p:attrName>
                                        </p:attrNameLst>
                                      </p:cBhvr>
                                      <p:tavLst>
                                        <p:tav tm="0">
                                          <p:val>
                                            <p:fltVal val="0"/>
                                          </p:val>
                                        </p:tav>
                                        <p:tav tm="100000">
                                          <p:val>
                                            <p:strVal val="#ppt_h"/>
                                          </p:val>
                                        </p:tav>
                                      </p:tavLst>
                                    </p:anim>
                                  </p:childTnLst>
                                </p:cTn>
                              </p:par>
                            </p:childTnLst>
                          </p:cTn>
                        </p:par>
                        <p:par>
                          <p:cTn id="109" fill="hold">
                            <p:stCondLst>
                              <p:cond delay="10500"/>
                            </p:stCondLst>
                            <p:childTnLst>
                              <p:par>
                                <p:cTn id="110" presetID="23" presetClass="entr" presetSubtype="16"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 calcmode="lin" valueType="num">
                                      <p:cBhvr>
                                        <p:cTn id="112" dur="500" fill="hold"/>
                                        <p:tgtEl>
                                          <p:spTgt spid="26"/>
                                        </p:tgtEl>
                                        <p:attrNameLst>
                                          <p:attrName>ppt_w</p:attrName>
                                        </p:attrNameLst>
                                      </p:cBhvr>
                                      <p:tavLst>
                                        <p:tav tm="0">
                                          <p:val>
                                            <p:fltVal val="0"/>
                                          </p:val>
                                        </p:tav>
                                        <p:tav tm="100000">
                                          <p:val>
                                            <p:strVal val="#ppt_w"/>
                                          </p:val>
                                        </p:tav>
                                      </p:tavLst>
                                    </p:anim>
                                    <p:anim calcmode="lin" valueType="num">
                                      <p:cBhvr>
                                        <p:cTn id="113" dur="500" fill="hold"/>
                                        <p:tgtEl>
                                          <p:spTgt spid="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Africa</a:t>
            </a:r>
            <a:endParaRPr lang="en-US" sz="3600" dirty="0"/>
          </a:p>
        </p:txBody>
      </p:sp>
      <p:sp>
        <p:nvSpPr>
          <p:cNvPr id="3" name="Content Placeholder 2"/>
          <p:cNvSpPr>
            <a:spLocks noGrp="1"/>
          </p:cNvSpPr>
          <p:nvPr>
            <p:ph idx="1"/>
          </p:nvPr>
        </p:nvSpPr>
        <p:spPr>
          <a:xfrm>
            <a:off x="457200" y="1219200"/>
            <a:ext cx="8229600" cy="5334000"/>
          </a:xfrm>
        </p:spPr>
        <p:txBody>
          <a:bodyPr>
            <a:noAutofit/>
          </a:bodyPr>
          <a:lstStyle/>
          <a:p>
            <a:r>
              <a:rPr lang="en-US" sz="1100" dirty="0" smtClean="0">
                <a:latin typeface="+mj-lt"/>
              </a:rPr>
              <a:t>The continent of Africa consists of the following countries of which the ones marked with an asterisk will be discussed further.  </a:t>
            </a:r>
          </a:p>
          <a:p>
            <a:r>
              <a:rPr lang="en-US" sz="1100" b="1" dirty="0" smtClean="0">
                <a:latin typeface="+mj-lt"/>
              </a:rPr>
              <a:t> </a:t>
            </a:r>
            <a:endParaRPr lang="en-US" sz="1100" dirty="0" smtClean="0">
              <a:latin typeface="+mj-lt"/>
            </a:endParaRPr>
          </a:p>
          <a:p>
            <a:r>
              <a:rPr lang="en-US" sz="1100" dirty="0" smtClean="0">
                <a:latin typeface="+mj-lt"/>
              </a:rPr>
              <a:t> </a:t>
            </a:r>
          </a:p>
          <a:p>
            <a:r>
              <a:rPr lang="en-US" sz="1100" b="1" dirty="0" smtClean="0">
                <a:latin typeface="+mj-lt"/>
              </a:rPr>
              <a:t> Malawi                                                     Libya                                                                      Chad</a:t>
            </a:r>
            <a:endParaRPr lang="en-US" sz="1100" dirty="0" smtClean="0">
              <a:latin typeface="+mj-lt"/>
            </a:endParaRPr>
          </a:p>
          <a:p>
            <a:r>
              <a:rPr lang="en-US" sz="1100" b="1" dirty="0" smtClean="0">
                <a:latin typeface="+mj-lt"/>
              </a:rPr>
              <a:t> Zambia                                                    Central Afr. Rep.   Burkina Faso                        Sierra Leone</a:t>
            </a:r>
            <a:endParaRPr lang="en-US" sz="1100" dirty="0" smtClean="0">
              <a:latin typeface="+mj-lt"/>
            </a:endParaRPr>
          </a:p>
          <a:p>
            <a:r>
              <a:rPr lang="en-US" sz="1100" b="1" dirty="0" smtClean="0">
                <a:latin typeface="+mj-lt"/>
              </a:rPr>
              <a:t> Dem. Rep. of Congo (Zaire)                  Mali                                                                        Niger</a:t>
            </a:r>
            <a:endParaRPr lang="en-US" sz="1100" dirty="0" smtClean="0">
              <a:latin typeface="+mj-lt"/>
            </a:endParaRPr>
          </a:p>
          <a:p>
            <a:r>
              <a:rPr lang="en-US" sz="1100" b="1" dirty="0" smtClean="0">
                <a:latin typeface="+mj-lt"/>
              </a:rPr>
              <a:t>*Egypt                                                      Somalia                                                                 Mauritania</a:t>
            </a:r>
          </a:p>
          <a:p>
            <a:r>
              <a:rPr lang="en-US" sz="1100" b="1" dirty="0" smtClean="0">
                <a:latin typeface="+mj-lt"/>
              </a:rPr>
              <a:t>Zimbabwe                                                Equatorial Guinea                                                Namibia</a:t>
            </a:r>
          </a:p>
          <a:p>
            <a:r>
              <a:rPr lang="en-US" sz="1100" b="1" dirty="0" smtClean="0">
                <a:latin typeface="+mj-lt"/>
              </a:rPr>
              <a:t> Eritrea                                                     Burundi                                                                 Benin</a:t>
            </a:r>
          </a:p>
          <a:p>
            <a:r>
              <a:rPr lang="en-US" sz="1100" b="1" dirty="0" smtClean="0">
                <a:latin typeface="+mj-lt"/>
              </a:rPr>
              <a:t> Rwanda                                                  *Tanzania                                                               Mozambique</a:t>
            </a:r>
            <a:endParaRPr lang="en-US" sz="1100" dirty="0" smtClean="0">
              <a:latin typeface="+mj-lt"/>
            </a:endParaRPr>
          </a:p>
          <a:p>
            <a:r>
              <a:rPr lang="en-US" sz="1100" b="1" dirty="0" smtClean="0">
                <a:latin typeface="+mj-lt"/>
              </a:rPr>
              <a:t> Botswana                                               *South Africa                                                       *Guinea</a:t>
            </a:r>
            <a:endParaRPr lang="en-US" sz="1100" dirty="0" smtClean="0">
              <a:latin typeface="+mj-lt"/>
            </a:endParaRPr>
          </a:p>
          <a:p>
            <a:r>
              <a:rPr lang="en-US" sz="1100" b="1" dirty="0" smtClean="0">
                <a:latin typeface="+mj-lt"/>
              </a:rPr>
              <a:t> Madagascar                                           *Ivory Coast (Cote d’Ivoire)                                 Western Sahara</a:t>
            </a:r>
            <a:endParaRPr lang="en-US" sz="1100" dirty="0" smtClean="0">
              <a:latin typeface="+mj-lt"/>
            </a:endParaRPr>
          </a:p>
          <a:p>
            <a:r>
              <a:rPr lang="en-US" sz="1100" b="1" dirty="0" smtClean="0">
                <a:latin typeface="+mj-lt"/>
              </a:rPr>
              <a:t> Uganda                                                    Togo                                                                     The Gambia</a:t>
            </a:r>
            <a:endParaRPr lang="en-US" sz="1100" dirty="0" smtClean="0">
              <a:latin typeface="+mj-lt"/>
            </a:endParaRPr>
          </a:p>
          <a:p>
            <a:r>
              <a:rPr lang="en-US" sz="1100" b="1" dirty="0" smtClean="0">
                <a:latin typeface="+mj-lt"/>
              </a:rPr>
              <a:t> Angola                                                    Senegal                                                                 *Djibouti</a:t>
            </a:r>
            <a:endParaRPr lang="en-US" sz="1100" dirty="0" smtClean="0">
              <a:latin typeface="+mj-lt"/>
            </a:endParaRPr>
          </a:p>
          <a:p>
            <a:r>
              <a:rPr lang="en-US" sz="1100" b="1" dirty="0" smtClean="0">
                <a:latin typeface="+mj-lt"/>
              </a:rPr>
              <a:t>*Liberia                                                   *Congo                                                                   *Nigeria</a:t>
            </a:r>
            <a:endParaRPr lang="en-US" sz="1100" dirty="0" smtClean="0">
              <a:latin typeface="+mj-lt"/>
            </a:endParaRPr>
          </a:p>
          <a:p>
            <a:r>
              <a:rPr lang="en-US" sz="1100" b="1" dirty="0" smtClean="0">
                <a:latin typeface="+mj-lt"/>
              </a:rPr>
              <a:t>*Cameroon                                             *Morocco                                                               *Algeria                   </a:t>
            </a:r>
            <a:endParaRPr lang="en-US" sz="1100" dirty="0" smtClean="0">
              <a:latin typeface="+mj-lt"/>
            </a:endParaRPr>
          </a:p>
          <a:p>
            <a:r>
              <a:rPr lang="en-US" sz="1100" b="1" dirty="0" smtClean="0">
                <a:latin typeface="+mj-lt"/>
              </a:rPr>
              <a:t>*Sudan                                                     Guinea Bissau                                                     *Tunisia                            </a:t>
            </a:r>
            <a:endParaRPr lang="en-US" sz="1100" dirty="0" smtClean="0">
              <a:latin typeface="+mj-lt"/>
            </a:endParaRPr>
          </a:p>
          <a:p>
            <a:r>
              <a:rPr lang="en-US" sz="1100" b="1" dirty="0" smtClean="0">
                <a:latin typeface="+mj-lt"/>
              </a:rPr>
              <a:t>*Kenya                                                    *Ghana                                                                    Gabon                    </a:t>
            </a:r>
            <a:endParaRPr lang="en-US" sz="1100" dirty="0" smtClean="0">
              <a:latin typeface="+mj-lt"/>
            </a:endParaRPr>
          </a:p>
          <a:p>
            <a:r>
              <a:rPr lang="en-US" sz="1100" b="1" dirty="0" smtClean="0">
                <a:latin typeface="+mj-lt"/>
              </a:rPr>
              <a:t>Lesotho                                                   Swaziland                                                               Ethiopia</a:t>
            </a:r>
            <a:endParaRPr lang="en-US" sz="1100" dirty="0" smtClean="0">
              <a:latin typeface="+mj-lt"/>
            </a:endParaRPr>
          </a:p>
          <a:p>
            <a:r>
              <a:rPr lang="en-US" sz="1100" b="1" dirty="0" smtClean="0">
                <a:latin typeface="+mj-lt"/>
              </a:rPr>
              <a:t> </a:t>
            </a:r>
            <a:endParaRPr lang="en-US" sz="1100" dirty="0" smtClean="0">
              <a:latin typeface="+mj-lt"/>
            </a:endParaRPr>
          </a:p>
          <a:p>
            <a:r>
              <a:rPr lang="en-US" sz="1100" b="1" dirty="0" smtClean="0">
                <a:latin typeface="+mj-lt"/>
              </a:rPr>
              <a:t> </a:t>
            </a:r>
            <a:endParaRPr lang="en-US" sz="1100" dirty="0" smtClean="0">
              <a:latin typeface="+mj-lt"/>
            </a:endParaRPr>
          </a:p>
          <a:p>
            <a:r>
              <a:rPr lang="en-US" sz="1100" b="1" dirty="0" smtClean="0">
                <a:latin typeface="+mj-lt"/>
              </a:rPr>
              <a:t>Time Zones:                      </a:t>
            </a:r>
            <a:r>
              <a:rPr lang="en-US" sz="1100" dirty="0" smtClean="0">
                <a:latin typeface="+mj-lt"/>
              </a:rPr>
              <a:t>There are 6 time zones in Africa.  From West to East the time zones in Africa are Cape Verde Time (GMT - 1), Greenwich Mean Time (GMT + 0), West Africa Time (GMT + 1), Central Africa Time (GMT + 2), East Africa Time (GMT + 3), Mauritius Time and Seychelles Time, both of which are (GMT + 4).   Most of the countries in Africa do not observe Daylight Saving Time.  The exceptions are Egypt, Namibia, and Tunisia. </a:t>
            </a:r>
            <a:endParaRPr lang="en-US" sz="1100" dirty="0">
              <a:latin typeface="+mj-lt"/>
            </a:endParaRP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Egypt</a:t>
            </a:r>
            <a:endParaRPr lang="en-US" sz="3600" dirty="0"/>
          </a:p>
        </p:txBody>
      </p:sp>
      <p:sp>
        <p:nvSpPr>
          <p:cNvPr id="3" name="Content Placeholder 2"/>
          <p:cNvSpPr>
            <a:spLocks noGrp="1"/>
          </p:cNvSpPr>
          <p:nvPr>
            <p:ph idx="1"/>
          </p:nvPr>
        </p:nvSpPr>
        <p:spPr>
          <a:xfrm>
            <a:off x="457200" y="1295400"/>
            <a:ext cx="8229600" cy="5105400"/>
          </a:xfrm>
        </p:spPr>
        <p:txBody>
          <a:bodyPr>
            <a:normAutofit fontScale="47500" lnSpcReduction="20000"/>
          </a:bodyPr>
          <a:lstStyle/>
          <a:p>
            <a:endParaRPr lang="en-US" b="1" i="1" dirty="0" smtClean="0"/>
          </a:p>
          <a:p>
            <a:r>
              <a:rPr lang="en-US" sz="3400" b="1" i="1" dirty="0" smtClean="0">
                <a:latin typeface="+mj-lt"/>
              </a:rPr>
              <a:t> </a:t>
            </a:r>
            <a:endParaRPr lang="en-US" sz="3400" dirty="0" smtClean="0">
              <a:latin typeface="+mj-lt"/>
            </a:endParaRPr>
          </a:p>
          <a:p>
            <a:r>
              <a:rPr lang="en-US" sz="3400" b="1" dirty="0" smtClean="0">
                <a:latin typeface="+mj-lt"/>
              </a:rPr>
              <a:t>Capital City:                         </a:t>
            </a:r>
            <a:r>
              <a:rPr lang="en-US" sz="3400" dirty="0" smtClean="0">
                <a:latin typeface="+mj-lt"/>
              </a:rPr>
              <a:t>Cairo</a:t>
            </a:r>
          </a:p>
          <a:p>
            <a:r>
              <a:rPr lang="en-US" sz="3400" dirty="0" smtClean="0">
                <a:latin typeface="+mj-lt"/>
              </a:rPr>
              <a:t> </a:t>
            </a:r>
          </a:p>
          <a:p>
            <a:r>
              <a:rPr lang="en-US" sz="3400" b="1" dirty="0" smtClean="0">
                <a:latin typeface="+mj-lt"/>
              </a:rPr>
              <a:t>Monetary Unit:                     </a:t>
            </a:r>
            <a:r>
              <a:rPr lang="en-US" sz="3400" dirty="0" smtClean="0">
                <a:latin typeface="+mj-lt"/>
              </a:rPr>
              <a:t>Egyptian pound</a:t>
            </a:r>
          </a:p>
          <a:p>
            <a:r>
              <a:rPr lang="en-US" sz="3400" dirty="0" smtClean="0">
                <a:latin typeface="+mj-lt"/>
              </a:rPr>
              <a:t> </a:t>
            </a:r>
          </a:p>
          <a:p>
            <a:r>
              <a:rPr lang="en-US" sz="3400" b="1" dirty="0" smtClean="0">
                <a:latin typeface="+mj-lt"/>
              </a:rPr>
              <a:t>Major Exports:                     </a:t>
            </a:r>
            <a:r>
              <a:rPr lang="en-US" sz="3400" dirty="0" smtClean="0">
                <a:latin typeface="+mj-lt"/>
              </a:rPr>
              <a:t>crude oil and petroleum products, cotton, textiles, metal products, and chemicals</a:t>
            </a:r>
          </a:p>
          <a:p>
            <a:r>
              <a:rPr lang="en-US" sz="3400" dirty="0" smtClean="0">
                <a:latin typeface="+mj-lt"/>
              </a:rPr>
              <a:t> </a:t>
            </a:r>
          </a:p>
          <a:p>
            <a:r>
              <a:rPr lang="en-US" sz="3400" b="1" dirty="0" smtClean="0">
                <a:latin typeface="+mj-lt"/>
              </a:rPr>
              <a:t>Major Imports:                     </a:t>
            </a:r>
            <a:r>
              <a:rPr lang="en-US" sz="3400" dirty="0" smtClean="0">
                <a:latin typeface="+mj-lt"/>
              </a:rPr>
              <a:t>machinery and equipment, foodstuffs, chemicals, wood products, and fuels</a:t>
            </a:r>
          </a:p>
          <a:p>
            <a:r>
              <a:rPr lang="en-US" sz="3400" dirty="0" smtClean="0">
                <a:latin typeface="+mj-lt"/>
              </a:rPr>
              <a:t> </a:t>
            </a:r>
          </a:p>
          <a:p>
            <a:r>
              <a:rPr lang="en-US" sz="3400" b="1" dirty="0" smtClean="0">
                <a:latin typeface="+mj-lt"/>
              </a:rPr>
              <a:t>Major Trading Partners:     </a:t>
            </a:r>
            <a:r>
              <a:rPr lang="en-US" sz="3400" dirty="0" smtClean="0">
                <a:latin typeface="+mj-lt"/>
              </a:rPr>
              <a:t>Italy, U.S., Spain, U.K., France, Syria, Saudi Arabia, Germany, China</a:t>
            </a:r>
          </a:p>
          <a:p>
            <a:r>
              <a:rPr lang="en-US" sz="3400" dirty="0" smtClean="0">
                <a:latin typeface="+mj-lt"/>
              </a:rPr>
              <a:t> </a:t>
            </a:r>
          </a:p>
          <a:p>
            <a:r>
              <a:rPr lang="en-US" sz="3400" b="1" dirty="0" smtClean="0">
                <a:latin typeface="+mj-lt"/>
              </a:rPr>
              <a:t>Ports and Harbors:             Alexandria</a:t>
            </a:r>
            <a:r>
              <a:rPr lang="en-US" sz="3400" dirty="0" smtClean="0">
                <a:latin typeface="+mj-lt"/>
              </a:rPr>
              <a:t>, Al Ghardaqah, Aswan, Asyut, Bur Safajah, Damietta, Marsa Matruh, </a:t>
            </a:r>
            <a:r>
              <a:rPr lang="en-US" sz="3400" b="1" dirty="0" smtClean="0">
                <a:latin typeface="+mj-lt"/>
              </a:rPr>
              <a:t>Port Said</a:t>
            </a:r>
            <a:r>
              <a:rPr lang="en-US" sz="3400" dirty="0" smtClean="0">
                <a:latin typeface="+mj-lt"/>
              </a:rPr>
              <a:t>, Suez</a:t>
            </a:r>
          </a:p>
          <a:p>
            <a:r>
              <a:rPr lang="en-US" sz="3400" dirty="0" smtClean="0">
                <a:latin typeface="+mj-lt"/>
              </a:rPr>
              <a:t> </a:t>
            </a:r>
          </a:p>
          <a:p>
            <a:r>
              <a:rPr lang="en-US" sz="3400" b="1" dirty="0" smtClean="0">
                <a:latin typeface="+mj-lt"/>
              </a:rPr>
              <a:t>Time Zones:                         </a:t>
            </a:r>
            <a:r>
              <a:rPr lang="en-US" sz="3400" dirty="0" smtClean="0">
                <a:latin typeface="+mj-lt"/>
              </a:rPr>
              <a:t>Egypt is on Central Africa Time.  Standard Time is 2 hours ahead of Greenwich Mean Time (UTC/GMT + 2).  Daylight Saving Time is observed from late April to late September.</a:t>
            </a:r>
          </a:p>
          <a:p>
            <a:endParaRPr lang="en-US" dirty="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Liberia</a:t>
            </a:r>
            <a:endParaRPr lang="en-US" sz="3600" dirty="0"/>
          </a:p>
        </p:txBody>
      </p:sp>
      <p:sp>
        <p:nvSpPr>
          <p:cNvPr id="3" name="Content Placeholder 2"/>
          <p:cNvSpPr>
            <a:spLocks noGrp="1"/>
          </p:cNvSpPr>
          <p:nvPr>
            <p:ph idx="1"/>
          </p:nvPr>
        </p:nvSpPr>
        <p:spPr>
          <a:xfrm>
            <a:off x="457200" y="1295400"/>
            <a:ext cx="8229600" cy="4830763"/>
          </a:xfrm>
        </p:spPr>
        <p:txBody>
          <a:bodyPr>
            <a:normAutofit fontScale="62500" lnSpcReduction="20000"/>
          </a:bodyPr>
          <a:lstStyle/>
          <a:p>
            <a:r>
              <a:rPr lang="en-US" b="1" i="1" dirty="0" smtClean="0"/>
              <a:t> </a:t>
            </a:r>
            <a:endParaRPr lang="en-US" dirty="0" smtClean="0"/>
          </a:p>
          <a:p>
            <a:r>
              <a:rPr lang="en-US" sz="2900" b="1" dirty="0" smtClean="0">
                <a:latin typeface="+mj-lt"/>
              </a:rPr>
              <a:t>Capital City:                               </a:t>
            </a:r>
            <a:r>
              <a:rPr lang="en-US" sz="2900" dirty="0" smtClean="0">
                <a:latin typeface="+mj-lt"/>
              </a:rPr>
              <a:t>Monrovia</a:t>
            </a:r>
          </a:p>
          <a:p>
            <a:r>
              <a:rPr lang="en-US" sz="2900" dirty="0" smtClean="0">
                <a:latin typeface="+mj-lt"/>
              </a:rPr>
              <a:t> </a:t>
            </a:r>
          </a:p>
          <a:p>
            <a:r>
              <a:rPr lang="en-US" sz="2900" b="1" dirty="0" smtClean="0">
                <a:latin typeface="+mj-lt"/>
              </a:rPr>
              <a:t>Monetary Unit:                           </a:t>
            </a:r>
            <a:r>
              <a:rPr lang="en-US" sz="2900" dirty="0" smtClean="0">
                <a:latin typeface="+mj-lt"/>
              </a:rPr>
              <a:t>Liberian dollar</a:t>
            </a:r>
          </a:p>
          <a:p>
            <a:r>
              <a:rPr lang="en-US" sz="2900" dirty="0" smtClean="0">
                <a:latin typeface="+mj-lt"/>
              </a:rPr>
              <a:t> </a:t>
            </a:r>
          </a:p>
          <a:p>
            <a:r>
              <a:rPr lang="en-US" sz="2900" b="1" dirty="0" smtClean="0">
                <a:latin typeface="+mj-lt"/>
              </a:rPr>
              <a:t>Major Exports:                           </a:t>
            </a:r>
            <a:r>
              <a:rPr lang="en-US" sz="2900" dirty="0" smtClean="0">
                <a:latin typeface="+mj-lt"/>
              </a:rPr>
              <a:t>diamonds, iron, rubber, timber, coffee, and cocoa</a:t>
            </a:r>
          </a:p>
          <a:p>
            <a:r>
              <a:rPr lang="en-US" sz="2900" dirty="0" smtClean="0">
                <a:latin typeface="+mj-lt"/>
              </a:rPr>
              <a:t> </a:t>
            </a:r>
          </a:p>
          <a:p>
            <a:r>
              <a:rPr lang="en-US" sz="2900" b="1" dirty="0" smtClean="0">
                <a:latin typeface="+mj-lt"/>
              </a:rPr>
              <a:t>Major Imports:                           </a:t>
            </a:r>
            <a:r>
              <a:rPr lang="en-US" sz="2900" dirty="0" smtClean="0">
                <a:latin typeface="+mj-lt"/>
              </a:rPr>
              <a:t>fuels, chemicals, machinery, transportation equipment, manufactured goods, and other foodstuffs</a:t>
            </a:r>
          </a:p>
          <a:p>
            <a:r>
              <a:rPr lang="en-US" sz="2900" dirty="0" smtClean="0">
                <a:latin typeface="+mj-lt"/>
              </a:rPr>
              <a:t> </a:t>
            </a:r>
          </a:p>
          <a:p>
            <a:r>
              <a:rPr lang="en-US" sz="2900" b="1" dirty="0" smtClean="0">
                <a:latin typeface="+mj-lt"/>
              </a:rPr>
              <a:t>Major Trading Partners:            </a:t>
            </a:r>
            <a:r>
              <a:rPr lang="en-US" sz="2900" dirty="0" smtClean="0">
                <a:latin typeface="+mj-lt"/>
              </a:rPr>
              <a:t>Germany, South Africa, Poland, U.S., Spain, Thailand, South Korea, Singapore, Japan, China</a:t>
            </a:r>
          </a:p>
          <a:p>
            <a:r>
              <a:rPr lang="en-US" sz="2900" dirty="0" smtClean="0">
                <a:latin typeface="+mj-lt"/>
              </a:rPr>
              <a:t> </a:t>
            </a:r>
          </a:p>
          <a:p>
            <a:r>
              <a:rPr lang="en-US" sz="2900" b="1" dirty="0" smtClean="0">
                <a:latin typeface="+mj-lt"/>
              </a:rPr>
              <a:t>Ports and Harbors:                    </a:t>
            </a:r>
            <a:r>
              <a:rPr lang="en-US" sz="2900" dirty="0" smtClean="0">
                <a:latin typeface="+mj-lt"/>
              </a:rPr>
              <a:t>Buchanan, Greenville, Harper, </a:t>
            </a:r>
            <a:r>
              <a:rPr lang="en-US" sz="2900" b="1" dirty="0" smtClean="0">
                <a:latin typeface="+mj-lt"/>
              </a:rPr>
              <a:t>Monrovia</a:t>
            </a:r>
            <a:endParaRPr lang="en-US" sz="2900" dirty="0" smtClean="0">
              <a:latin typeface="+mj-lt"/>
            </a:endParaRPr>
          </a:p>
          <a:p>
            <a:r>
              <a:rPr lang="en-US" sz="2900" dirty="0" smtClean="0">
                <a:latin typeface="+mj-lt"/>
              </a:rPr>
              <a:t> </a:t>
            </a:r>
          </a:p>
          <a:p>
            <a:r>
              <a:rPr lang="en-US" sz="2900" b="1" dirty="0" smtClean="0">
                <a:latin typeface="+mj-lt"/>
              </a:rPr>
              <a:t>Time Zones:                   </a:t>
            </a:r>
            <a:r>
              <a:rPr lang="en-US" sz="2900" dirty="0" smtClean="0">
                <a:latin typeface="+mj-lt"/>
              </a:rPr>
              <a:t>Liberia is on Greenwich Mean Time (UTC/GMT + 0).  Liberia does not observe Daylight Saving Time.</a:t>
            </a:r>
          </a:p>
          <a:p>
            <a:endParaRPr lang="en-US" dirty="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Cameroon</a:t>
            </a:r>
            <a:endParaRPr lang="en-US" sz="3600" dirty="0"/>
          </a:p>
        </p:txBody>
      </p:sp>
      <p:sp>
        <p:nvSpPr>
          <p:cNvPr id="3" name="Content Placeholder 2"/>
          <p:cNvSpPr>
            <a:spLocks noGrp="1"/>
          </p:cNvSpPr>
          <p:nvPr>
            <p:ph idx="1"/>
          </p:nvPr>
        </p:nvSpPr>
        <p:spPr>
          <a:xfrm>
            <a:off x="457200" y="1295400"/>
            <a:ext cx="8229600" cy="4830763"/>
          </a:xfrm>
        </p:spPr>
        <p:txBody>
          <a:bodyPr>
            <a:normAutofit fontScale="47500" lnSpcReduction="20000"/>
          </a:bodyPr>
          <a:lstStyle/>
          <a:p>
            <a:endParaRPr lang="en-US" b="1" i="1" dirty="0" smtClean="0"/>
          </a:p>
          <a:p>
            <a:r>
              <a:rPr lang="en-US" b="1" i="1" dirty="0" smtClean="0"/>
              <a:t> </a:t>
            </a:r>
            <a:endParaRPr lang="en-US" dirty="0" smtClean="0"/>
          </a:p>
          <a:p>
            <a:r>
              <a:rPr lang="en-US" sz="3400" b="1" dirty="0" smtClean="0">
                <a:latin typeface="+mj-lt"/>
              </a:rPr>
              <a:t>Capital City:                                </a:t>
            </a:r>
            <a:r>
              <a:rPr lang="en-US" sz="3400" dirty="0" smtClean="0">
                <a:latin typeface="+mj-lt"/>
              </a:rPr>
              <a:t>Yaounde</a:t>
            </a:r>
          </a:p>
          <a:p>
            <a:r>
              <a:rPr lang="en-US" sz="3400" dirty="0" smtClean="0">
                <a:latin typeface="+mj-lt"/>
              </a:rPr>
              <a:t> </a:t>
            </a:r>
          </a:p>
          <a:p>
            <a:r>
              <a:rPr lang="en-US" sz="3400" b="1" dirty="0" smtClean="0">
                <a:latin typeface="+mj-lt"/>
              </a:rPr>
              <a:t>Monetary Unit:                            </a:t>
            </a:r>
            <a:r>
              <a:rPr lang="en-US" sz="3400" dirty="0" smtClean="0">
                <a:latin typeface="+mj-lt"/>
              </a:rPr>
              <a:t>CFA Franc</a:t>
            </a:r>
          </a:p>
          <a:p>
            <a:r>
              <a:rPr lang="en-US" sz="3400" dirty="0" smtClean="0">
                <a:latin typeface="+mj-lt"/>
              </a:rPr>
              <a:t> </a:t>
            </a:r>
          </a:p>
          <a:p>
            <a:r>
              <a:rPr lang="en-US" sz="3400" b="1" dirty="0" smtClean="0">
                <a:latin typeface="+mj-lt"/>
              </a:rPr>
              <a:t>Major Exports:                            </a:t>
            </a:r>
            <a:r>
              <a:rPr lang="en-US" sz="3400" dirty="0" smtClean="0">
                <a:latin typeface="+mj-lt"/>
              </a:rPr>
              <a:t>crude oil and petroleum products, lumber, cocoa beans, aluminum, coffee and cotton</a:t>
            </a:r>
          </a:p>
          <a:p>
            <a:r>
              <a:rPr lang="en-US" sz="3400" dirty="0" smtClean="0">
                <a:latin typeface="+mj-lt"/>
              </a:rPr>
              <a:t> </a:t>
            </a:r>
          </a:p>
          <a:p>
            <a:r>
              <a:rPr lang="en-US" sz="3400" b="1" dirty="0" smtClean="0">
                <a:latin typeface="+mj-lt"/>
              </a:rPr>
              <a:t>Major Imports:                            </a:t>
            </a:r>
            <a:r>
              <a:rPr lang="en-US" sz="3400" dirty="0" smtClean="0">
                <a:latin typeface="+mj-lt"/>
              </a:rPr>
              <a:t>machinery, electrical equipment, transport equipment, fuel, and food</a:t>
            </a:r>
          </a:p>
          <a:p>
            <a:r>
              <a:rPr lang="en-US" sz="3400" dirty="0" smtClean="0">
                <a:latin typeface="+mj-lt"/>
              </a:rPr>
              <a:t> </a:t>
            </a:r>
          </a:p>
          <a:p>
            <a:r>
              <a:rPr lang="en-US" sz="3400" b="1" dirty="0" smtClean="0">
                <a:latin typeface="+mj-lt"/>
              </a:rPr>
              <a:t>Major Trading Partners:            </a:t>
            </a:r>
            <a:r>
              <a:rPr lang="en-US" sz="3400" dirty="0" smtClean="0">
                <a:latin typeface="+mj-lt"/>
              </a:rPr>
              <a:t>Spain, Italy, France, South Korea, Netherlands, U.S., Belgium, Nigeria, China, Brazil</a:t>
            </a:r>
          </a:p>
          <a:p>
            <a:r>
              <a:rPr lang="en-US" sz="3400" dirty="0" smtClean="0">
                <a:latin typeface="+mj-lt"/>
              </a:rPr>
              <a:t> </a:t>
            </a:r>
          </a:p>
          <a:p>
            <a:r>
              <a:rPr lang="en-US" sz="3400" b="1" dirty="0" smtClean="0">
                <a:latin typeface="+mj-lt"/>
              </a:rPr>
              <a:t>Ports and Harbors:                     </a:t>
            </a:r>
            <a:r>
              <a:rPr lang="en-US" sz="3400" dirty="0" smtClean="0">
                <a:latin typeface="+mj-lt"/>
              </a:rPr>
              <a:t>Bonaberi</a:t>
            </a:r>
            <a:r>
              <a:rPr lang="en-US" sz="3400" b="1" dirty="0" smtClean="0">
                <a:latin typeface="+mj-lt"/>
              </a:rPr>
              <a:t>, Douala</a:t>
            </a:r>
            <a:r>
              <a:rPr lang="en-US" sz="3400" dirty="0" smtClean="0">
                <a:latin typeface="+mj-lt"/>
              </a:rPr>
              <a:t>, Garoua, Kribi, Tiko</a:t>
            </a:r>
          </a:p>
          <a:p>
            <a:r>
              <a:rPr lang="en-US" sz="3400" dirty="0" smtClean="0">
                <a:latin typeface="+mj-lt"/>
              </a:rPr>
              <a:t> </a:t>
            </a:r>
          </a:p>
          <a:p>
            <a:r>
              <a:rPr lang="en-US" sz="3400" b="1" dirty="0" smtClean="0">
                <a:latin typeface="+mj-lt"/>
              </a:rPr>
              <a:t>Time Zones:                   </a:t>
            </a:r>
            <a:r>
              <a:rPr lang="en-US" sz="3400" dirty="0" smtClean="0">
                <a:latin typeface="+mj-lt"/>
              </a:rPr>
              <a:t>Cameroon is on West Africa Time.  Standard Time is 1 hour ahead of Greenwich Mean Time (UTC/GMT + 1).  Cameroon does not observe Daylight Saving Time.</a:t>
            </a:r>
          </a:p>
          <a:p>
            <a:endParaRPr lang="en-US" dirty="0"/>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3600" dirty="0" smtClean="0"/>
              <a:t>Facts on Sudan</a:t>
            </a:r>
            <a:endParaRPr lang="en-US" sz="3600" dirty="0"/>
          </a:p>
        </p:txBody>
      </p:sp>
      <p:sp>
        <p:nvSpPr>
          <p:cNvPr id="3" name="Content Placeholder 2"/>
          <p:cNvSpPr>
            <a:spLocks noGrp="1"/>
          </p:cNvSpPr>
          <p:nvPr>
            <p:ph idx="1"/>
          </p:nvPr>
        </p:nvSpPr>
        <p:spPr>
          <a:xfrm>
            <a:off x="457200" y="1295400"/>
            <a:ext cx="8229600" cy="4953000"/>
          </a:xfrm>
        </p:spPr>
        <p:txBody>
          <a:bodyPr>
            <a:noAutofit/>
          </a:bodyPr>
          <a:lstStyle/>
          <a:p>
            <a:r>
              <a:rPr lang="en-US" sz="1600" b="1" dirty="0" smtClean="0">
                <a:latin typeface="+mj-lt"/>
              </a:rPr>
              <a:t>Capital City:                               </a:t>
            </a:r>
            <a:r>
              <a:rPr lang="en-US" sz="1600" dirty="0" smtClean="0">
                <a:latin typeface="+mj-lt"/>
              </a:rPr>
              <a:t>Khartoum</a:t>
            </a:r>
          </a:p>
          <a:p>
            <a:r>
              <a:rPr lang="en-US" sz="1600" dirty="0" smtClean="0">
                <a:latin typeface="+mj-lt"/>
              </a:rPr>
              <a:t> </a:t>
            </a:r>
          </a:p>
          <a:p>
            <a:r>
              <a:rPr lang="en-US" sz="1600" b="1" dirty="0" smtClean="0">
                <a:latin typeface="+mj-lt"/>
              </a:rPr>
              <a:t>Monetary Unit:                           </a:t>
            </a:r>
            <a:r>
              <a:rPr lang="en-US" sz="1600" dirty="0" smtClean="0">
                <a:latin typeface="+mj-lt"/>
              </a:rPr>
              <a:t>Sudanese dinar</a:t>
            </a:r>
          </a:p>
          <a:p>
            <a:r>
              <a:rPr lang="en-US" sz="1600" dirty="0" smtClean="0">
                <a:latin typeface="+mj-lt"/>
              </a:rPr>
              <a:t> </a:t>
            </a:r>
          </a:p>
          <a:p>
            <a:r>
              <a:rPr lang="en-US" sz="1600" b="1" dirty="0" smtClean="0">
                <a:latin typeface="+mj-lt"/>
              </a:rPr>
              <a:t>Major Exports:                          </a:t>
            </a:r>
            <a:r>
              <a:rPr lang="en-US" sz="1600" dirty="0" smtClean="0">
                <a:latin typeface="+mj-lt"/>
              </a:rPr>
              <a:t>oil and petroleum products, cotton, sesame, livestock, groundnuts, gum arabic, and sugar</a:t>
            </a:r>
          </a:p>
          <a:p>
            <a:r>
              <a:rPr lang="en-US" sz="1600" dirty="0" smtClean="0">
                <a:latin typeface="+mj-lt"/>
              </a:rPr>
              <a:t> </a:t>
            </a:r>
          </a:p>
          <a:p>
            <a:r>
              <a:rPr lang="en-US" sz="1600" b="1" dirty="0" smtClean="0">
                <a:latin typeface="+mj-lt"/>
              </a:rPr>
              <a:t>Major Imports:                          </a:t>
            </a:r>
            <a:r>
              <a:rPr lang="en-US" sz="1600" dirty="0" smtClean="0">
                <a:latin typeface="+mj-lt"/>
              </a:rPr>
              <a:t>foodstuffs, manufactured goods, refinery and transport equipment, medicines, chemicals, textiles, and wheat</a:t>
            </a:r>
          </a:p>
          <a:p>
            <a:r>
              <a:rPr lang="en-US" sz="1600" dirty="0" smtClean="0">
                <a:latin typeface="+mj-lt"/>
              </a:rPr>
              <a:t> </a:t>
            </a:r>
          </a:p>
          <a:p>
            <a:r>
              <a:rPr lang="en-US" sz="1600" b="1" dirty="0" smtClean="0">
                <a:latin typeface="+mj-lt"/>
              </a:rPr>
              <a:t>Major Trading Partners:          </a:t>
            </a:r>
            <a:r>
              <a:rPr lang="en-US" sz="1600" dirty="0" smtClean="0">
                <a:latin typeface="+mj-lt"/>
              </a:rPr>
              <a:t>Japan, China, Saudi Arabia, UAE, Egypt, Germany, India, France</a:t>
            </a:r>
          </a:p>
          <a:p>
            <a:r>
              <a:rPr lang="en-US" sz="1600" dirty="0" smtClean="0">
                <a:latin typeface="+mj-lt"/>
              </a:rPr>
              <a:t> </a:t>
            </a:r>
          </a:p>
          <a:p>
            <a:r>
              <a:rPr lang="en-US" sz="1600" b="1" dirty="0" smtClean="0">
                <a:latin typeface="+mj-lt"/>
              </a:rPr>
              <a:t>Ports and Harbors:                   </a:t>
            </a:r>
            <a:r>
              <a:rPr lang="en-US" sz="1600" dirty="0" smtClean="0">
                <a:latin typeface="+mj-lt"/>
              </a:rPr>
              <a:t>Juba, Khartoum, Kusti, Malakal, Nimule, </a:t>
            </a:r>
            <a:r>
              <a:rPr lang="en-US" sz="1600" b="1" dirty="0" smtClean="0">
                <a:latin typeface="+mj-lt"/>
              </a:rPr>
              <a:t>Port Sudan</a:t>
            </a:r>
            <a:r>
              <a:rPr lang="en-US" sz="1600" dirty="0" smtClean="0">
                <a:latin typeface="+mj-lt"/>
              </a:rPr>
              <a:t>, Sawakin</a:t>
            </a:r>
          </a:p>
          <a:p>
            <a:r>
              <a:rPr lang="en-US" sz="1600" dirty="0" smtClean="0">
                <a:latin typeface="+mj-lt"/>
              </a:rPr>
              <a:t> </a:t>
            </a:r>
          </a:p>
          <a:p>
            <a:r>
              <a:rPr lang="en-US" sz="1600" b="1" dirty="0" smtClean="0">
                <a:latin typeface="+mj-lt"/>
              </a:rPr>
              <a:t>Time Zones:                        </a:t>
            </a:r>
            <a:r>
              <a:rPr lang="en-US" sz="1600" dirty="0" smtClean="0">
                <a:latin typeface="+mj-lt"/>
              </a:rPr>
              <a:t>Sudan is on Central Africa Time.  Standard Time is 3 hours ahead of Greenwich Mean Time (UTC/GMT + 3).  Sudan does not observe Daylight Saving Time.</a:t>
            </a:r>
          </a:p>
          <a:p>
            <a:endParaRPr lang="en-US" sz="1600" dirty="0"/>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Kenya</a:t>
            </a:r>
            <a:endParaRPr lang="en-US" sz="3600" dirty="0"/>
          </a:p>
        </p:txBody>
      </p:sp>
      <p:sp>
        <p:nvSpPr>
          <p:cNvPr id="3" name="Content Placeholder 2"/>
          <p:cNvSpPr>
            <a:spLocks noGrp="1"/>
          </p:cNvSpPr>
          <p:nvPr>
            <p:ph idx="1"/>
          </p:nvPr>
        </p:nvSpPr>
        <p:spPr>
          <a:xfrm>
            <a:off x="457200" y="1295400"/>
            <a:ext cx="8229600" cy="4830763"/>
          </a:xfrm>
        </p:spPr>
        <p:txBody>
          <a:bodyPr>
            <a:normAutofit fontScale="40000" lnSpcReduction="20000"/>
          </a:bodyPr>
          <a:lstStyle/>
          <a:p>
            <a:r>
              <a:rPr lang="en-US" sz="4000" b="1" i="1" dirty="0" smtClean="0">
                <a:latin typeface="+mj-lt"/>
              </a:rPr>
              <a:t> </a:t>
            </a:r>
            <a:endParaRPr lang="en-US" sz="4000" dirty="0" smtClean="0">
              <a:latin typeface="+mj-lt"/>
            </a:endParaRPr>
          </a:p>
          <a:p>
            <a:r>
              <a:rPr lang="en-US" sz="4000" b="1" dirty="0" smtClean="0">
                <a:latin typeface="+mj-lt"/>
              </a:rPr>
              <a:t>Capital City:                              </a:t>
            </a:r>
            <a:r>
              <a:rPr lang="en-US" sz="4000" dirty="0" smtClean="0">
                <a:latin typeface="+mj-lt"/>
              </a:rPr>
              <a:t>Nairobi</a:t>
            </a:r>
          </a:p>
          <a:p>
            <a:r>
              <a:rPr lang="en-US" sz="4000" dirty="0" smtClean="0">
                <a:latin typeface="+mj-lt"/>
              </a:rPr>
              <a:t> </a:t>
            </a:r>
          </a:p>
          <a:p>
            <a:r>
              <a:rPr lang="en-US" sz="4000" b="1" dirty="0" smtClean="0">
                <a:latin typeface="+mj-lt"/>
              </a:rPr>
              <a:t>Monetary Unit:                          </a:t>
            </a:r>
            <a:r>
              <a:rPr lang="en-US" sz="4000" dirty="0" smtClean="0">
                <a:latin typeface="+mj-lt"/>
              </a:rPr>
              <a:t>Kenya shilling</a:t>
            </a:r>
          </a:p>
          <a:p>
            <a:r>
              <a:rPr lang="en-US" sz="4000" dirty="0" smtClean="0">
                <a:latin typeface="+mj-lt"/>
              </a:rPr>
              <a:t> </a:t>
            </a:r>
          </a:p>
          <a:p>
            <a:r>
              <a:rPr lang="en-US" sz="4000" b="1" dirty="0" smtClean="0">
                <a:latin typeface="+mj-lt"/>
              </a:rPr>
              <a:t>Major Exports:                          </a:t>
            </a:r>
            <a:r>
              <a:rPr lang="en-US" sz="4000" dirty="0" smtClean="0">
                <a:latin typeface="+mj-lt"/>
              </a:rPr>
              <a:t>tea, coffee, horticultural products, petroleum products, fish, and cement</a:t>
            </a:r>
          </a:p>
          <a:p>
            <a:r>
              <a:rPr lang="en-US" sz="4000" dirty="0" smtClean="0">
                <a:latin typeface="+mj-lt"/>
              </a:rPr>
              <a:t> </a:t>
            </a:r>
          </a:p>
          <a:p>
            <a:r>
              <a:rPr lang="en-US" sz="4000" b="1" dirty="0" smtClean="0">
                <a:latin typeface="+mj-lt"/>
              </a:rPr>
              <a:t>Major Imports:                          </a:t>
            </a:r>
            <a:r>
              <a:rPr lang="en-US" sz="4000" dirty="0" smtClean="0">
                <a:latin typeface="+mj-lt"/>
              </a:rPr>
              <a:t>machinery and transportation equipment, petroleum products, motor vehicles, iron and steel, resins and plastics</a:t>
            </a:r>
          </a:p>
          <a:p>
            <a:r>
              <a:rPr lang="en-US" sz="4000" dirty="0" smtClean="0">
                <a:latin typeface="+mj-lt"/>
              </a:rPr>
              <a:t> </a:t>
            </a:r>
          </a:p>
          <a:p>
            <a:r>
              <a:rPr lang="en-US" sz="4000" b="1" dirty="0" smtClean="0">
                <a:latin typeface="+mj-lt"/>
              </a:rPr>
              <a:t>Major Trading Partners:          </a:t>
            </a:r>
            <a:r>
              <a:rPr lang="en-US" sz="4000" dirty="0" smtClean="0">
                <a:latin typeface="+mj-lt"/>
              </a:rPr>
              <a:t>Uganda, U.K., U.S., Netherlands, Tanzania, Pakistan, UAE, India, China, Saudi Arabia, South Africa, Japan</a:t>
            </a:r>
          </a:p>
          <a:p>
            <a:r>
              <a:rPr lang="en-US" sz="4000" dirty="0" smtClean="0">
                <a:latin typeface="+mj-lt"/>
              </a:rPr>
              <a:t> </a:t>
            </a:r>
          </a:p>
          <a:p>
            <a:r>
              <a:rPr lang="en-US" sz="4000" b="1" dirty="0" smtClean="0">
                <a:latin typeface="+mj-lt"/>
              </a:rPr>
              <a:t>Ports and Harbors                    </a:t>
            </a:r>
            <a:r>
              <a:rPr lang="en-US" sz="4000" dirty="0" smtClean="0">
                <a:latin typeface="+mj-lt"/>
              </a:rPr>
              <a:t>Kisumu, Lamu, </a:t>
            </a:r>
            <a:r>
              <a:rPr lang="en-US" sz="4000" b="1" dirty="0" smtClean="0">
                <a:latin typeface="+mj-lt"/>
              </a:rPr>
              <a:t>Mombasa</a:t>
            </a:r>
            <a:endParaRPr lang="en-US" sz="4000" dirty="0" smtClean="0">
              <a:latin typeface="+mj-lt"/>
            </a:endParaRPr>
          </a:p>
          <a:p>
            <a:r>
              <a:rPr lang="en-US" sz="4000" dirty="0" smtClean="0">
                <a:latin typeface="+mj-lt"/>
              </a:rPr>
              <a:t> </a:t>
            </a:r>
          </a:p>
          <a:p>
            <a:r>
              <a:rPr lang="en-US" sz="4000" b="1" dirty="0" smtClean="0">
                <a:latin typeface="+mj-lt"/>
              </a:rPr>
              <a:t>Time Zones:                  </a:t>
            </a:r>
            <a:r>
              <a:rPr lang="en-US" sz="4000" dirty="0" smtClean="0">
                <a:latin typeface="+mj-lt"/>
              </a:rPr>
              <a:t>Kenya is on East Africa Time.  Standard Time is 3 hours ahead of Greenwich Mean Time (UTC/GMT + 3).  Kenya does not observe Daylight Saving Time.</a:t>
            </a:r>
          </a:p>
          <a:p>
            <a:endParaRPr lang="en-US" dirty="0"/>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Tanzania</a:t>
            </a:r>
            <a:endParaRPr lang="en-US" sz="3600" dirty="0"/>
          </a:p>
        </p:txBody>
      </p:sp>
      <p:sp>
        <p:nvSpPr>
          <p:cNvPr id="3" name="Content Placeholder 2"/>
          <p:cNvSpPr>
            <a:spLocks noGrp="1"/>
          </p:cNvSpPr>
          <p:nvPr>
            <p:ph idx="1"/>
          </p:nvPr>
        </p:nvSpPr>
        <p:spPr>
          <a:xfrm>
            <a:off x="457200" y="1371600"/>
            <a:ext cx="8229600" cy="47545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Dar es Salaam (administrative), Dodoma (official)</a:t>
            </a:r>
          </a:p>
          <a:p>
            <a:r>
              <a:rPr lang="en-US" sz="3400" dirty="0" smtClean="0">
                <a:latin typeface="+mj-lt"/>
              </a:rPr>
              <a:t> </a:t>
            </a:r>
          </a:p>
          <a:p>
            <a:r>
              <a:rPr lang="en-US" sz="3400" b="1" dirty="0" smtClean="0">
                <a:latin typeface="+mj-lt"/>
              </a:rPr>
              <a:t>Monetary Unit:                           </a:t>
            </a:r>
            <a:r>
              <a:rPr lang="en-US" sz="3400" dirty="0" smtClean="0">
                <a:latin typeface="+mj-lt"/>
              </a:rPr>
              <a:t>Tanzanian shilling</a:t>
            </a:r>
          </a:p>
          <a:p>
            <a:r>
              <a:rPr lang="en-US" sz="3400" dirty="0" smtClean="0">
                <a:latin typeface="+mj-lt"/>
              </a:rPr>
              <a:t> </a:t>
            </a:r>
          </a:p>
          <a:p>
            <a:r>
              <a:rPr lang="en-US" sz="3400" b="1" dirty="0" smtClean="0">
                <a:latin typeface="+mj-lt"/>
              </a:rPr>
              <a:t>Major Exports:                           </a:t>
            </a:r>
            <a:r>
              <a:rPr lang="en-US" sz="3400" dirty="0" smtClean="0">
                <a:latin typeface="+mj-lt"/>
              </a:rPr>
              <a:t>manufactured goods, cotton, cashew nuts, gold</a:t>
            </a:r>
          </a:p>
          <a:p>
            <a:r>
              <a:rPr lang="en-US" sz="3400" dirty="0" smtClean="0">
                <a:latin typeface="+mj-lt"/>
              </a:rPr>
              <a:t> </a:t>
            </a:r>
          </a:p>
          <a:p>
            <a:r>
              <a:rPr lang="en-US" sz="3400" b="1" dirty="0" smtClean="0">
                <a:latin typeface="+mj-lt"/>
              </a:rPr>
              <a:t>Major Imports:                           </a:t>
            </a:r>
            <a:r>
              <a:rPr lang="en-US" sz="3400" dirty="0" smtClean="0">
                <a:latin typeface="+mj-lt"/>
              </a:rPr>
              <a:t>consumer goods, machinery and transportation equipment, industrial raw materials, and crude oil</a:t>
            </a:r>
          </a:p>
          <a:p>
            <a:r>
              <a:rPr lang="en-US" sz="3400" dirty="0" smtClean="0">
                <a:latin typeface="+mj-lt"/>
              </a:rPr>
              <a:t> </a:t>
            </a:r>
          </a:p>
          <a:p>
            <a:r>
              <a:rPr lang="en-US" sz="3400" b="1" dirty="0" smtClean="0">
                <a:latin typeface="+mj-lt"/>
              </a:rPr>
              <a:t>Major Trading Partners:            </a:t>
            </a:r>
            <a:r>
              <a:rPr lang="en-US" sz="3400" dirty="0" smtClean="0">
                <a:latin typeface="+mj-lt"/>
              </a:rPr>
              <a:t>China, India, Netherlands, Japan, Zambia, UAE, Germany, South Africa, Kenya</a:t>
            </a:r>
          </a:p>
          <a:p>
            <a:r>
              <a:rPr lang="en-US" sz="3400" dirty="0" smtClean="0">
                <a:latin typeface="+mj-lt"/>
              </a:rPr>
              <a:t> </a:t>
            </a:r>
          </a:p>
          <a:p>
            <a:r>
              <a:rPr lang="en-US" sz="3400" b="1" dirty="0" smtClean="0">
                <a:latin typeface="+mj-lt"/>
              </a:rPr>
              <a:t>Ports and Harbors:                    </a:t>
            </a:r>
            <a:r>
              <a:rPr lang="en-US" sz="3400" dirty="0" smtClean="0">
                <a:latin typeface="+mj-lt"/>
              </a:rPr>
              <a:t>Bukoba, </a:t>
            </a:r>
            <a:r>
              <a:rPr lang="en-US" sz="3400" b="1" dirty="0" smtClean="0">
                <a:latin typeface="+mj-lt"/>
              </a:rPr>
              <a:t>Dar es Salaam</a:t>
            </a:r>
            <a:r>
              <a:rPr lang="en-US" sz="3400" dirty="0" smtClean="0">
                <a:latin typeface="+mj-lt"/>
              </a:rPr>
              <a:t>, Kigoma, Kilwa Masoko, Lindi, Mtwara, Mwanza, Pangani, Tanga, Wete, Zanzibar</a:t>
            </a:r>
          </a:p>
          <a:p>
            <a:r>
              <a:rPr lang="en-US" sz="3400" dirty="0" smtClean="0">
                <a:latin typeface="+mj-lt"/>
              </a:rPr>
              <a:t> </a:t>
            </a:r>
          </a:p>
          <a:p>
            <a:r>
              <a:rPr lang="en-US" sz="3400" b="1" dirty="0" smtClean="0">
                <a:latin typeface="+mj-lt"/>
              </a:rPr>
              <a:t>Time Zones:               </a:t>
            </a:r>
            <a:r>
              <a:rPr lang="en-US" sz="3400" dirty="0" smtClean="0">
                <a:latin typeface="+mj-lt"/>
              </a:rPr>
              <a:t>  Tanzania is on East Africa Time.  Standard Time is 3 hours ahead of Greenwich Mean Time (UTC/GMT + 3).  Tanzania does not observe Daylight Saving Time.</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South Africa</a:t>
            </a:r>
            <a:endParaRPr lang="en-US" sz="3600" dirty="0"/>
          </a:p>
        </p:txBody>
      </p:sp>
      <p:sp>
        <p:nvSpPr>
          <p:cNvPr id="3" name="Content Placeholder 2"/>
          <p:cNvSpPr>
            <a:spLocks noGrp="1"/>
          </p:cNvSpPr>
          <p:nvPr>
            <p:ph idx="1"/>
          </p:nvPr>
        </p:nvSpPr>
        <p:spPr>
          <a:xfrm>
            <a:off x="457200" y="1295400"/>
            <a:ext cx="8229600" cy="4830763"/>
          </a:xfrm>
        </p:spPr>
        <p:txBody>
          <a:bodyPr>
            <a:normAutofit fontScale="47500" lnSpcReduction="20000"/>
          </a:bodyPr>
          <a:lstStyle/>
          <a:p>
            <a:r>
              <a:rPr lang="en-US" b="1" i="1" dirty="0" smtClean="0"/>
              <a:t> </a:t>
            </a:r>
            <a:endParaRPr lang="en-US" dirty="0" smtClean="0"/>
          </a:p>
          <a:p>
            <a:r>
              <a:rPr lang="en-US" sz="3400" b="1" dirty="0" smtClean="0">
                <a:latin typeface="+mj-lt"/>
              </a:rPr>
              <a:t>Capital City:                               </a:t>
            </a:r>
            <a:r>
              <a:rPr lang="en-US" sz="3400" dirty="0" smtClean="0">
                <a:latin typeface="+mj-lt"/>
              </a:rPr>
              <a:t>Pretoria (Administrative Capital), Cape Town (Legislative Capital), Bloemfontein (Judicial Capital)</a:t>
            </a:r>
          </a:p>
          <a:p>
            <a:r>
              <a:rPr lang="en-US" sz="3400" dirty="0" smtClean="0">
                <a:latin typeface="+mj-lt"/>
              </a:rPr>
              <a:t> </a:t>
            </a:r>
          </a:p>
          <a:p>
            <a:r>
              <a:rPr lang="en-US" sz="3400" b="1" dirty="0" smtClean="0">
                <a:latin typeface="+mj-lt"/>
              </a:rPr>
              <a:t>Monetary Unit:                           </a:t>
            </a:r>
            <a:r>
              <a:rPr lang="en-US" sz="3400" dirty="0" smtClean="0">
                <a:latin typeface="+mj-lt"/>
              </a:rPr>
              <a:t>Rand</a:t>
            </a:r>
          </a:p>
          <a:p>
            <a:r>
              <a:rPr lang="en-US" sz="3400" dirty="0" smtClean="0">
                <a:latin typeface="+mj-lt"/>
              </a:rPr>
              <a:t> </a:t>
            </a:r>
          </a:p>
          <a:p>
            <a:r>
              <a:rPr lang="en-US" sz="3400" b="1" dirty="0" smtClean="0">
                <a:latin typeface="+mj-lt"/>
              </a:rPr>
              <a:t>Major Exports:                           </a:t>
            </a:r>
            <a:r>
              <a:rPr lang="en-US" sz="3400" dirty="0" smtClean="0">
                <a:latin typeface="+mj-lt"/>
              </a:rPr>
              <a:t>gold, diamonds, platinum, other metals and minerals, machinery and equipment</a:t>
            </a:r>
          </a:p>
          <a:p>
            <a:r>
              <a:rPr lang="en-US" sz="3400" dirty="0" smtClean="0">
                <a:latin typeface="+mj-lt"/>
              </a:rPr>
              <a:t> </a:t>
            </a:r>
          </a:p>
          <a:p>
            <a:r>
              <a:rPr lang="en-US" sz="3400" b="1" dirty="0" smtClean="0">
                <a:latin typeface="+mj-lt"/>
              </a:rPr>
              <a:t>Major Imports:                           </a:t>
            </a:r>
            <a:r>
              <a:rPr lang="en-US" sz="3400" dirty="0" smtClean="0">
                <a:latin typeface="+mj-lt"/>
              </a:rPr>
              <a:t>machinery and equipment, chemicals, petroleum products, scientific instruments, and foodstuffs</a:t>
            </a:r>
          </a:p>
          <a:p>
            <a:r>
              <a:rPr lang="en-US" sz="3400" dirty="0" smtClean="0">
                <a:latin typeface="+mj-lt"/>
              </a:rPr>
              <a:t> </a:t>
            </a:r>
          </a:p>
          <a:p>
            <a:r>
              <a:rPr lang="en-US" sz="3400" b="1" dirty="0" smtClean="0">
                <a:latin typeface="+mj-lt"/>
              </a:rPr>
              <a:t>Major Trading Partners:            </a:t>
            </a:r>
            <a:r>
              <a:rPr lang="en-US" sz="3400" dirty="0" smtClean="0">
                <a:latin typeface="+mj-lt"/>
              </a:rPr>
              <a:t>Japan, U.S., Germany, Netherlands, China, Saudi Arabia</a:t>
            </a:r>
          </a:p>
          <a:p>
            <a:r>
              <a:rPr lang="en-US" sz="3400" dirty="0" smtClean="0">
                <a:latin typeface="+mj-lt"/>
              </a:rPr>
              <a:t> </a:t>
            </a:r>
          </a:p>
          <a:p>
            <a:r>
              <a:rPr lang="en-US" sz="3400" b="1" dirty="0" smtClean="0">
                <a:latin typeface="+mj-lt"/>
              </a:rPr>
              <a:t>Ports and Harbors:                    Cape Town</a:t>
            </a:r>
            <a:r>
              <a:rPr lang="en-US" sz="3400" dirty="0" smtClean="0">
                <a:latin typeface="+mj-lt"/>
              </a:rPr>
              <a:t>, </a:t>
            </a:r>
            <a:r>
              <a:rPr lang="en-US" sz="3400" b="1" dirty="0" smtClean="0">
                <a:latin typeface="+mj-lt"/>
              </a:rPr>
              <a:t>Durban</a:t>
            </a:r>
            <a:r>
              <a:rPr lang="en-US" sz="3400" dirty="0" smtClean="0">
                <a:latin typeface="+mj-lt"/>
              </a:rPr>
              <a:t>, </a:t>
            </a:r>
            <a:r>
              <a:rPr lang="en-US" sz="3400" b="1" dirty="0" smtClean="0">
                <a:latin typeface="+mj-lt"/>
              </a:rPr>
              <a:t>East London</a:t>
            </a:r>
            <a:r>
              <a:rPr lang="en-US" sz="3400" dirty="0" smtClean="0">
                <a:latin typeface="+mj-lt"/>
              </a:rPr>
              <a:t>, Mosselbaai, </a:t>
            </a:r>
            <a:r>
              <a:rPr lang="en-US" sz="3400" b="1" dirty="0" smtClean="0">
                <a:latin typeface="+mj-lt"/>
              </a:rPr>
              <a:t>Port Elizabeth</a:t>
            </a:r>
            <a:r>
              <a:rPr lang="en-US" sz="3400" dirty="0" smtClean="0">
                <a:latin typeface="+mj-lt"/>
              </a:rPr>
              <a:t>, Richards Bay, Saldanha</a:t>
            </a:r>
          </a:p>
          <a:p>
            <a:r>
              <a:rPr lang="en-US" sz="3400" dirty="0" smtClean="0">
                <a:latin typeface="+mj-lt"/>
              </a:rPr>
              <a:t> </a:t>
            </a:r>
          </a:p>
          <a:p>
            <a:r>
              <a:rPr lang="en-US" sz="3400" b="1" dirty="0" smtClean="0">
                <a:latin typeface="+mj-lt"/>
              </a:rPr>
              <a:t>Time Zones:                   </a:t>
            </a:r>
            <a:r>
              <a:rPr lang="en-US" sz="3400" dirty="0" smtClean="0">
                <a:latin typeface="+mj-lt"/>
              </a:rPr>
              <a:t>South Africa is on Central Africa Time.  Standard Time is 2 hours ahead of Greenwich Mean Time (UTC/GMT + 2).  South Africa does not observe Daylight Saving Time.</a:t>
            </a:r>
          </a:p>
          <a:p>
            <a:endParaRPr lang="en-US" sz="3400" dirty="0">
              <a:latin typeface="+mj-lt"/>
            </a:endParaRP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Facts on the Ivory Coast (Cote d’ Ivoire)</a:t>
            </a:r>
            <a:endParaRPr lang="en-US" sz="3600" dirty="0"/>
          </a:p>
        </p:txBody>
      </p:sp>
      <p:sp>
        <p:nvSpPr>
          <p:cNvPr id="3" name="Content Placeholder 2"/>
          <p:cNvSpPr>
            <a:spLocks noGrp="1"/>
          </p:cNvSpPr>
          <p:nvPr>
            <p:ph idx="1"/>
          </p:nvPr>
        </p:nvSpPr>
        <p:spPr>
          <a:xfrm>
            <a:off x="457200" y="1676400"/>
            <a:ext cx="8229600" cy="4678363"/>
          </a:xfrm>
        </p:spPr>
        <p:txBody>
          <a:bodyPr>
            <a:normAutofit fontScale="47500" lnSpcReduction="20000"/>
          </a:bodyPr>
          <a:lstStyle/>
          <a:p>
            <a:r>
              <a:rPr lang="en-US" sz="3400" b="1" dirty="0" smtClean="0">
                <a:latin typeface="+mj-lt"/>
              </a:rPr>
              <a:t>Capital City:                               </a:t>
            </a:r>
            <a:r>
              <a:rPr lang="en-US" sz="3400" dirty="0" smtClean="0">
                <a:latin typeface="+mj-lt"/>
              </a:rPr>
              <a:t>Yamoussoukro (Official), Abidjan (Administrative)</a:t>
            </a:r>
          </a:p>
          <a:p>
            <a:r>
              <a:rPr lang="en-US" sz="3400" dirty="0" smtClean="0">
                <a:latin typeface="+mj-lt"/>
              </a:rPr>
              <a:t> </a:t>
            </a:r>
          </a:p>
          <a:p>
            <a:r>
              <a:rPr lang="en-US" sz="3400" b="1" dirty="0" smtClean="0">
                <a:latin typeface="+mj-lt"/>
              </a:rPr>
              <a:t>Monetary Unit:                           </a:t>
            </a:r>
            <a:r>
              <a:rPr lang="en-US" sz="3400" dirty="0" smtClean="0">
                <a:latin typeface="+mj-lt"/>
              </a:rPr>
              <a:t>CFA Franc</a:t>
            </a:r>
          </a:p>
          <a:p>
            <a:r>
              <a:rPr lang="en-US" sz="3400" dirty="0" smtClean="0">
                <a:latin typeface="+mj-lt"/>
              </a:rPr>
              <a:t> </a:t>
            </a:r>
          </a:p>
          <a:p>
            <a:r>
              <a:rPr lang="en-US" sz="3400" b="1" dirty="0" smtClean="0">
                <a:latin typeface="+mj-lt"/>
              </a:rPr>
              <a:t>Major Exports:                           </a:t>
            </a:r>
            <a:r>
              <a:rPr lang="en-US" sz="3400" dirty="0" smtClean="0">
                <a:latin typeface="+mj-lt"/>
              </a:rPr>
              <a:t>cocoa, coffee, timber, petroleum, cotton, bananas, pineapples, palm oil, cotton, and fish</a:t>
            </a:r>
          </a:p>
          <a:p>
            <a:r>
              <a:rPr lang="en-US" sz="3400" dirty="0" smtClean="0">
                <a:latin typeface="+mj-lt"/>
              </a:rPr>
              <a:t> </a:t>
            </a:r>
          </a:p>
          <a:p>
            <a:r>
              <a:rPr lang="en-US" sz="3400" b="1" dirty="0" smtClean="0">
                <a:latin typeface="+mj-lt"/>
              </a:rPr>
              <a:t>Major Imports:                           </a:t>
            </a:r>
            <a:r>
              <a:rPr lang="en-US" sz="3400" dirty="0" smtClean="0">
                <a:latin typeface="+mj-lt"/>
              </a:rPr>
              <a:t>foodstuffs, capital equipment, and fuel</a:t>
            </a:r>
          </a:p>
          <a:p>
            <a:r>
              <a:rPr lang="en-US" sz="3400" dirty="0" smtClean="0">
                <a:latin typeface="+mj-lt"/>
              </a:rPr>
              <a:t> </a:t>
            </a:r>
          </a:p>
          <a:p>
            <a:r>
              <a:rPr lang="en-US" sz="3400" b="1" dirty="0" smtClean="0">
                <a:latin typeface="+mj-lt"/>
              </a:rPr>
              <a:t>Major Trading Partners:            </a:t>
            </a:r>
            <a:r>
              <a:rPr lang="en-US" sz="3400" dirty="0" smtClean="0">
                <a:latin typeface="+mj-lt"/>
              </a:rPr>
              <a:t>France, Netherlands, U.S., Nigeria, Germany, China</a:t>
            </a:r>
          </a:p>
          <a:p>
            <a:r>
              <a:rPr lang="en-US" sz="3400" dirty="0" smtClean="0">
                <a:latin typeface="+mj-lt"/>
              </a:rPr>
              <a:t> </a:t>
            </a:r>
          </a:p>
          <a:p>
            <a:r>
              <a:rPr lang="en-US" sz="3400" b="1" dirty="0" smtClean="0">
                <a:latin typeface="+mj-lt"/>
              </a:rPr>
              <a:t>Ports and Harbors:                    Abidjan</a:t>
            </a:r>
            <a:r>
              <a:rPr lang="en-US" sz="3400" dirty="0" smtClean="0">
                <a:latin typeface="+mj-lt"/>
              </a:rPr>
              <a:t>, Aboisso, Dabou, San-Pedro</a:t>
            </a:r>
          </a:p>
          <a:p>
            <a:r>
              <a:rPr lang="en-US" sz="3400" dirty="0" smtClean="0">
                <a:latin typeface="+mj-lt"/>
              </a:rPr>
              <a:t> </a:t>
            </a:r>
          </a:p>
          <a:p>
            <a:r>
              <a:rPr lang="en-US" sz="3400" b="1" dirty="0" smtClean="0">
                <a:latin typeface="+mj-lt"/>
              </a:rPr>
              <a:t>Time Zones:                    </a:t>
            </a:r>
            <a:r>
              <a:rPr lang="en-US" sz="3400" dirty="0" smtClean="0">
                <a:latin typeface="+mj-lt"/>
              </a:rPr>
              <a:t>Cote d’ Ivoire is on Greenwich Mean Time (UTC/GMT + 0).  Cote d’ Ivoire does not observe Daylight Saving Time.</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the Republic of the Congo</a:t>
            </a:r>
            <a:endParaRPr lang="en-US" sz="3600" dirty="0"/>
          </a:p>
        </p:txBody>
      </p:sp>
      <p:sp>
        <p:nvSpPr>
          <p:cNvPr id="3" name="Content Placeholder 2"/>
          <p:cNvSpPr>
            <a:spLocks noGrp="1"/>
          </p:cNvSpPr>
          <p:nvPr>
            <p:ph idx="1"/>
          </p:nvPr>
        </p:nvSpPr>
        <p:spPr>
          <a:xfrm>
            <a:off x="533400" y="1524000"/>
            <a:ext cx="8229600" cy="4800600"/>
          </a:xfrm>
        </p:spPr>
        <p:txBody>
          <a:bodyPr>
            <a:noAutofit/>
          </a:bodyPr>
          <a:lstStyle/>
          <a:p>
            <a:r>
              <a:rPr lang="en-US" sz="1600" b="1" dirty="0" smtClean="0">
                <a:latin typeface="+mj-lt"/>
              </a:rPr>
              <a:t>Capital City:                               </a:t>
            </a:r>
            <a:r>
              <a:rPr lang="en-US" sz="1600" dirty="0" smtClean="0">
                <a:latin typeface="+mj-lt"/>
              </a:rPr>
              <a:t>Brazzaville</a:t>
            </a:r>
          </a:p>
          <a:p>
            <a:r>
              <a:rPr lang="en-US" sz="1600" dirty="0" smtClean="0">
                <a:latin typeface="+mj-lt"/>
              </a:rPr>
              <a:t> </a:t>
            </a:r>
          </a:p>
          <a:p>
            <a:r>
              <a:rPr lang="en-US" sz="1600" b="1" dirty="0" smtClean="0">
                <a:latin typeface="+mj-lt"/>
              </a:rPr>
              <a:t>Monetary Unit:                           </a:t>
            </a:r>
            <a:r>
              <a:rPr lang="en-US" sz="1600" dirty="0" smtClean="0">
                <a:latin typeface="+mj-lt"/>
              </a:rPr>
              <a:t>CFA Franc</a:t>
            </a:r>
          </a:p>
          <a:p>
            <a:r>
              <a:rPr lang="en-US" sz="1600" dirty="0" smtClean="0">
                <a:latin typeface="+mj-lt"/>
              </a:rPr>
              <a:t> </a:t>
            </a:r>
          </a:p>
          <a:p>
            <a:r>
              <a:rPr lang="en-US" sz="1600" b="1" dirty="0" smtClean="0">
                <a:latin typeface="+mj-lt"/>
              </a:rPr>
              <a:t>Major Exports:                           </a:t>
            </a:r>
            <a:r>
              <a:rPr lang="en-US" sz="1600" dirty="0" smtClean="0">
                <a:latin typeface="+mj-lt"/>
              </a:rPr>
              <a:t>petroleum, lumber, plywood, sugar, cocoa, coffee, diamonds</a:t>
            </a:r>
          </a:p>
          <a:p>
            <a:r>
              <a:rPr lang="en-US" sz="1600" dirty="0" smtClean="0">
                <a:latin typeface="+mj-lt"/>
              </a:rPr>
              <a:t> </a:t>
            </a:r>
          </a:p>
          <a:p>
            <a:r>
              <a:rPr lang="en-US" sz="1600" b="1" dirty="0" smtClean="0">
                <a:latin typeface="+mj-lt"/>
              </a:rPr>
              <a:t>Major Imports:                           </a:t>
            </a:r>
            <a:r>
              <a:rPr lang="en-US" sz="1600" dirty="0" smtClean="0">
                <a:latin typeface="+mj-lt"/>
              </a:rPr>
              <a:t>capital equipment, construction materials, and foodstuffs</a:t>
            </a:r>
          </a:p>
          <a:p>
            <a:r>
              <a:rPr lang="en-US" sz="1600" dirty="0" smtClean="0">
                <a:latin typeface="+mj-lt"/>
              </a:rPr>
              <a:t> </a:t>
            </a:r>
          </a:p>
          <a:p>
            <a:r>
              <a:rPr lang="en-US" sz="1600" b="1" dirty="0" smtClean="0">
                <a:latin typeface="+mj-lt"/>
              </a:rPr>
              <a:t>Major Trading Partners:            </a:t>
            </a:r>
            <a:r>
              <a:rPr lang="en-US" sz="1600" dirty="0" smtClean="0">
                <a:latin typeface="+mj-lt"/>
              </a:rPr>
              <a:t>U.S., China, Taiwan, South Korea, France, India, Italy, Belgium</a:t>
            </a:r>
          </a:p>
          <a:p>
            <a:r>
              <a:rPr lang="en-US" sz="1600" dirty="0" smtClean="0">
                <a:latin typeface="+mj-lt"/>
              </a:rPr>
              <a:t> </a:t>
            </a:r>
          </a:p>
          <a:p>
            <a:r>
              <a:rPr lang="en-US" sz="1600" b="1" dirty="0" smtClean="0">
                <a:latin typeface="+mj-lt"/>
              </a:rPr>
              <a:t>Ports and Harbors:                    </a:t>
            </a:r>
            <a:r>
              <a:rPr lang="en-US" sz="1600" dirty="0" smtClean="0">
                <a:latin typeface="+mj-lt"/>
              </a:rPr>
              <a:t>Brazzaville, Impfondo, Ouesso, Oyo, </a:t>
            </a:r>
            <a:r>
              <a:rPr lang="en-US" sz="1600" b="1" dirty="0" smtClean="0">
                <a:latin typeface="+mj-lt"/>
              </a:rPr>
              <a:t>Pointe-Noire</a:t>
            </a:r>
            <a:endParaRPr lang="en-US" sz="1600" dirty="0" smtClean="0">
              <a:latin typeface="+mj-lt"/>
            </a:endParaRPr>
          </a:p>
          <a:p>
            <a:r>
              <a:rPr lang="en-US" sz="1600" dirty="0" smtClean="0">
                <a:latin typeface="+mj-lt"/>
              </a:rPr>
              <a:t> </a:t>
            </a:r>
          </a:p>
          <a:p>
            <a:r>
              <a:rPr lang="en-US" sz="1600" b="1" dirty="0" smtClean="0">
                <a:latin typeface="+mj-lt"/>
              </a:rPr>
              <a:t>Time Zones:                       </a:t>
            </a:r>
            <a:r>
              <a:rPr lang="en-US" sz="1600" dirty="0" smtClean="0">
                <a:latin typeface="+mj-lt"/>
              </a:rPr>
              <a:t>The Republic of Congo is on West Africa Time.  Standard Time is 1 hour ahead of Greenwich Mean Time (UTC/GMT + 1).  The Republic of The Congo does not observe Daylight Saving Time.</a:t>
            </a:r>
          </a:p>
          <a:p>
            <a:r>
              <a:rPr lang="en-US" sz="1600" dirty="0" smtClean="0">
                <a:latin typeface="+mj-lt"/>
              </a:rPr>
              <a:t> </a:t>
            </a:r>
          </a:p>
          <a:p>
            <a:endParaRPr lang="en-US" sz="1600" dirty="0">
              <a:latin typeface="+mj-lt"/>
            </a:endParaRP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Morocco</a:t>
            </a:r>
            <a:endParaRPr lang="en-US" sz="3600" dirty="0"/>
          </a:p>
        </p:txBody>
      </p:sp>
      <p:sp>
        <p:nvSpPr>
          <p:cNvPr id="3" name="Content Placeholder 2"/>
          <p:cNvSpPr>
            <a:spLocks noGrp="1"/>
          </p:cNvSpPr>
          <p:nvPr>
            <p:ph idx="1"/>
          </p:nvPr>
        </p:nvSpPr>
        <p:spPr>
          <a:xfrm>
            <a:off x="457200" y="1600200"/>
            <a:ext cx="8229600" cy="4800600"/>
          </a:xfrm>
        </p:spPr>
        <p:txBody>
          <a:bodyPr>
            <a:normAutofit fontScale="47500" lnSpcReduction="20000"/>
          </a:bodyPr>
          <a:lstStyle/>
          <a:p>
            <a:r>
              <a:rPr lang="en-US" sz="3400" b="1" dirty="0" smtClean="0">
                <a:latin typeface="+mj-lt"/>
              </a:rPr>
              <a:t>Capital City:                             </a:t>
            </a:r>
            <a:r>
              <a:rPr lang="en-US" sz="3400" dirty="0" smtClean="0">
                <a:latin typeface="+mj-lt"/>
              </a:rPr>
              <a:t>Rabat</a:t>
            </a:r>
          </a:p>
          <a:p>
            <a:r>
              <a:rPr lang="en-US" sz="3400" dirty="0" smtClean="0">
                <a:latin typeface="+mj-lt"/>
              </a:rPr>
              <a:t> </a:t>
            </a:r>
          </a:p>
          <a:p>
            <a:r>
              <a:rPr lang="en-US" sz="3400" b="1" dirty="0" smtClean="0">
                <a:latin typeface="+mj-lt"/>
              </a:rPr>
              <a:t>Monetary Unit:                         </a:t>
            </a:r>
            <a:r>
              <a:rPr lang="en-US" sz="3400" dirty="0" smtClean="0">
                <a:latin typeface="+mj-lt"/>
              </a:rPr>
              <a:t>Dirham</a:t>
            </a:r>
          </a:p>
          <a:p>
            <a:r>
              <a:rPr lang="en-US" sz="3400" dirty="0" smtClean="0">
                <a:latin typeface="+mj-lt"/>
              </a:rPr>
              <a:t> </a:t>
            </a:r>
          </a:p>
          <a:p>
            <a:r>
              <a:rPr lang="en-US" sz="3400" b="1" dirty="0" smtClean="0">
                <a:latin typeface="+mj-lt"/>
              </a:rPr>
              <a:t>Major Exports:                         </a:t>
            </a:r>
            <a:r>
              <a:rPr lang="en-US" sz="3400" dirty="0" smtClean="0">
                <a:latin typeface="+mj-lt"/>
              </a:rPr>
              <a:t>clothing, fish, inorganic chemicals, transistors, crude minerals, fertilizers (including phosphates), petroleum products, fruits, and vegetables</a:t>
            </a:r>
          </a:p>
          <a:p>
            <a:r>
              <a:rPr lang="en-US" sz="3400" dirty="0" smtClean="0">
                <a:latin typeface="+mj-lt"/>
              </a:rPr>
              <a:t> </a:t>
            </a:r>
          </a:p>
          <a:p>
            <a:r>
              <a:rPr lang="en-US" sz="3400" b="1" dirty="0" smtClean="0">
                <a:latin typeface="+mj-lt"/>
              </a:rPr>
              <a:t>Major Imports:                         </a:t>
            </a:r>
            <a:r>
              <a:rPr lang="en-US" sz="3400" dirty="0" smtClean="0">
                <a:latin typeface="+mj-lt"/>
              </a:rPr>
              <a:t>crude petroleum, textile fabric, telecommunications equipment, wheat, gas and electricity, transistors, and plastics</a:t>
            </a:r>
          </a:p>
          <a:p>
            <a:r>
              <a:rPr lang="en-US" sz="3400" dirty="0" smtClean="0">
                <a:latin typeface="+mj-lt"/>
              </a:rPr>
              <a:t> </a:t>
            </a:r>
          </a:p>
          <a:p>
            <a:r>
              <a:rPr lang="en-US" sz="3400" b="1" dirty="0" smtClean="0">
                <a:latin typeface="+mj-lt"/>
              </a:rPr>
              <a:t>Major Trading Partners:         </a:t>
            </a:r>
            <a:r>
              <a:rPr lang="en-US" sz="3400" dirty="0" smtClean="0">
                <a:latin typeface="+mj-lt"/>
              </a:rPr>
              <a:t>France, Spain, U.K., Italy, India, Saudi Arabia, China, Germany</a:t>
            </a:r>
          </a:p>
          <a:p>
            <a:r>
              <a:rPr lang="en-US" sz="3400" dirty="0" smtClean="0">
                <a:latin typeface="+mj-lt"/>
              </a:rPr>
              <a:t> </a:t>
            </a:r>
          </a:p>
          <a:p>
            <a:r>
              <a:rPr lang="en-US" sz="3400" b="1" dirty="0" smtClean="0">
                <a:latin typeface="+mj-lt"/>
              </a:rPr>
              <a:t>Ports and Harbors:                 </a:t>
            </a:r>
            <a:r>
              <a:rPr lang="en-US" sz="3400" dirty="0" smtClean="0">
                <a:latin typeface="+mj-lt"/>
              </a:rPr>
              <a:t>Agadir, El Jadida, </a:t>
            </a:r>
            <a:r>
              <a:rPr lang="en-US" sz="3400" b="1" dirty="0" smtClean="0">
                <a:latin typeface="+mj-lt"/>
              </a:rPr>
              <a:t>Casablanca</a:t>
            </a:r>
            <a:r>
              <a:rPr lang="en-US" sz="3400" dirty="0" smtClean="0">
                <a:latin typeface="+mj-lt"/>
              </a:rPr>
              <a:t>, El orf Lasfar, Kenitra, Mohammedia, Nador, Rabat, Safi, Tangier; also Spanish-controlled Ceuta and Melilla</a:t>
            </a:r>
          </a:p>
          <a:p>
            <a:r>
              <a:rPr lang="en-US" sz="3400" dirty="0" smtClean="0">
                <a:latin typeface="+mj-lt"/>
              </a:rPr>
              <a:t> </a:t>
            </a:r>
          </a:p>
          <a:p>
            <a:r>
              <a:rPr lang="en-US" sz="3400" b="1" dirty="0" smtClean="0">
                <a:latin typeface="+mj-lt"/>
              </a:rPr>
              <a:t>Time Zones:              </a:t>
            </a:r>
            <a:r>
              <a:rPr lang="en-US" sz="3400" dirty="0" smtClean="0">
                <a:latin typeface="+mj-lt"/>
              </a:rPr>
              <a:t>Morocco is on Greenwich Mean Time (UTC/GMT +0).  Morocco does not observe Daylight Saving Time.</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Ghana</a:t>
            </a:r>
            <a:endParaRPr lang="en-US" sz="3600" dirty="0"/>
          </a:p>
        </p:txBody>
      </p:sp>
      <p:sp>
        <p:nvSpPr>
          <p:cNvPr id="3" name="Content Placeholder 2"/>
          <p:cNvSpPr>
            <a:spLocks noGrp="1"/>
          </p:cNvSpPr>
          <p:nvPr>
            <p:ph idx="1"/>
          </p:nvPr>
        </p:nvSpPr>
        <p:spPr>
          <a:xfrm>
            <a:off x="457200" y="1600200"/>
            <a:ext cx="8229600" cy="4648200"/>
          </a:xfrm>
        </p:spPr>
        <p:txBody>
          <a:bodyPr>
            <a:normAutofit/>
          </a:bodyPr>
          <a:lstStyle/>
          <a:p>
            <a:r>
              <a:rPr lang="en-US" sz="1600" b="1" dirty="0" smtClean="0">
                <a:latin typeface="+mj-lt"/>
              </a:rPr>
              <a:t>Capital City:                               </a:t>
            </a:r>
            <a:r>
              <a:rPr lang="en-US" sz="1600" dirty="0" smtClean="0">
                <a:latin typeface="+mj-lt"/>
              </a:rPr>
              <a:t>Accra</a:t>
            </a:r>
          </a:p>
          <a:p>
            <a:r>
              <a:rPr lang="en-US" sz="1600" dirty="0" smtClean="0">
                <a:latin typeface="+mj-lt"/>
              </a:rPr>
              <a:t> </a:t>
            </a:r>
          </a:p>
          <a:p>
            <a:r>
              <a:rPr lang="en-US" sz="1600" b="1" dirty="0" smtClean="0">
                <a:latin typeface="+mj-lt"/>
              </a:rPr>
              <a:t>Monetary Unit:                           </a:t>
            </a:r>
            <a:r>
              <a:rPr lang="en-US" sz="1600" dirty="0" smtClean="0">
                <a:latin typeface="+mj-lt"/>
              </a:rPr>
              <a:t>Cedi</a:t>
            </a:r>
          </a:p>
          <a:p>
            <a:r>
              <a:rPr lang="en-US" sz="1600" dirty="0" smtClean="0">
                <a:latin typeface="+mj-lt"/>
              </a:rPr>
              <a:t> </a:t>
            </a:r>
          </a:p>
          <a:p>
            <a:r>
              <a:rPr lang="en-US" sz="1600" b="1" dirty="0" smtClean="0">
                <a:latin typeface="+mj-lt"/>
              </a:rPr>
              <a:t>Major Exports:                           </a:t>
            </a:r>
            <a:r>
              <a:rPr lang="en-US" sz="1600" dirty="0" smtClean="0">
                <a:latin typeface="+mj-lt"/>
              </a:rPr>
              <a:t>gold, cocoa, timber, tuna, bauxite, aluminum, manganese ore, and diamonds</a:t>
            </a:r>
          </a:p>
          <a:p>
            <a:r>
              <a:rPr lang="en-US" sz="1600" dirty="0" smtClean="0">
                <a:latin typeface="+mj-lt"/>
              </a:rPr>
              <a:t> </a:t>
            </a:r>
          </a:p>
          <a:p>
            <a:r>
              <a:rPr lang="en-US" sz="1600" b="1" dirty="0" smtClean="0">
                <a:latin typeface="+mj-lt"/>
              </a:rPr>
              <a:t>Major Imports:                           </a:t>
            </a:r>
            <a:r>
              <a:rPr lang="en-US" sz="1600" dirty="0" smtClean="0">
                <a:latin typeface="+mj-lt"/>
              </a:rPr>
              <a:t>capital equipment, petroleum, and foodstuffs</a:t>
            </a:r>
          </a:p>
          <a:p>
            <a:r>
              <a:rPr lang="en-US" sz="1600" dirty="0" smtClean="0">
                <a:latin typeface="+mj-lt"/>
              </a:rPr>
              <a:t> </a:t>
            </a:r>
          </a:p>
          <a:p>
            <a:r>
              <a:rPr lang="en-US" sz="1600" b="1" dirty="0" smtClean="0">
                <a:latin typeface="+mj-lt"/>
              </a:rPr>
              <a:t>Major Trading Partners:            </a:t>
            </a:r>
            <a:r>
              <a:rPr lang="en-US" sz="1600" dirty="0" smtClean="0">
                <a:latin typeface="+mj-lt"/>
              </a:rPr>
              <a:t>Netherlands, U.K., U.S., Spain, Belgium, France, Nigeria, China, Brazil, South Africa</a:t>
            </a:r>
          </a:p>
          <a:p>
            <a:r>
              <a:rPr lang="en-US" sz="1600" dirty="0" smtClean="0">
                <a:latin typeface="+mj-lt"/>
              </a:rPr>
              <a:t> </a:t>
            </a:r>
          </a:p>
          <a:p>
            <a:r>
              <a:rPr lang="en-US" sz="1600" b="1" dirty="0" smtClean="0">
                <a:latin typeface="+mj-lt"/>
              </a:rPr>
              <a:t>Ports and Harbors:                    </a:t>
            </a:r>
            <a:r>
              <a:rPr lang="en-US" sz="1600" dirty="0" smtClean="0">
                <a:latin typeface="+mj-lt"/>
              </a:rPr>
              <a:t>Takoradi, </a:t>
            </a:r>
            <a:r>
              <a:rPr lang="en-US" sz="1600" b="1" dirty="0" smtClean="0">
                <a:latin typeface="+mj-lt"/>
              </a:rPr>
              <a:t>Tema</a:t>
            </a:r>
            <a:endParaRPr lang="en-US" sz="1600" dirty="0" smtClean="0">
              <a:latin typeface="+mj-lt"/>
            </a:endParaRPr>
          </a:p>
          <a:p>
            <a:r>
              <a:rPr lang="en-US" sz="1600" dirty="0" smtClean="0">
                <a:latin typeface="+mj-lt"/>
              </a:rPr>
              <a:t> </a:t>
            </a:r>
          </a:p>
          <a:p>
            <a:r>
              <a:rPr lang="en-US" sz="1600" b="1" dirty="0" smtClean="0">
                <a:latin typeface="+mj-lt"/>
              </a:rPr>
              <a:t>Time Zones:                   </a:t>
            </a:r>
            <a:r>
              <a:rPr lang="en-US" sz="1600" dirty="0" smtClean="0">
                <a:latin typeface="+mj-lt"/>
              </a:rPr>
              <a:t>Ghana is on Greenwich Mean Time (UTC/GMT + 0).  Ghana does not observe Daylight Saving Time.</a:t>
            </a:r>
          </a:p>
          <a:p>
            <a:endParaRPr lang="en-US" dirty="0"/>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Guinea</a:t>
            </a:r>
            <a:endParaRPr lang="en-US" sz="3600" dirty="0"/>
          </a:p>
        </p:txBody>
      </p:sp>
      <p:sp>
        <p:nvSpPr>
          <p:cNvPr id="3" name="Content Placeholder 2"/>
          <p:cNvSpPr>
            <a:spLocks noGrp="1"/>
          </p:cNvSpPr>
          <p:nvPr>
            <p:ph idx="1"/>
          </p:nvPr>
        </p:nvSpPr>
        <p:spPr/>
        <p:txBody>
          <a:bodyPr>
            <a:normAutofit fontScale="47500" lnSpcReduction="20000"/>
          </a:bodyPr>
          <a:lstStyle/>
          <a:p>
            <a:r>
              <a:rPr lang="en-US" sz="3400" b="1" dirty="0" smtClean="0">
                <a:latin typeface="+mj-lt"/>
              </a:rPr>
              <a:t>Capital City:                               </a:t>
            </a:r>
            <a:r>
              <a:rPr lang="en-US" sz="3400" dirty="0" smtClean="0">
                <a:latin typeface="+mj-lt"/>
              </a:rPr>
              <a:t>Conakry</a:t>
            </a:r>
          </a:p>
          <a:p>
            <a:r>
              <a:rPr lang="en-US" sz="3400" dirty="0" smtClean="0">
                <a:latin typeface="+mj-lt"/>
              </a:rPr>
              <a:t> </a:t>
            </a:r>
          </a:p>
          <a:p>
            <a:r>
              <a:rPr lang="en-US" sz="3400" b="1" dirty="0" smtClean="0">
                <a:latin typeface="+mj-lt"/>
              </a:rPr>
              <a:t>Monetary Unit:                           </a:t>
            </a:r>
            <a:r>
              <a:rPr lang="en-US" sz="3400" dirty="0" smtClean="0">
                <a:latin typeface="+mj-lt"/>
              </a:rPr>
              <a:t>Guinean franc</a:t>
            </a:r>
          </a:p>
          <a:p>
            <a:r>
              <a:rPr lang="en-US" sz="3400" dirty="0" smtClean="0">
                <a:latin typeface="+mj-lt"/>
              </a:rPr>
              <a:t> </a:t>
            </a:r>
          </a:p>
          <a:p>
            <a:r>
              <a:rPr lang="en-US" sz="3400" b="1" dirty="0" smtClean="0">
                <a:latin typeface="+mj-lt"/>
              </a:rPr>
              <a:t>Major Exports:                           </a:t>
            </a:r>
            <a:r>
              <a:rPr lang="en-US" sz="3400" dirty="0" smtClean="0">
                <a:latin typeface="+mj-lt"/>
              </a:rPr>
              <a:t>bauxite, alumina, gold, diamonds, coffee, fish, and agricultural products</a:t>
            </a:r>
          </a:p>
          <a:p>
            <a:r>
              <a:rPr lang="en-US" sz="3400" dirty="0" smtClean="0">
                <a:latin typeface="+mj-lt"/>
              </a:rPr>
              <a:t> </a:t>
            </a:r>
          </a:p>
          <a:p>
            <a:r>
              <a:rPr lang="en-US" sz="3400" b="1" dirty="0" smtClean="0">
                <a:latin typeface="+mj-lt"/>
              </a:rPr>
              <a:t>Major Imports:                           </a:t>
            </a:r>
            <a:r>
              <a:rPr lang="en-US" sz="3400" dirty="0" smtClean="0">
                <a:latin typeface="+mj-lt"/>
              </a:rPr>
              <a:t>petroleum products, metals, machinery, transport equipment, textiles, grain and other foodstuffs</a:t>
            </a:r>
          </a:p>
          <a:p>
            <a:r>
              <a:rPr lang="en-US" sz="3400" dirty="0" smtClean="0">
                <a:latin typeface="+mj-lt"/>
              </a:rPr>
              <a:t> </a:t>
            </a:r>
          </a:p>
          <a:p>
            <a:r>
              <a:rPr lang="en-US" sz="3400" b="1" dirty="0" smtClean="0">
                <a:latin typeface="+mj-lt"/>
              </a:rPr>
              <a:t>Major Trading Partners:            </a:t>
            </a:r>
            <a:r>
              <a:rPr lang="en-US" sz="3400" dirty="0" smtClean="0">
                <a:latin typeface="+mj-lt"/>
              </a:rPr>
              <a:t>South Korea, Russia, Ukraine, Spain, France, U.S., Germany, Ireland, China, Netherlands, Belgium</a:t>
            </a:r>
          </a:p>
          <a:p>
            <a:r>
              <a:rPr lang="en-US" sz="3400" dirty="0" smtClean="0">
                <a:latin typeface="+mj-lt"/>
              </a:rPr>
              <a:t> </a:t>
            </a:r>
          </a:p>
          <a:p>
            <a:r>
              <a:rPr lang="en-US" sz="3400" b="1" dirty="0" smtClean="0">
                <a:latin typeface="+mj-lt"/>
              </a:rPr>
              <a:t>Ports and Harbors:                    </a:t>
            </a:r>
            <a:r>
              <a:rPr lang="en-US" sz="3400" dirty="0" smtClean="0">
                <a:latin typeface="+mj-lt"/>
              </a:rPr>
              <a:t>Boke, </a:t>
            </a:r>
            <a:r>
              <a:rPr lang="en-US" sz="3400" b="1" dirty="0" smtClean="0">
                <a:latin typeface="+mj-lt"/>
              </a:rPr>
              <a:t>Conakry</a:t>
            </a:r>
            <a:r>
              <a:rPr lang="en-US" sz="3400" dirty="0" smtClean="0">
                <a:latin typeface="+mj-lt"/>
              </a:rPr>
              <a:t>, Kamsar</a:t>
            </a:r>
          </a:p>
          <a:p>
            <a:r>
              <a:rPr lang="en-US" sz="3400" dirty="0" smtClean="0">
                <a:latin typeface="+mj-lt"/>
              </a:rPr>
              <a:t> </a:t>
            </a:r>
          </a:p>
          <a:p>
            <a:r>
              <a:rPr lang="en-US" sz="3400" b="1" dirty="0" smtClean="0">
                <a:latin typeface="+mj-lt"/>
              </a:rPr>
              <a:t>Time Zones:                   </a:t>
            </a:r>
            <a:r>
              <a:rPr lang="en-US" sz="3400" dirty="0" smtClean="0">
                <a:latin typeface="+mj-lt"/>
              </a:rPr>
              <a:t>Guinea is on Greenwich Mean Time (UTC/GMT + 0).  Guinea does not observe Daylight Saving Time.</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Djibouti</a:t>
            </a:r>
            <a:endParaRPr lang="en-US" sz="3600" dirty="0"/>
          </a:p>
        </p:txBody>
      </p:sp>
      <p:sp>
        <p:nvSpPr>
          <p:cNvPr id="3" name="Content Placeholder 2"/>
          <p:cNvSpPr>
            <a:spLocks noGrp="1"/>
          </p:cNvSpPr>
          <p:nvPr>
            <p:ph idx="1"/>
          </p:nvPr>
        </p:nvSpPr>
        <p:spPr>
          <a:xfrm>
            <a:off x="457200" y="1676400"/>
            <a:ext cx="8229600" cy="4525963"/>
          </a:xfrm>
        </p:spPr>
        <p:txBody>
          <a:bodyPr>
            <a:normAutofit fontScale="47500" lnSpcReduction="20000"/>
          </a:bodyPr>
          <a:lstStyle/>
          <a:p>
            <a:r>
              <a:rPr lang="en-US" sz="3400" b="1" dirty="0" smtClean="0">
                <a:latin typeface="+mj-lt"/>
              </a:rPr>
              <a:t>Capital City:                               </a:t>
            </a:r>
            <a:r>
              <a:rPr lang="en-US" sz="3400" dirty="0" smtClean="0">
                <a:latin typeface="+mj-lt"/>
              </a:rPr>
              <a:t>Djibouti</a:t>
            </a:r>
          </a:p>
          <a:p>
            <a:r>
              <a:rPr lang="en-US" sz="3400" dirty="0" smtClean="0">
                <a:latin typeface="+mj-lt"/>
              </a:rPr>
              <a:t> </a:t>
            </a:r>
          </a:p>
          <a:p>
            <a:r>
              <a:rPr lang="en-US" sz="3400" b="1" dirty="0" smtClean="0">
                <a:latin typeface="+mj-lt"/>
              </a:rPr>
              <a:t>Monetary Unit:                           </a:t>
            </a:r>
            <a:r>
              <a:rPr lang="en-US" sz="3400" dirty="0" smtClean="0">
                <a:latin typeface="+mj-lt"/>
              </a:rPr>
              <a:t>Djiboutian franc</a:t>
            </a:r>
          </a:p>
          <a:p>
            <a:r>
              <a:rPr lang="en-US" sz="3400" dirty="0" smtClean="0">
                <a:latin typeface="+mj-lt"/>
              </a:rPr>
              <a:t> </a:t>
            </a:r>
          </a:p>
          <a:p>
            <a:r>
              <a:rPr lang="en-US" sz="3400" b="1" dirty="0" smtClean="0">
                <a:latin typeface="+mj-lt"/>
              </a:rPr>
              <a:t>Major Exports:                           </a:t>
            </a:r>
            <a:r>
              <a:rPr lang="en-US" sz="3400" dirty="0" smtClean="0">
                <a:latin typeface="+mj-lt"/>
              </a:rPr>
              <a:t>re-exports, hides and skins, and coffee (in transit)</a:t>
            </a:r>
          </a:p>
          <a:p>
            <a:r>
              <a:rPr lang="en-US" sz="3400" dirty="0" smtClean="0">
                <a:latin typeface="+mj-lt"/>
              </a:rPr>
              <a:t> </a:t>
            </a:r>
          </a:p>
          <a:p>
            <a:r>
              <a:rPr lang="en-US" sz="3400" b="1" dirty="0" smtClean="0">
                <a:latin typeface="+mj-lt"/>
              </a:rPr>
              <a:t>Major Imports:                           </a:t>
            </a:r>
            <a:r>
              <a:rPr lang="en-US" sz="3400" dirty="0" smtClean="0">
                <a:latin typeface="+mj-lt"/>
              </a:rPr>
              <a:t>foods, beverages, transport equipment, chemicals, and petroleum products</a:t>
            </a:r>
          </a:p>
          <a:p>
            <a:r>
              <a:rPr lang="en-US" sz="3400" dirty="0" smtClean="0">
                <a:latin typeface="+mj-lt"/>
              </a:rPr>
              <a:t> </a:t>
            </a:r>
          </a:p>
          <a:p>
            <a:r>
              <a:rPr lang="en-US" sz="3400" b="1" dirty="0" smtClean="0">
                <a:latin typeface="+mj-lt"/>
              </a:rPr>
              <a:t>Major Trading Partners:           </a:t>
            </a:r>
            <a:r>
              <a:rPr lang="en-US" sz="3400" dirty="0" smtClean="0">
                <a:latin typeface="+mj-lt"/>
              </a:rPr>
              <a:t>Somalia, Ethiopia, Yemen, Saudi Arabia, India, China, Ethiopia (Note:  Ethiopia has used the port of Djibouti for nearly all of its imports)</a:t>
            </a:r>
          </a:p>
          <a:p>
            <a:r>
              <a:rPr lang="en-US" sz="3400" dirty="0" smtClean="0">
                <a:latin typeface="+mj-lt"/>
              </a:rPr>
              <a:t> </a:t>
            </a:r>
          </a:p>
          <a:p>
            <a:r>
              <a:rPr lang="en-US" sz="3400" b="1" dirty="0" smtClean="0">
                <a:latin typeface="+mj-lt"/>
              </a:rPr>
              <a:t>Ports and Harbors:                     Djibouti    </a:t>
            </a:r>
            <a:endParaRPr lang="en-US" sz="3400" dirty="0" smtClean="0">
              <a:latin typeface="+mj-lt"/>
            </a:endParaRPr>
          </a:p>
          <a:p>
            <a:r>
              <a:rPr lang="en-US" sz="3400" b="1" dirty="0" smtClean="0">
                <a:latin typeface="+mj-lt"/>
              </a:rPr>
              <a:t> </a:t>
            </a:r>
            <a:endParaRPr lang="en-US" sz="3400" dirty="0" smtClean="0">
              <a:latin typeface="+mj-lt"/>
            </a:endParaRPr>
          </a:p>
          <a:p>
            <a:r>
              <a:rPr lang="en-US" sz="3400" b="1" dirty="0" smtClean="0">
                <a:latin typeface="+mj-lt"/>
              </a:rPr>
              <a:t>Time Zones:                      </a:t>
            </a:r>
            <a:r>
              <a:rPr lang="en-US" sz="3400" dirty="0" smtClean="0">
                <a:latin typeface="+mj-lt"/>
              </a:rPr>
              <a:t>Djibouti is on East Africa Time.  Standard Time is 3 hours ahead of Greenwich Mean Time (UTC/GMT + 3).  Djibouti does not observe Daylight Saving Time.  </a:t>
            </a:r>
          </a:p>
          <a:p>
            <a:endParaRPr lang="en-US" dirty="0"/>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Nigeria</a:t>
            </a:r>
            <a:endParaRPr lang="en-US" sz="3600" dirty="0"/>
          </a:p>
        </p:txBody>
      </p:sp>
      <p:sp>
        <p:nvSpPr>
          <p:cNvPr id="3" name="Content Placeholder 2"/>
          <p:cNvSpPr>
            <a:spLocks noGrp="1"/>
          </p:cNvSpPr>
          <p:nvPr>
            <p:ph idx="1"/>
          </p:nvPr>
        </p:nvSpPr>
        <p:spPr>
          <a:xfrm>
            <a:off x="457200" y="1600200"/>
            <a:ext cx="8229600" cy="4648200"/>
          </a:xfrm>
        </p:spPr>
        <p:txBody>
          <a:bodyPr>
            <a:normAutofit fontScale="40000" lnSpcReduction="20000"/>
          </a:bodyPr>
          <a:lstStyle/>
          <a:p>
            <a:r>
              <a:rPr lang="en-US" sz="4000" b="1" dirty="0" smtClean="0">
                <a:latin typeface="+mj-lt"/>
              </a:rPr>
              <a:t>Capital City:                                </a:t>
            </a:r>
            <a:r>
              <a:rPr lang="en-US" sz="4000" dirty="0" smtClean="0">
                <a:latin typeface="+mj-lt"/>
              </a:rPr>
              <a:t>Abuja</a:t>
            </a:r>
          </a:p>
          <a:p>
            <a:r>
              <a:rPr lang="en-US" sz="4000" dirty="0" smtClean="0">
                <a:latin typeface="+mj-lt"/>
              </a:rPr>
              <a:t> </a:t>
            </a:r>
          </a:p>
          <a:p>
            <a:r>
              <a:rPr lang="en-US" sz="4000" b="1" dirty="0" smtClean="0">
                <a:latin typeface="+mj-lt"/>
              </a:rPr>
              <a:t>Monetary Unit:                            </a:t>
            </a:r>
            <a:r>
              <a:rPr lang="en-US" sz="4000" dirty="0" smtClean="0">
                <a:latin typeface="+mj-lt"/>
              </a:rPr>
              <a:t>Naira</a:t>
            </a:r>
          </a:p>
          <a:p>
            <a:r>
              <a:rPr lang="en-US" sz="4000" dirty="0" smtClean="0">
                <a:latin typeface="+mj-lt"/>
              </a:rPr>
              <a:t> </a:t>
            </a:r>
          </a:p>
          <a:p>
            <a:r>
              <a:rPr lang="en-US" sz="4000" b="1" dirty="0" smtClean="0">
                <a:latin typeface="+mj-lt"/>
              </a:rPr>
              <a:t>Major Exports:                            </a:t>
            </a:r>
            <a:r>
              <a:rPr lang="en-US" sz="4000" dirty="0" smtClean="0">
                <a:latin typeface="+mj-lt"/>
              </a:rPr>
              <a:t>petroleum and petroleum products, cocoa, and rubber</a:t>
            </a:r>
          </a:p>
          <a:p>
            <a:r>
              <a:rPr lang="en-US" sz="4000" dirty="0" smtClean="0">
                <a:latin typeface="+mj-lt"/>
              </a:rPr>
              <a:t> </a:t>
            </a:r>
          </a:p>
          <a:p>
            <a:r>
              <a:rPr lang="en-US" sz="4000" b="1" dirty="0" smtClean="0">
                <a:latin typeface="+mj-lt"/>
              </a:rPr>
              <a:t>Major Imports:                             </a:t>
            </a:r>
            <a:r>
              <a:rPr lang="en-US" sz="4000" dirty="0" smtClean="0">
                <a:latin typeface="+mj-lt"/>
              </a:rPr>
              <a:t>machinery, chemicals, transport equipment, manufactured goods, food and live animals</a:t>
            </a:r>
          </a:p>
          <a:p>
            <a:r>
              <a:rPr lang="en-US" sz="4000" dirty="0" smtClean="0">
                <a:latin typeface="+mj-lt"/>
              </a:rPr>
              <a:t> </a:t>
            </a:r>
          </a:p>
          <a:p>
            <a:r>
              <a:rPr lang="en-US" sz="4000" b="1" dirty="0" smtClean="0">
                <a:latin typeface="+mj-lt"/>
              </a:rPr>
              <a:t>Major Trading Partners:             </a:t>
            </a:r>
            <a:r>
              <a:rPr lang="en-US" sz="4000" dirty="0" smtClean="0">
                <a:latin typeface="+mj-lt"/>
              </a:rPr>
              <a:t>U.S., Spain, Brazil, France, China, Netherlands, U.K., Germany</a:t>
            </a:r>
          </a:p>
          <a:p>
            <a:r>
              <a:rPr lang="en-US" sz="4000" dirty="0" smtClean="0">
                <a:latin typeface="+mj-lt"/>
              </a:rPr>
              <a:t> </a:t>
            </a:r>
          </a:p>
          <a:p>
            <a:r>
              <a:rPr lang="en-US" sz="4000" b="1" dirty="0" smtClean="0">
                <a:latin typeface="+mj-lt"/>
              </a:rPr>
              <a:t>Ports and Harbors:                     </a:t>
            </a:r>
            <a:r>
              <a:rPr lang="en-US" sz="4000" dirty="0" smtClean="0">
                <a:latin typeface="+mj-lt"/>
              </a:rPr>
              <a:t>Calabar, </a:t>
            </a:r>
            <a:r>
              <a:rPr lang="en-US" sz="4000" b="1" dirty="0" smtClean="0">
                <a:latin typeface="+mj-lt"/>
              </a:rPr>
              <a:t>Lagos</a:t>
            </a:r>
            <a:r>
              <a:rPr lang="en-US" sz="4000" dirty="0" smtClean="0">
                <a:latin typeface="+mj-lt"/>
              </a:rPr>
              <a:t>, Onne, Port Harcourt, Sapele, Warri</a:t>
            </a:r>
          </a:p>
          <a:p>
            <a:r>
              <a:rPr lang="en-US" sz="4000" dirty="0" smtClean="0">
                <a:latin typeface="+mj-lt"/>
              </a:rPr>
              <a:t> </a:t>
            </a:r>
          </a:p>
          <a:p>
            <a:r>
              <a:rPr lang="en-US" sz="4000" b="1" dirty="0" smtClean="0">
                <a:latin typeface="+mj-lt"/>
              </a:rPr>
              <a:t>Time Zones:                        </a:t>
            </a:r>
            <a:r>
              <a:rPr lang="en-US" sz="4000" dirty="0" smtClean="0">
                <a:latin typeface="+mj-lt"/>
              </a:rPr>
              <a:t>Nigeria is on West Africa Time.  Standard Time is 1 hour ahead of Greenwich Mean Time (UTC/GMT + 1).  Nigeria does not observe Daylight Saving Time.</a:t>
            </a:r>
          </a:p>
          <a:p>
            <a:r>
              <a:rPr lang="en-US" sz="40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Algeria</a:t>
            </a:r>
            <a:endParaRPr lang="en-US" sz="3600" dirty="0"/>
          </a:p>
        </p:txBody>
      </p:sp>
      <p:sp>
        <p:nvSpPr>
          <p:cNvPr id="3" name="Content Placeholder 2"/>
          <p:cNvSpPr>
            <a:spLocks noGrp="1"/>
          </p:cNvSpPr>
          <p:nvPr>
            <p:ph idx="1"/>
          </p:nvPr>
        </p:nvSpPr>
        <p:spPr>
          <a:xfrm>
            <a:off x="457200" y="1752600"/>
            <a:ext cx="8229600" cy="4800600"/>
          </a:xfrm>
        </p:spPr>
        <p:txBody>
          <a:bodyPr>
            <a:normAutofit fontScale="47500" lnSpcReduction="20000"/>
          </a:bodyPr>
          <a:lstStyle/>
          <a:p>
            <a:r>
              <a:rPr lang="en-US" sz="3400" b="1" dirty="0" smtClean="0">
                <a:latin typeface="+mj-lt"/>
              </a:rPr>
              <a:t>Capital City:                             </a:t>
            </a:r>
            <a:r>
              <a:rPr lang="en-US" sz="3400" dirty="0" smtClean="0">
                <a:latin typeface="+mj-lt"/>
              </a:rPr>
              <a:t>Algiers</a:t>
            </a:r>
          </a:p>
          <a:p>
            <a:r>
              <a:rPr lang="en-US" sz="3400" dirty="0" smtClean="0">
                <a:latin typeface="+mj-lt"/>
              </a:rPr>
              <a:t> </a:t>
            </a:r>
          </a:p>
          <a:p>
            <a:r>
              <a:rPr lang="en-US" sz="3400" b="1" dirty="0" smtClean="0">
                <a:latin typeface="+mj-lt"/>
              </a:rPr>
              <a:t>Monetary Unit:                         </a:t>
            </a:r>
            <a:r>
              <a:rPr lang="en-US" sz="3400" dirty="0" smtClean="0">
                <a:latin typeface="+mj-lt"/>
              </a:rPr>
              <a:t>Dinar</a:t>
            </a:r>
          </a:p>
          <a:p>
            <a:r>
              <a:rPr lang="en-US" sz="3400" dirty="0" smtClean="0">
                <a:latin typeface="+mj-lt"/>
              </a:rPr>
              <a:t> </a:t>
            </a:r>
          </a:p>
          <a:p>
            <a:r>
              <a:rPr lang="en-US" sz="3400" b="1" dirty="0" smtClean="0">
                <a:latin typeface="+mj-lt"/>
              </a:rPr>
              <a:t>Major Exports:                         </a:t>
            </a:r>
            <a:r>
              <a:rPr lang="en-US" sz="3400" dirty="0" smtClean="0">
                <a:latin typeface="+mj-lt"/>
              </a:rPr>
              <a:t>petroleum and petroleum products, and natural gas</a:t>
            </a:r>
          </a:p>
          <a:p>
            <a:r>
              <a:rPr lang="en-US" sz="3400" dirty="0" smtClean="0">
                <a:latin typeface="+mj-lt"/>
              </a:rPr>
              <a:t> </a:t>
            </a:r>
          </a:p>
          <a:p>
            <a:r>
              <a:rPr lang="en-US" sz="3400" b="1" dirty="0" smtClean="0">
                <a:latin typeface="+mj-lt"/>
              </a:rPr>
              <a:t>Major Imports:                         </a:t>
            </a:r>
            <a:r>
              <a:rPr lang="en-US" sz="3400" dirty="0" smtClean="0">
                <a:latin typeface="+mj-lt"/>
              </a:rPr>
              <a:t>capital goods, foodstuffs, and consumer goods</a:t>
            </a:r>
          </a:p>
          <a:p>
            <a:r>
              <a:rPr lang="en-US" sz="3400" dirty="0" smtClean="0">
                <a:latin typeface="+mj-lt"/>
              </a:rPr>
              <a:t> </a:t>
            </a:r>
          </a:p>
          <a:p>
            <a:r>
              <a:rPr lang="en-US" sz="3400" b="1" dirty="0" smtClean="0">
                <a:latin typeface="+mj-lt"/>
              </a:rPr>
              <a:t>Major Trading Partners:         </a:t>
            </a:r>
            <a:r>
              <a:rPr lang="en-US" sz="3400" dirty="0" smtClean="0">
                <a:latin typeface="+mj-lt"/>
              </a:rPr>
              <a:t> U.S., Italy, Spain, France, Canada, Brazil, Belgium, China, Germany, Turkey</a:t>
            </a:r>
          </a:p>
          <a:p>
            <a:r>
              <a:rPr lang="en-US" sz="3400" dirty="0" smtClean="0">
                <a:latin typeface="+mj-lt"/>
              </a:rPr>
              <a:t> </a:t>
            </a:r>
          </a:p>
          <a:p>
            <a:r>
              <a:rPr lang="en-US" sz="3400" b="1" dirty="0" smtClean="0">
                <a:latin typeface="+mj-lt"/>
              </a:rPr>
              <a:t>Ports and Harbors:                 </a:t>
            </a:r>
            <a:r>
              <a:rPr lang="en-US" sz="3400" dirty="0" smtClean="0">
                <a:latin typeface="+mj-lt"/>
              </a:rPr>
              <a:t>Algiers </a:t>
            </a:r>
            <a:r>
              <a:rPr lang="en-US" sz="3400" b="1" dirty="0" smtClean="0">
                <a:latin typeface="+mj-lt"/>
              </a:rPr>
              <a:t>(Alger),</a:t>
            </a:r>
            <a:r>
              <a:rPr lang="en-US" sz="3400" dirty="0" smtClean="0">
                <a:latin typeface="+mj-lt"/>
              </a:rPr>
              <a:t> Annaba, Arzew, Bejaia, Beni Saf, Dellys, Djendjene, Ghazaouet, Jijel, Mostaganem, Oran, Skikda, Tenes</a:t>
            </a:r>
          </a:p>
          <a:p>
            <a:r>
              <a:rPr lang="en-US" sz="3400" dirty="0" smtClean="0">
                <a:latin typeface="+mj-lt"/>
              </a:rPr>
              <a:t> </a:t>
            </a:r>
          </a:p>
          <a:p>
            <a:r>
              <a:rPr lang="en-US" sz="3400" b="1" dirty="0" smtClean="0">
                <a:latin typeface="+mj-lt"/>
              </a:rPr>
              <a:t>Time Zones:              </a:t>
            </a:r>
            <a:r>
              <a:rPr lang="en-US" sz="3400" dirty="0" smtClean="0">
                <a:latin typeface="+mj-lt"/>
              </a:rPr>
              <a:t> Algeria is on West Africa Time.  Standard Time is 1 hour ahead of Greenwich Mean Time (UTC/GMT + 1).  Algeria does not observe Daylight Saving Time.</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Tunisia</a:t>
            </a:r>
            <a:endParaRPr lang="en-US" sz="3600" dirty="0"/>
          </a:p>
        </p:txBody>
      </p:sp>
      <p:sp>
        <p:nvSpPr>
          <p:cNvPr id="3" name="Content Placeholder 2"/>
          <p:cNvSpPr>
            <a:spLocks noGrp="1"/>
          </p:cNvSpPr>
          <p:nvPr>
            <p:ph idx="1"/>
          </p:nvPr>
        </p:nvSpPr>
        <p:spPr>
          <a:xfrm>
            <a:off x="457200" y="1447800"/>
            <a:ext cx="8229600" cy="4525963"/>
          </a:xfrm>
        </p:spPr>
        <p:txBody>
          <a:bodyPr>
            <a:noAutofit/>
          </a:bodyPr>
          <a:lstStyle/>
          <a:p>
            <a:r>
              <a:rPr lang="en-US" sz="1600" b="1" dirty="0" smtClean="0">
                <a:latin typeface="+mj-lt"/>
              </a:rPr>
              <a:t>Capital City:                           </a:t>
            </a:r>
            <a:r>
              <a:rPr lang="en-US" sz="1600" dirty="0" smtClean="0">
                <a:latin typeface="+mj-lt"/>
              </a:rPr>
              <a:t>Tunis</a:t>
            </a:r>
          </a:p>
          <a:p>
            <a:r>
              <a:rPr lang="en-US" sz="1600" dirty="0" smtClean="0">
                <a:latin typeface="+mj-lt"/>
              </a:rPr>
              <a:t> </a:t>
            </a:r>
          </a:p>
          <a:p>
            <a:r>
              <a:rPr lang="en-US" sz="1600" b="1" dirty="0" smtClean="0">
                <a:latin typeface="+mj-lt"/>
              </a:rPr>
              <a:t>Monetary Unit:                       </a:t>
            </a:r>
            <a:r>
              <a:rPr lang="en-US" sz="1600" dirty="0" smtClean="0">
                <a:latin typeface="+mj-lt"/>
              </a:rPr>
              <a:t>Tunisian dinar</a:t>
            </a:r>
          </a:p>
          <a:p>
            <a:r>
              <a:rPr lang="en-US" sz="1600" dirty="0" smtClean="0">
                <a:latin typeface="+mj-lt"/>
              </a:rPr>
              <a:t> </a:t>
            </a:r>
          </a:p>
          <a:p>
            <a:r>
              <a:rPr lang="en-US" sz="1600" b="1" dirty="0" smtClean="0">
                <a:latin typeface="+mj-lt"/>
              </a:rPr>
              <a:t>Major Exports:                       </a:t>
            </a:r>
            <a:r>
              <a:rPr lang="en-US" sz="1600" dirty="0" smtClean="0">
                <a:latin typeface="+mj-lt"/>
              </a:rPr>
              <a:t>clothing, semi-finished goods and textiles, agricultural products, mechanical goods, phosphates and chemicals, and hydrocarbons</a:t>
            </a:r>
          </a:p>
          <a:p>
            <a:r>
              <a:rPr lang="en-US" sz="1600" dirty="0" smtClean="0">
                <a:latin typeface="+mj-lt"/>
              </a:rPr>
              <a:t> </a:t>
            </a:r>
          </a:p>
          <a:p>
            <a:r>
              <a:rPr lang="en-US" sz="1600" b="1" dirty="0" smtClean="0">
                <a:latin typeface="+mj-lt"/>
              </a:rPr>
              <a:t>Major Imports:                        </a:t>
            </a:r>
            <a:r>
              <a:rPr lang="en-US" sz="1600" dirty="0" smtClean="0">
                <a:latin typeface="+mj-lt"/>
              </a:rPr>
              <a:t>textiles, machinery and equipment, hydrocarbons, chemicals, and foodstuffs</a:t>
            </a:r>
          </a:p>
          <a:p>
            <a:r>
              <a:rPr lang="en-US" sz="1600" dirty="0" smtClean="0">
                <a:latin typeface="+mj-lt"/>
              </a:rPr>
              <a:t> </a:t>
            </a:r>
          </a:p>
          <a:p>
            <a:r>
              <a:rPr lang="en-US" sz="1600" b="1" dirty="0" smtClean="0">
                <a:latin typeface="+mj-lt"/>
              </a:rPr>
              <a:t>Major Trading Partners:        </a:t>
            </a:r>
            <a:r>
              <a:rPr lang="en-US" sz="1600" dirty="0" smtClean="0">
                <a:latin typeface="+mj-lt"/>
              </a:rPr>
              <a:t>France, Italy, Germany, Spain, Libya, U.S., </a:t>
            </a:r>
          </a:p>
          <a:p>
            <a:r>
              <a:rPr lang="en-US" sz="1600" dirty="0" smtClean="0">
                <a:latin typeface="+mj-lt"/>
              </a:rPr>
              <a:t> </a:t>
            </a:r>
          </a:p>
          <a:p>
            <a:r>
              <a:rPr lang="en-US" sz="1600" b="1" dirty="0" smtClean="0">
                <a:latin typeface="+mj-lt"/>
              </a:rPr>
              <a:t>Ports and Harbors:                 </a:t>
            </a:r>
            <a:r>
              <a:rPr lang="en-US" sz="1600" dirty="0" smtClean="0">
                <a:latin typeface="+mj-lt"/>
              </a:rPr>
              <a:t>Bizerte, Gabes, La Goulette, Sfax, Sousse, </a:t>
            </a:r>
            <a:r>
              <a:rPr lang="en-US" sz="1600" b="1" dirty="0" smtClean="0">
                <a:latin typeface="+mj-lt"/>
              </a:rPr>
              <a:t>Tunis</a:t>
            </a:r>
            <a:r>
              <a:rPr lang="en-US" sz="1600" dirty="0" smtClean="0">
                <a:latin typeface="+mj-lt"/>
              </a:rPr>
              <a:t>, Zarzis</a:t>
            </a:r>
          </a:p>
          <a:p>
            <a:r>
              <a:rPr lang="en-US" sz="1600" dirty="0" smtClean="0">
                <a:latin typeface="+mj-lt"/>
              </a:rPr>
              <a:t> </a:t>
            </a:r>
          </a:p>
          <a:p>
            <a:r>
              <a:rPr lang="en-US" sz="1600" b="1" dirty="0" smtClean="0">
                <a:latin typeface="+mj-lt"/>
              </a:rPr>
              <a:t>Time Zones:                   </a:t>
            </a:r>
            <a:r>
              <a:rPr lang="en-US" sz="1600" dirty="0" smtClean="0">
                <a:latin typeface="+mj-lt"/>
              </a:rPr>
              <a:t>Tunisia is on West Africa Time.  Standard Time is 1 hour ahead of Greenwich Mean Time (UTC/GMT + 1).  Tunisia does observe Daylight Saving Time from late March to late October.</a:t>
            </a:r>
          </a:p>
          <a:p>
            <a:endParaRPr lang="en-US" sz="1600" dirty="0">
              <a:latin typeface="+mj-lt"/>
            </a:endParaRPr>
          </a:p>
        </p:txBody>
      </p: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Where in Asia?</a:t>
            </a:r>
            <a:endParaRPr lang="en-US" dirty="0"/>
          </a:p>
        </p:txBody>
      </p:sp>
      <p:pic>
        <p:nvPicPr>
          <p:cNvPr id="5" name="Picture 8"/>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0" y="-1752600"/>
            <a:ext cx="9653588" cy="8277225"/>
          </a:xfrm>
          <a:prstGeom prst="rect">
            <a:avLst/>
          </a:prstGeom>
          <a:noFill/>
          <a:ln w="9525">
            <a:noFill/>
            <a:miter lim="800000"/>
            <a:headEnd/>
            <a:tailEnd/>
          </a:ln>
        </p:spPr>
      </p:pic>
      <p:sp>
        <p:nvSpPr>
          <p:cNvPr id="6" name="TextBox 5"/>
          <p:cNvSpPr txBox="1"/>
          <p:nvPr/>
        </p:nvSpPr>
        <p:spPr>
          <a:xfrm>
            <a:off x="1828800" y="3962400"/>
            <a:ext cx="838200" cy="461665"/>
          </a:xfrm>
          <a:prstGeom prst="rect">
            <a:avLst/>
          </a:prstGeom>
          <a:noFill/>
        </p:spPr>
        <p:txBody>
          <a:bodyPr wrap="square" rtlCol="0">
            <a:spAutoFit/>
          </a:bodyPr>
          <a:lstStyle/>
          <a:p>
            <a:r>
              <a:rPr lang="en-US" sz="1200" b="1" dirty="0" smtClean="0">
                <a:solidFill>
                  <a:schemeClr val="bg1"/>
                </a:solidFill>
              </a:rPr>
              <a:t>Karachi, Pakistan</a:t>
            </a:r>
            <a:endParaRPr lang="en-US" sz="1200" b="1" dirty="0">
              <a:solidFill>
                <a:schemeClr val="bg1"/>
              </a:solidFill>
            </a:endParaRPr>
          </a:p>
        </p:txBody>
      </p:sp>
      <p:sp>
        <p:nvSpPr>
          <p:cNvPr id="8" name="TextBox 7"/>
          <p:cNvSpPr txBox="1"/>
          <p:nvPr/>
        </p:nvSpPr>
        <p:spPr>
          <a:xfrm>
            <a:off x="2743200" y="4114800"/>
            <a:ext cx="685800" cy="338554"/>
          </a:xfrm>
          <a:prstGeom prst="rect">
            <a:avLst/>
          </a:prstGeom>
          <a:noFill/>
        </p:spPr>
        <p:txBody>
          <a:bodyPr wrap="square" rtlCol="0">
            <a:spAutoFit/>
          </a:bodyPr>
          <a:lstStyle/>
          <a:p>
            <a:r>
              <a:rPr lang="en-US" sz="1600" b="1" dirty="0" smtClean="0"/>
              <a:t>India</a:t>
            </a:r>
            <a:endParaRPr lang="en-US" sz="1600" b="1" dirty="0"/>
          </a:p>
        </p:txBody>
      </p:sp>
      <p:sp>
        <p:nvSpPr>
          <p:cNvPr id="9" name="TextBox 8"/>
          <p:cNvSpPr txBox="1"/>
          <p:nvPr/>
        </p:nvSpPr>
        <p:spPr>
          <a:xfrm>
            <a:off x="2209800" y="4419600"/>
            <a:ext cx="838200" cy="276999"/>
          </a:xfrm>
          <a:prstGeom prst="rect">
            <a:avLst/>
          </a:prstGeom>
          <a:noFill/>
        </p:spPr>
        <p:txBody>
          <a:bodyPr wrap="square" rtlCol="0">
            <a:spAutoFit/>
          </a:bodyPr>
          <a:lstStyle/>
          <a:p>
            <a:r>
              <a:rPr lang="en-US" sz="1200" b="1" dirty="0" smtClean="0"/>
              <a:t>Mumbai</a:t>
            </a:r>
            <a:endParaRPr lang="en-US" sz="1200" b="1" dirty="0"/>
          </a:p>
        </p:txBody>
      </p:sp>
      <p:sp>
        <p:nvSpPr>
          <p:cNvPr id="10" name="TextBox 9"/>
          <p:cNvSpPr txBox="1"/>
          <p:nvPr/>
        </p:nvSpPr>
        <p:spPr>
          <a:xfrm>
            <a:off x="2438400" y="4876800"/>
            <a:ext cx="685800" cy="276999"/>
          </a:xfrm>
          <a:prstGeom prst="rect">
            <a:avLst/>
          </a:prstGeom>
          <a:noFill/>
        </p:spPr>
        <p:txBody>
          <a:bodyPr wrap="square" rtlCol="0">
            <a:spAutoFit/>
          </a:bodyPr>
          <a:lstStyle/>
          <a:p>
            <a:r>
              <a:rPr lang="en-US" sz="1200" b="1" dirty="0" smtClean="0"/>
              <a:t>Cochin</a:t>
            </a:r>
            <a:endParaRPr lang="en-US" sz="1200" b="1" dirty="0"/>
          </a:p>
        </p:txBody>
      </p:sp>
      <p:sp>
        <p:nvSpPr>
          <p:cNvPr id="11" name="TextBox 10"/>
          <p:cNvSpPr txBox="1"/>
          <p:nvPr/>
        </p:nvSpPr>
        <p:spPr>
          <a:xfrm>
            <a:off x="2971800" y="4343400"/>
            <a:ext cx="762000" cy="276999"/>
          </a:xfrm>
          <a:prstGeom prst="rect">
            <a:avLst/>
          </a:prstGeom>
          <a:noFill/>
        </p:spPr>
        <p:txBody>
          <a:bodyPr wrap="square" rtlCol="0">
            <a:spAutoFit/>
          </a:bodyPr>
          <a:lstStyle/>
          <a:p>
            <a:r>
              <a:rPr lang="en-US" sz="1200" b="1" dirty="0" smtClean="0"/>
              <a:t>Kolkata</a:t>
            </a:r>
            <a:endParaRPr lang="en-US" sz="1200" b="1" dirty="0"/>
          </a:p>
        </p:txBody>
      </p:sp>
      <p:sp>
        <p:nvSpPr>
          <p:cNvPr id="12" name="TextBox 11"/>
          <p:cNvSpPr txBox="1"/>
          <p:nvPr/>
        </p:nvSpPr>
        <p:spPr>
          <a:xfrm>
            <a:off x="2971800" y="4648200"/>
            <a:ext cx="838200" cy="276999"/>
          </a:xfrm>
          <a:prstGeom prst="rect">
            <a:avLst/>
          </a:prstGeom>
          <a:noFill/>
        </p:spPr>
        <p:txBody>
          <a:bodyPr wrap="square" rtlCol="0">
            <a:spAutoFit/>
          </a:bodyPr>
          <a:lstStyle/>
          <a:p>
            <a:r>
              <a:rPr lang="en-US" sz="1200" b="1" dirty="0" smtClean="0"/>
              <a:t>Chennai</a:t>
            </a:r>
            <a:endParaRPr lang="en-US" sz="1200" b="1" dirty="0"/>
          </a:p>
        </p:txBody>
      </p:sp>
      <p:sp>
        <p:nvSpPr>
          <p:cNvPr id="13" name="TextBox 12"/>
          <p:cNvSpPr txBox="1"/>
          <p:nvPr/>
        </p:nvSpPr>
        <p:spPr>
          <a:xfrm>
            <a:off x="3048000" y="4876800"/>
            <a:ext cx="914400" cy="276999"/>
          </a:xfrm>
          <a:prstGeom prst="rect">
            <a:avLst/>
          </a:prstGeom>
          <a:noFill/>
        </p:spPr>
        <p:txBody>
          <a:bodyPr wrap="square" rtlCol="0">
            <a:spAutoFit/>
          </a:bodyPr>
          <a:lstStyle/>
          <a:p>
            <a:r>
              <a:rPr lang="en-US" sz="1200" b="1" dirty="0" smtClean="0"/>
              <a:t>Tuticorin</a:t>
            </a:r>
            <a:endParaRPr lang="en-US" sz="1200" b="1" dirty="0"/>
          </a:p>
        </p:txBody>
      </p:sp>
      <p:sp>
        <p:nvSpPr>
          <p:cNvPr id="14" name="TextBox 13"/>
          <p:cNvSpPr txBox="1"/>
          <p:nvPr/>
        </p:nvSpPr>
        <p:spPr>
          <a:xfrm>
            <a:off x="2209800" y="5257800"/>
            <a:ext cx="1600200" cy="276999"/>
          </a:xfrm>
          <a:prstGeom prst="rect">
            <a:avLst/>
          </a:prstGeom>
          <a:noFill/>
        </p:spPr>
        <p:txBody>
          <a:bodyPr wrap="square" rtlCol="0">
            <a:spAutoFit/>
          </a:bodyPr>
          <a:lstStyle/>
          <a:p>
            <a:r>
              <a:rPr lang="en-US" sz="1200" b="1" dirty="0" smtClean="0">
                <a:solidFill>
                  <a:schemeClr val="bg1"/>
                </a:solidFill>
              </a:rPr>
              <a:t>Colombo, Sri Lanka</a:t>
            </a:r>
            <a:endParaRPr lang="en-US" sz="1200" b="1" dirty="0">
              <a:solidFill>
                <a:schemeClr val="bg1"/>
              </a:solidFill>
            </a:endParaRPr>
          </a:p>
        </p:txBody>
      </p:sp>
      <p:sp>
        <p:nvSpPr>
          <p:cNvPr id="15" name="TextBox 14"/>
          <p:cNvSpPr txBox="1"/>
          <p:nvPr/>
        </p:nvSpPr>
        <p:spPr>
          <a:xfrm>
            <a:off x="3352800" y="4191000"/>
            <a:ext cx="1828800" cy="276999"/>
          </a:xfrm>
          <a:prstGeom prst="rect">
            <a:avLst/>
          </a:prstGeom>
          <a:noFill/>
        </p:spPr>
        <p:txBody>
          <a:bodyPr wrap="square" rtlCol="0">
            <a:spAutoFit/>
          </a:bodyPr>
          <a:lstStyle/>
          <a:p>
            <a:r>
              <a:rPr lang="en-US" sz="1200" b="1" dirty="0" smtClean="0">
                <a:solidFill>
                  <a:schemeClr val="bg1"/>
                </a:solidFill>
              </a:rPr>
              <a:t>Chittagong, Bangladesh</a:t>
            </a:r>
            <a:endParaRPr lang="en-US" sz="1200" b="1" dirty="0">
              <a:solidFill>
                <a:schemeClr val="bg1"/>
              </a:solidFill>
            </a:endParaRPr>
          </a:p>
        </p:txBody>
      </p:sp>
      <p:sp>
        <p:nvSpPr>
          <p:cNvPr id="17" name="TextBox 16"/>
          <p:cNvSpPr txBox="1"/>
          <p:nvPr/>
        </p:nvSpPr>
        <p:spPr>
          <a:xfrm>
            <a:off x="4572000" y="5029200"/>
            <a:ext cx="1295400" cy="461665"/>
          </a:xfrm>
          <a:prstGeom prst="rect">
            <a:avLst/>
          </a:prstGeom>
          <a:noFill/>
        </p:spPr>
        <p:txBody>
          <a:bodyPr wrap="square" rtlCol="0">
            <a:spAutoFit/>
          </a:bodyPr>
          <a:lstStyle/>
          <a:p>
            <a:r>
              <a:rPr lang="en-US" sz="1200" b="1" dirty="0" smtClean="0">
                <a:solidFill>
                  <a:schemeClr val="bg1"/>
                </a:solidFill>
              </a:rPr>
              <a:t>Ho Chi Minh, Vietnam</a:t>
            </a:r>
            <a:endParaRPr lang="en-US" sz="1200" b="1" dirty="0">
              <a:solidFill>
                <a:schemeClr val="bg1"/>
              </a:solidFill>
            </a:endParaRPr>
          </a:p>
        </p:txBody>
      </p:sp>
      <p:sp>
        <p:nvSpPr>
          <p:cNvPr id="18" name="TextBox 17"/>
          <p:cNvSpPr txBox="1"/>
          <p:nvPr/>
        </p:nvSpPr>
        <p:spPr>
          <a:xfrm>
            <a:off x="3733800" y="4800600"/>
            <a:ext cx="1676400" cy="276999"/>
          </a:xfrm>
          <a:prstGeom prst="rect">
            <a:avLst/>
          </a:prstGeom>
          <a:noFill/>
        </p:spPr>
        <p:txBody>
          <a:bodyPr wrap="square" rtlCol="0">
            <a:spAutoFit/>
          </a:bodyPr>
          <a:lstStyle/>
          <a:p>
            <a:r>
              <a:rPr lang="en-US" sz="1200" b="1" dirty="0" smtClean="0">
                <a:solidFill>
                  <a:schemeClr val="bg1"/>
                </a:solidFill>
              </a:rPr>
              <a:t>Bangkok, Thailand</a:t>
            </a:r>
            <a:endParaRPr lang="en-US" sz="1200" b="1" dirty="0">
              <a:solidFill>
                <a:schemeClr val="bg1"/>
              </a:solidFill>
            </a:endParaRPr>
          </a:p>
        </p:txBody>
      </p:sp>
      <p:sp>
        <p:nvSpPr>
          <p:cNvPr id="19" name="TextBox 18"/>
          <p:cNvSpPr txBox="1"/>
          <p:nvPr/>
        </p:nvSpPr>
        <p:spPr>
          <a:xfrm>
            <a:off x="3581400" y="5410200"/>
            <a:ext cx="1676400" cy="276999"/>
          </a:xfrm>
          <a:prstGeom prst="rect">
            <a:avLst/>
          </a:prstGeom>
          <a:noFill/>
        </p:spPr>
        <p:txBody>
          <a:bodyPr wrap="square" rtlCol="0">
            <a:spAutoFit/>
          </a:bodyPr>
          <a:lstStyle/>
          <a:p>
            <a:r>
              <a:rPr lang="en-US" sz="1200" b="1" dirty="0" smtClean="0">
                <a:solidFill>
                  <a:schemeClr val="bg1"/>
                </a:solidFill>
              </a:rPr>
              <a:t>Port Kelang, Malaysia</a:t>
            </a:r>
            <a:endParaRPr lang="en-US" sz="1200" b="1" dirty="0">
              <a:solidFill>
                <a:schemeClr val="bg1"/>
              </a:solidFill>
            </a:endParaRPr>
          </a:p>
        </p:txBody>
      </p:sp>
      <p:sp>
        <p:nvSpPr>
          <p:cNvPr id="20" name="TextBox 19"/>
          <p:cNvSpPr txBox="1"/>
          <p:nvPr/>
        </p:nvSpPr>
        <p:spPr>
          <a:xfrm>
            <a:off x="4419600" y="6248400"/>
            <a:ext cx="1143000" cy="338554"/>
          </a:xfrm>
          <a:prstGeom prst="rect">
            <a:avLst/>
          </a:prstGeom>
          <a:noFill/>
        </p:spPr>
        <p:txBody>
          <a:bodyPr wrap="square" rtlCol="0">
            <a:spAutoFit/>
          </a:bodyPr>
          <a:lstStyle/>
          <a:p>
            <a:r>
              <a:rPr lang="en-US" sz="1600" b="1" dirty="0" smtClean="0">
                <a:solidFill>
                  <a:schemeClr val="accent6">
                    <a:lumMod val="75000"/>
                  </a:schemeClr>
                </a:solidFill>
              </a:rPr>
              <a:t>Indonesia</a:t>
            </a:r>
            <a:endParaRPr lang="en-US" sz="1600" b="1" dirty="0">
              <a:solidFill>
                <a:schemeClr val="accent6">
                  <a:lumMod val="75000"/>
                </a:schemeClr>
              </a:solidFill>
            </a:endParaRPr>
          </a:p>
        </p:txBody>
      </p:sp>
      <p:sp>
        <p:nvSpPr>
          <p:cNvPr id="21" name="TextBox 20"/>
          <p:cNvSpPr txBox="1"/>
          <p:nvPr/>
        </p:nvSpPr>
        <p:spPr>
          <a:xfrm>
            <a:off x="3733800" y="5715000"/>
            <a:ext cx="838200" cy="276999"/>
          </a:xfrm>
          <a:prstGeom prst="rect">
            <a:avLst/>
          </a:prstGeom>
          <a:noFill/>
        </p:spPr>
        <p:txBody>
          <a:bodyPr wrap="square" rtlCol="0">
            <a:spAutoFit/>
          </a:bodyPr>
          <a:lstStyle/>
          <a:p>
            <a:r>
              <a:rPr lang="en-US" sz="1200" b="1" dirty="0" smtClean="0">
                <a:solidFill>
                  <a:schemeClr val="accent6">
                    <a:lumMod val="75000"/>
                  </a:schemeClr>
                </a:solidFill>
              </a:rPr>
              <a:t>Padang</a:t>
            </a:r>
            <a:endParaRPr lang="en-US" sz="1200" b="1" dirty="0">
              <a:solidFill>
                <a:schemeClr val="accent6">
                  <a:lumMod val="75000"/>
                </a:schemeClr>
              </a:solidFill>
            </a:endParaRPr>
          </a:p>
        </p:txBody>
      </p:sp>
      <p:sp>
        <p:nvSpPr>
          <p:cNvPr id="22" name="TextBox 21"/>
          <p:cNvSpPr txBox="1"/>
          <p:nvPr/>
        </p:nvSpPr>
        <p:spPr>
          <a:xfrm>
            <a:off x="3962400" y="6019800"/>
            <a:ext cx="762000" cy="276999"/>
          </a:xfrm>
          <a:prstGeom prst="rect">
            <a:avLst/>
          </a:prstGeom>
          <a:noFill/>
        </p:spPr>
        <p:txBody>
          <a:bodyPr wrap="square" rtlCol="0">
            <a:spAutoFit/>
          </a:bodyPr>
          <a:lstStyle/>
          <a:p>
            <a:r>
              <a:rPr lang="en-US" sz="1200" b="1" dirty="0" smtClean="0">
                <a:solidFill>
                  <a:schemeClr val="accent6">
                    <a:lumMod val="75000"/>
                  </a:schemeClr>
                </a:solidFill>
              </a:rPr>
              <a:t>Jakarta</a:t>
            </a:r>
            <a:endParaRPr lang="en-US" sz="1200" b="1" dirty="0">
              <a:solidFill>
                <a:schemeClr val="accent6">
                  <a:lumMod val="75000"/>
                </a:schemeClr>
              </a:solidFill>
            </a:endParaRPr>
          </a:p>
        </p:txBody>
      </p:sp>
      <p:sp>
        <p:nvSpPr>
          <p:cNvPr id="23" name="TextBox 22"/>
          <p:cNvSpPr txBox="1"/>
          <p:nvPr/>
        </p:nvSpPr>
        <p:spPr>
          <a:xfrm>
            <a:off x="4953000" y="6019800"/>
            <a:ext cx="838200" cy="276999"/>
          </a:xfrm>
          <a:prstGeom prst="rect">
            <a:avLst/>
          </a:prstGeom>
          <a:noFill/>
        </p:spPr>
        <p:txBody>
          <a:bodyPr wrap="square" rtlCol="0">
            <a:spAutoFit/>
          </a:bodyPr>
          <a:lstStyle/>
          <a:p>
            <a:r>
              <a:rPr lang="en-US" sz="1200" b="1" dirty="0" smtClean="0">
                <a:solidFill>
                  <a:schemeClr val="accent6">
                    <a:lumMod val="75000"/>
                  </a:schemeClr>
                </a:solidFill>
              </a:rPr>
              <a:t>Surabaya</a:t>
            </a:r>
            <a:endParaRPr lang="en-US" sz="1200" b="1" dirty="0">
              <a:solidFill>
                <a:schemeClr val="accent6">
                  <a:lumMod val="75000"/>
                </a:schemeClr>
              </a:solidFill>
            </a:endParaRPr>
          </a:p>
        </p:txBody>
      </p:sp>
      <p:sp>
        <p:nvSpPr>
          <p:cNvPr id="24" name="TextBox 23"/>
          <p:cNvSpPr txBox="1"/>
          <p:nvPr/>
        </p:nvSpPr>
        <p:spPr>
          <a:xfrm>
            <a:off x="4495800" y="5715000"/>
            <a:ext cx="914400" cy="276999"/>
          </a:xfrm>
          <a:prstGeom prst="rect">
            <a:avLst/>
          </a:prstGeom>
          <a:noFill/>
        </p:spPr>
        <p:txBody>
          <a:bodyPr wrap="square" rtlCol="0">
            <a:spAutoFit/>
          </a:bodyPr>
          <a:lstStyle/>
          <a:p>
            <a:r>
              <a:rPr lang="en-US" sz="1200" b="1" dirty="0" smtClean="0">
                <a:solidFill>
                  <a:schemeClr val="accent6">
                    <a:lumMod val="75000"/>
                  </a:schemeClr>
                </a:solidFill>
              </a:rPr>
              <a:t>Palembang</a:t>
            </a:r>
            <a:endParaRPr lang="en-US" sz="1200" b="1" dirty="0">
              <a:solidFill>
                <a:schemeClr val="accent6">
                  <a:lumMod val="75000"/>
                </a:schemeClr>
              </a:solidFill>
            </a:endParaRPr>
          </a:p>
        </p:txBody>
      </p:sp>
      <p:sp>
        <p:nvSpPr>
          <p:cNvPr id="25" name="TextBox 24"/>
          <p:cNvSpPr txBox="1"/>
          <p:nvPr/>
        </p:nvSpPr>
        <p:spPr>
          <a:xfrm>
            <a:off x="4419600" y="5562600"/>
            <a:ext cx="914400" cy="276999"/>
          </a:xfrm>
          <a:prstGeom prst="rect">
            <a:avLst/>
          </a:prstGeom>
          <a:noFill/>
          <a:ln>
            <a:noFill/>
          </a:ln>
        </p:spPr>
        <p:txBody>
          <a:bodyPr wrap="square" rtlCol="0">
            <a:spAutoFit/>
          </a:bodyPr>
          <a:lstStyle/>
          <a:p>
            <a:r>
              <a:rPr lang="en-US" sz="1200" b="1" dirty="0" smtClean="0">
                <a:solidFill>
                  <a:schemeClr val="bg1"/>
                </a:solidFill>
              </a:rPr>
              <a:t>Singapore</a:t>
            </a:r>
            <a:endParaRPr lang="en-US" sz="1200" b="1" dirty="0">
              <a:solidFill>
                <a:schemeClr val="bg1"/>
              </a:solidFill>
            </a:endParaRPr>
          </a:p>
        </p:txBody>
      </p:sp>
      <p:sp>
        <p:nvSpPr>
          <p:cNvPr id="26" name="TextBox 25"/>
          <p:cNvSpPr txBox="1"/>
          <p:nvPr/>
        </p:nvSpPr>
        <p:spPr>
          <a:xfrm>
            <a:off x="6172200" y="6248400"/>
            <a:ext cx="1600200" cy="461665"/>
          </a:xfrm>
          <a:prstGeom prst="rect">
            <a:avLst/>
          </a:prstGeom>
          <a:noFill/>
        </p:spPr>
        <p:txBody>
          <a:bodyPr wrap="square" rtlCol="0">
            <a:spAutoFit/>
          </a:bodyPr>
          <a:lstStyle/>
          <a:p>
            <a:r>
              <a:rPr lang="en-US" sz="1200" b="1" dirty="0" smtClean="0">
                <a:solidFill>
                  <a:schemeClr val="bg1"/>
                </a:solidFill>
              </a:rPr>
              <a:t>Port Moresby, </a:t>
            </a:r>
          </a:p>
          <a:p>
            <a:r>
              <a:rPr lang="en-US" sz="1200" b="1" dirty="0" smtClean="0">
                <a:solidFill>
                  <a:schemeClr val="bg1"/>
                </a:solidFill>
              </a:rPr>
              <a:t>Papua New Guinea</a:t>
            </a:r>
            <a:endParaRPr lang="en-US" sz="1200" b="1" dirty="0">
              <a:solidFill>
                <a:schemeClr val="bg1"/>
              </a:solidFill>
            </a:endParaRPr>
          </a:p>
        </p:txBody>
      </p:sp>
      <p:sp>
        <p:nvSpPr>
          <p:cNvPr id="27" name="TextBox 26"/>
          <p:cNvSpPr txBox="1"/>
          <p:nvPr/>
        </p:nvSpPr>
        <p:spPr>
          <a:xfrm>
            <a:off x="5181600" y="4800600"/>
            <a:ext cx="1524000" cy="276999"/>
          </a:xfrm>
          <a:prstGeom prst="rect">
            <a:avLst/>
          </a:prstGeom>
          <a:noFill/>
        </p:spPr>
        <p:txBody>
          <a:bodyPr wrap="square" rtlCol="0">
            <a:spAutoFit/>
          </a:bodyPr>
          <a:lstStyle/>
          <a:p>
            <a:r>
              <a:rPr lang="en-US" sz="1200" b="1" dirty="0" smtClean="0">
                <a:solidFill>
                  <a:schemeClr val="bg1"/>
                </a:solidFill>
              </a:rPr>
              <a:t>Manila, Philippines</a:t>
            </a:r>
            <a:endParaRPr lang="en-US" sz="1200" b="1" dirty="0">
              <a:solidFill>
                <a:schemeClr val="bg1"/>
              </a:solidFill>
            </a:endParaRPr>
          </a:p>
        </p:txBody>
      </p:sp>
      <p:sp>
        <p:nvSpPr>
          <p:cNvPr id="28" name="TextBox 27"/>
          <p:cNvSpPr txBox="1"/>
          <p:nvPr/>
        </p:nvSpPr>
        <p:spPr>
          <a:xfrm>
            <a:off x="4572000" y="4572000"/>
            <a:ext cx="990600" cy="276999"/>
          </a:xfrm>
          <a:prstGeom prst="rect">
            <a:avLst/>
          </a:prstGeom>
          <a:noFill/>
        </p:spPr>
        <p:txBody>
          <a:bodyPr wrap="square" rtlCol="0">
            <a:spAutoFit/>
          </a:bodyPr>
          <a:lstStyle/>
          <a:p>
            <a:r>
              <a:rPr lang="en-US" sz="1200" b="1" dirty="0" smtClean="0">
                <a:solidFill>
                  <a:srgbClr val="FFFF00"/>
                </a:solidFill>
              </a:rPr>
              <a:t>Hong Kong</a:t>
            </a:r>
            <a:endParaRPr lang="en-US" sz="1200" b="1" dirty="0">
              <a:solidFill>
                <a:srgbClr val="FFFF00"/>
              </a:solidFill>
            </a:endParaRPr>
          </a:p>
        </p:txBody>
      </p:sp>
      <p:sp>
        <p:nvSpPr>
          <p:cNvPr id="29" name="TextBox 28"/>
          <p:cNvSpPr txBox="1"/>
          <p:nvPr/>
        </p:nvSpPr>
        <p:spPr>
          <a:xfrm>
            <a:off x="5410200" y="4267200"/>
            <a:ext cx="838200" cy="338554"/>
          </a:xfrm>
          <a:prstGeom prst="rect">
            <a:avLst/>
          </a:prstGeom>
          <a:noFill/>
        </p:spPr>
        <p:txBody>
          <a:bodyPr wrap="square" rtlCol="0">
            <a:spAutoFit/>
          </a:bodyPr>
          <a:lstStyle/>
          <a:p>
            <a:r>
              <a:rPr lang="en-US" sz="1600" b="1" dirty="0" smtClean="0">
                <a:solidFill>
                  <a:srgbClr val="FFFF00"/>
                </a:solidFill>
              </a:rPr>
              <a:t>Taiwan</a:t>
            </a:r>
            <a:endParaRPr lang="en-US" sz="1600" b="1" dirty="0">
              <a:solidFill>
                <a:srgbClr val="FFFF00"/>
              </a:solidFill>
            </a:endParaRPr>
          </a:p>
        </p:txBody>
      </p:sp>
      <p:sp>
        <p:nvSpPr>
          <p:cNvPr id="30" name="TextBox 29"/>
          <p:cNvSpPr txBox="1"/>
          <p:nvPr/>
        </p:nvSpPr>
        <p:spPr>
          <a:xfrm>
            <a:off x="5410200" y="4495800"/>
            <a:ext cx="990600" cy="276999"/>
          </a:xfrm>
          <a:prstGeom prst="rect">
            <a:avLst/>
          </a:prstGeom>
          <a:noFill/>
        </p:spPr>
        <p:txBody>
          <a:bodyPr wrap="square" rtlCol="0">
            <a:spAutoFit/>
          </a:bodyPr>
          <a:lstStyle/>
          <a:p>
            <a:r>
              <a:rPr lang="en-US" sz="1200" b="1" dirty="0" smtClean="0">
                <a:solidFill>
                  <a:srgbClr val="FFFF00"/>
                </a:solidFill>
              </a:rPr>
              <a:t>Kaohsiung</a:t>
            </a:r>
            <a:endParaRPr lang="en-US" sz="1200" b="1" dirty="0">
              <a:solidFill>
                <a:srgbClr val="FFFF00"/>
              </a:solidFill>
            </a:endParaRPr>
          </a:p>
        </p:txBody>
      </p:sp>
      <p:sp>
        <p:nvSpPr>
          <p:cNvPr id="31" name="TextBox 30"/>
          <p:cNvSpPr txBox="1"/>
          <p:nvPr/>
        </p:nvSpPr>
        <p:spPr>
          <a:xfrm>
            <a:off x="5486400" y="4114800"/>
            <a:ext cx="838200" cy="276999"/>
          </a:xfrm>
          <a:prstGeom prst="rect">
            <a:avLst/>
          </a:prstGeom>
          <a:noFill/>
        </p:spPr>
        <p:txBody>
          <a:bodyPr wrap="square" rtlCol="0">
            <a:spAutoFit/>
          </a:bodyPr>
          <a:lstStyle/>
          <a:p>
            <a:r>
              <a:rPr lang="en-US" sz="1200" b="1" dirty="0" smtClean="0">
                <a:solidFill>
                  <a:srgbClr val="FFFF00"/>
                </a:solidFill>
              </a:rPr>
              <a:t>Keelung</a:t>
            </a:r>
            <a:endParaRPr lang="en-US" sz="1200" b="1" dirty="0">
              <a:solidFill>
                <a:srgbClr val="FFFF00"/>
              </a:solidFill>
            </a:endParaRPr>
          </a:p>
        </p:txBody>
      </p:sp>
      <p:sp>
        <p:nvSpPr>
          <p:cNvPr id="32" name="TextBox 31"/>
          <p:cNvSpPr txBox="1"/>
          <p:nvPr/>
        </p:nvSpPr>
        <p:spPr>
          <a:xfrm>
            <a:off x="4114800" y="3581400"/>
            <a:ext cx="762000" cy="338554"/>
          </a:xfrm>
          <a:prstGeom prst="rect">
            <a:avLst/>
          </a:prstGeom>
          <a:noFill/>
        </p:spPr>
        <p:txBody>
          <a:bodyPr wrap="square" rtlCol="0">
            <a:spAutoFit/>
          </a:bodyPr>
          <a:lstStyle/>
          <a:p>
            <a:r>
              <a:rPr lang="en-US" sz="1600" b="1" dirty="0" smtClean="0">
                <a:solidFill>
                  <a:srgbClr val="FFFF00"/>
                </a:solidFill>
              </a:rPr>
              <a:t>China</a:t>
            </a:r>
            <a:endParaRPr lang="en-US" sz="1600" b="1" dirty="0">
              <a:solidFill>
                <a:srgbClr val="FFFF00"/>
              </a:solidFill>
            </a:endParaRPr>
          </a:p>
        </p:txBody>
      </p:sp>
      <p:sp>
        <p:nvSpPr>
          <p:cNvPr id="33" name="TextBox 32"/>
          <p:cNvSpPr txBox="1"/>
          <p:nvPr/>
        </p:nvSpPr>
        <p:spPr>
          <a:xfrm>
            <a:off x="4800600" y="4038600"/>
            <a:ext cx="762000" cy="276999"/>
          </a:xfrm>
          <a:prstGeom prst="rect">
            <a:avLst/>
          </a:prstGeom>
          <a:noFill/>
        </p:spPr>
        <p:txBody>
          <a:bodyPr wrap="square" rtlCol="0">
            <a:spAutoFit/>
          </a:bodyPr>
          <a:lstStyle/>
          <a:p>
            <a:r>
              <a:rPr lang="en-US" sz="1200" b="1" dirty="0" smtClean="0">
                <a:solidFill>
                  <a:srgbClr val="FFFF00"/>
                </a:solidFill>
              </a:rPr>
              <a:t>Xiamen</a:t>
            </a:r>
            <a:endParaRPr lang="en-US" sz="1200" b="1" dirty="0">
              <a:solidFill>
                <a:srgbClr val="FFFF00"/>
              </a:solidFill>
            </a:endParaRPr>
          </a:p>
        </p:txBody>
      </p:sp>
      <p:sp>
        <p:nvSpPr>
          <p:cNvPr id="34" name="TextBox 33"/>
          <p:cNvSpPr txBox="1"/>
          <p:nvPr/>
        </p:nvSpPr>
        <p:spPr>
          <a:xfrm>
            <a:off x="5029200" y="3810000"/>
            <a:ext cx="838200" cy="276999"/>
          </a:xfrm>
          <a:prstGeom prst="rect">
            <a:avLst/>
          </a:prstGeom>
          <a:noFill/>
        </p:spPr>
        <p:txBody>
          <a:bodyPr wrap="square" rtlCol="0">
            <a:spAutoFit/>
          </a:bodyPr>
          <a:lstStyle/>
          <a:p>
            <a:r>
              <a:rPr lang="en-US" sz="1200" b="1" dirty="0" smtClean="0">
                <a:solidFill>
                  <a:srgbClr val="FFFF00"/>
                </a:solidFill>
              </a:rPr>
              <a:t>Shanghai</a:t>
            </a:r>
            <a:endParaRPr lang="en-US" sz="1200" b="1" dirty="0">
              <a:solidFill>
                <a:srgbClr val="FFFF00"/>
              </a:solidFill>
            </a:endParaRPr>
          </a:p>
        </p:txBody>
      </p:sp>
      <p:sp>
        <p:nvSpPr>
          <p:cNvPr id="35" name="TextBox 34"/>
          <p:cNvSpPr txBox="1"/>
          <p:nvPr/>
        </p:nvSpPr>
        <p:spPr>
          <a:xfrm>
            <a:off x="4800600" y="3505200"/>
            <a:ext cx="838200" cy="276999"/>
          </a:xfrm>
          <a:prstGeom prst="rect">
            <a:avLst/>
          </a:prstGeom>
          <a:noFill/>
        </p:spPr>
        <p:txBody>
          <a:bodyPr wrap="square" rtlCol="0">
            <a:spAutoFit/>
          </a:bodyPr>
          <a:lstStyle/>
          <a:p>
            <a:r>
              <a:rPr lang="en-US" sz="1200" b="1" dirty="0" smtClean="0">
                <a:solidFill>
                  <a:srgbClr val="FFFF00"/>
                </a:solidFill>
              </a:rPr>
              <a:t>Qingdao</a:t>
            </a:r>
            <a:endParaRPr lang="en-US" sz="1200" b="1" dirty="0">
              <a:solidFill>
                <a:srgbClr val="FFFF00"/>
              </a:solidFill>
            </a:endParaRPr>
          </a:p>
        </p:txBody>
      </p:sp>
      <p:sp>
        <p:nvSpPr>
          <p:cNvPr id="36" name="TextBox 35"/>
          <p:cNvSpPr txBox="1"/>
          <p:nvPr/>
        </p:nvSpPr>
        <p:spPr>
          <a:xfrm>
            <a:off x="5029200" y="3200400"/>
            <a:ext cx="685800" cy="276999"/>
          </a:xfrm>
          <a:prstGeom prst="rect">
            <a:avLst/>
          </a:prstGeom>
          <a:noFill/>
        </p:spPr>
        <p:txBody>
          <a:bodyPr wrap="square" rtlCol="0">
            <a:spAutoFit/>
          </a:bodyPr>
          <a:lstStyle/>
          <a:p>
            <a:r>
              <a:rPr lang="en-US" sz="1200" b="1" dirty="0" smtClean="0">
                <a:solidFill>
                  <a:srgbClr val="FFFF00"/>
                </a:solidFill>
              </a:rPr>
              <a:t>Dalian</a:t>
            </a:r>
            <a:endParaRPr lang="en-US" sz="1200" b="1" dirty="0">
              <a:solidFill>
                <a:srgbClr val="FFFF00"/>
              </a:solidFill>
            </a:endParaRPr>
          </a:p>
        </p:txBody>
      </p:sp>
      <p:sp>
        <p:nvSpPr>
          <p:cNvPr id="37" name="TextBox 36"/>
          <p:cNvSpPr txBox="1"/>
          <p:nvPr/>
        </p:nvSpPr>
        <p:spPr>
          <a:xfrm>
            <a:off x="5410200" y="3429000"/>
            <a:ext cx="1371600" cy="338554"/>
          </a:xfrm>
          <a:prstGeom prst="rect">
            <a:avLst/>
          </a:prstGeom>
          <a:noFill/>
        </p:spPr>
        <p:txBody>
          <a:bodyPr wrap="square" rtlCol="0">
            <a:spAutoFit/>
          </a:bodyPr>
          <a:lstStyle/>
          <a:p>
            <a:r>
              <a:rPr lang="en-US" sz="1600" b="1" dirty="0" smtClean="0">
                <a:solidFill>
                  <a:srgbClr val="FF0000"/>
                </a:solidFill>
              </a:rPr>
              <a:t>South Korea</a:t>
            </a:r>
            <a:endParaRPr lang="en-US" sz="1600" b="1" dirty="0">
              <a:solidFill>
                <a:srgbClr val="FF0000"/>
              </a:solidFill>
            </a:endParaRPr>
          </a:p>
        </p:txBody>
      </p:sp>
      <p:sp>
        <p:nvSpPr>
          <p:cNvPr id="39" name="TextBox 38"/>
          <p:cNvSpPr txBox="1"/>
          <p:nvPr/>
        </p:nvSpPr>
        <p:spPr>
          <a:xfrm>
            <a:off x="5791200" y="3276600"/>
            <a:ext cx="685800" cy="276999"/>
          </a:xfrm>
          <a:prstGeom prst="rect">
            <a:avLst/>
          </a:prstGeom>
          <a:noFill/>
        </p:spPr>
        <p:txBody>
          <a:bodyPr wrap="square" rtlCol="0">
            <a:spAutoFit/>
          </a:bodyPr>
          <a:lstStyle/>
          <a:p>
            <a:r>
              <a:rPr lang="en-US" sz="1200" b="1" dirty="0" smtClean="0">
                <a:solidFill>
                  <a:srgbClr val="FF0000"/>
                </a:solidFill>
              </a:rPr>
              <a:t>Inchon</a:t>
            </a:r>
            <a:endParaRPr lang="en-US" sz="1200" b="1" dirty="0">
              <a:solidFill>
                <a:srgbClr val="FF0000"/>
              </a:solidFill>
            </a:endParaRPr>
          </a:p>
        </p:txBody>
      </p:sp>
      <p:sp>
        <p:nvSpPr>
          <p:cNvPr id="40" name="TextBox 39"/>
          <p:cNvSpPr txBox="1"/>
          <p:nvPr/>
        </p:nvSpPr>
        <p:spPr>
          <a:xfrm>
            <a:off x="5562600" y="3657600"/>
            <a:ext cx="685800" cy="276999"/>
          </a:xfrm>
          <a:prstGeom prst="rect">
            <a:avLst/>
          </a:prstGeom>
          <a:noFill/>
        </p:spPr>
        <p:txBody>
          <a:bodyPr wrap="square" rtlCol="0">
            <a:spAutoFit/>
          </a:bodyPr>
          <a:lstStyle/>
          <a:p>
            <a:r>
              <a:rPr lang="en-US" sz="1200" b="1" dirty="0" smtClean="0">
                <a:solidFill>
                  <a:srgbClr val="FF0000"/>
                </a:solidFill>
              </a:rPr>
              <a:t>Pusan</a:t>
            </a:r>
            <a:endParaRPr lang="en-US" sz="1200" b="1" dirty="0">
              <a:solidFill>
                <a:srgbClr val="FF0000"/>
              </a:solidFill>
            </a:endParaRPr>
          </a:p>
        </p:txBody>
      </p:sp>
      <p:sp>
        <p:nvSpPr>
          <p:cNvPr id="41" name="TextBox 40"/>
          <p:cNvSpPr txBox="1"/>
          <p:nvPr/>
        </p:nvSpPr>
        <p:spPr>
          <a:xfrm>
            <a:off x="6400800" y="3200400"/>
            <a:ext cx="762000" cy="338554"/>
          </a:xfrm>
          <a:prstGeom prst="rect">
            <a:avLst/>
          </a:prstGeom>
          <a:noFill/>
        </p:spPr>
        <p:txBody>
          <a:bodyPr wrap="square" rtlCol="0">
            <a:spAutoFit/>
          </a:bodyPr>
          <a:lstStyle/>
          <a:p>
            <a:r>
              <a:rPr lang="en-US" sz="1600" b="1" dirty="0" smtClean="0">
                <a:solidFill>
                  <a:schemeClr val="accent5">
                    <a:lumMod val="60000"/>
                    <a:lumOff val="40000"/>
                  </a:schemeClr>
                </a:solidFill>
              </a:rPr>
              <a:t>Japan</a:t>
            </a:r>
            <a:endParaRPr lang="en-US" sz="1600" b="1" dirty="0">
              <a:solidFill>
                <a:schemeClr val="accent5">
                  <a:lumMod val="60000"/>
                  <a:lumOff val="40000"/>
                </a:schemeClr>
              </a:solidFill>
            </a:endParaRPr>
          </a:p>
        </p:txBody>
      </p:sp>
      <p:sp>
        <p:nvSpPr>
          <p:cNvPr id="42" name="TextBox 41"/>
          <p:cNvSpPr txBox="1"/>
          <p:nvPr/>
        </p:nvSpPr>
        <p:spPr>
          <a:xfrm>
            <a:off x="6096000" y="3810000"/>
            <a:ext cx="609600" cy="276999"/>
          </a:xfrm>
          <a:prstGeom prst="rect">
            <a:avLst/>
          </a:prstGeom>
          <a:noFill/>
        </p:spPr>
        <p:txBody>
          <a:bodyPr wrap="square" rtlCol="0">
            <a:spAutoFit/>
          </a:bodyPr>
          <a:lstStyle/>
          <a:p>
            <a:r>
              <a:rPr lang="en-US" sz="1200" b="1" dirty="0" smtClean="0">
                <a:solidFill>
                  <a:schemeClr val="accent5">
                    <a:lumMod val="60000"/>
                    <a:lumOff val="40000"/>
                  </a:schemeClr>
                </a:solidFill>
              </a:rPr>
              <a:t>Kobe</a:t>
            </a:r>
            <a:endParaRPr lang="en-US" sz="1200" b="1" dirty="0">
              <a:solidFill>
                <a:schemeClr val="accent5">
                  <a:lumMod val="60000"/>
                  <a:lumOff val="40000"/>
                </a:schemeClr>
              </a:solidFill>
            </a:endParaRPr>
          </a:p>
        </p:txBody>
      </p:sp>
      <p:sp>
        <p:nvSpPr>
          <p:cNvPr id="43" name="TextBox 42"/>
          <p:cNvSpPr txBox="1"/>
          <p:nvPr/>
        </p:nvSpPr>
        <p:spPr>
          <a:xfrm>
            <a:off x="6400800" y="3657600"/>
            <a:ext cx="685800" cy="276999"/>
          </a:xfrm>
          <a:prstGeom prst="rect">
            <a:avLst/>
          </a:prstGeom>
          <a:noFill/>
        </p:spPr>
        <p:txBody>
          <a:bodyPr wrap="square" rtlCol="0">
            <a:spAutoFit/>
          </a:bodyPr>
          <a:lstStyle/>
          <a:p>
            <a:r>
              <a:rPr lang="en-US" sz="1200" b="1" dirty="0" smtClean="0">
                <a:solidFill>
                  <a:schemeClr val="accent5">
                    <a:lumMod val="60000"/>
                    <a:lumOff val="40000"/>
                  </a:schemeClr>
                </a:solidFill>
              </a:rPr>
              <a:t>Osaka</a:t>
            </a:r>
            <a:endParaRPr lang="en-US" sz="1200" b="1" dirty="0">
              <a:solidFill>
                <a:schemeClr val="accent5">
                  <a:lumMod val="60000"/>
                  <a:lumOff val="40000"/>
                </a:schemeClr>
              </a:solidFill>
            </a:endParaRPr>
          </a:p>
        </p:txBody>
      </p:sp>
      <p:sp>
        <p:nvSpPr>
          <p:cNvPr id="44" name="TextBox 43"/>
          <p:cNvSpPr txBox="1"/>
          <p:nvPr/>
        </p:nvSpPr>
        <p:spPr>
          <a:xfrm>
            <a:off x="6553200" y="3505200"/>
            <a:ext cx="685800" cy="276999"/>
          </a:xfrm>
          <a:prstGeom prst="rect">
            <a:avLst/>
          </a:prstGeom>
          <a:noFill/>
        </p:spPr>
        <p:txBody>
          <a:bodyPr wrap="square" rtlCol="0">
            <a:spAutoFit/>
          </a:bodyPr>
          <a:lstStyle/>
          <a:p>
            <a:r>
              <a:rPr lang="en-US" sz="1200" b="1" dirty="0" smtClean="0">
                <a:solidFill>
                  <a:schemeClr val="accent5">
                    <a:lumMod val="60000"/>
                    <a:lumOff val="40000"/>
                  </a:schemeClr>
                </a:solidFill>
              </a:rPr>
              <a:t>Tokyo</a:t>
            </a:r>
            <a:endParaRPr lang="en-US" sz="1200" b="1" dirty="0">
              <a:solidFill>
                <a:schemeClr val="accent5">
                  <a:lumMod val="60000"/>
                  <a:lumOff val="4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childTnLst>
                                </p:cTn>
                              </p:par>
                            </p:childTnLst>
                          </p:cTn>
                        </p:par>
                        <p:par>
                          <p:cTn id="49" fill="hold">
                            <p:stCondLst>
                              <p:cond delay="4500"/>
                            </p:stCondLst>
                            <p:childTnLst>
                              <p:par>
                                <p:cTn id="50" presetID="23" presetClass="entr" presetSubtype="16"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500" fill="hold"/>
                                        <p:tgtEl>
                                          <p:spTgt spid="18"/>
                                        </p:tgtEl>
                                        <p:attrNameLst>
                                          <p:attrName>ppt_w</p:attrName>
                                        </p:attrNameLst>
                                      </p:cBhvr>
                                      <p:tavLst>
                                        <p:tav tm="0">
                                          <p:val>
                                            <p:fltVal val="0"/>
                                          </p:val>
                                        </p:tav>
                                        <p:tav tm="100000">
                                          <p:val>
                                            <p:strVal val="#ppt_w"/>
                                          </p:val>
                                        </p:tav>
                                      </p:tavLst>
                                    </p:anim>
                                    <p:anim calcmode="lin" valueType="num">
                                      <p:cBhvr>
                                        <p:cTn id="53" dur="500" fill="hold"/>
                                        <p:tgtEl>
                                          <p:spTgt spid="18"/>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23" presetClass="entr" presetSubtype="16"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p:cTn id="57" dur="500" fill="hold"/>
                                        <p:tgtEl>
                                          <p:spTgt spid="17"/>
                                        </p:tgtEl>
                                        <p:attrNameLst>
                                          <p:attrName>ppt_w</p:attrName>
                                        </p:attrNameLst>
                                      </p:cBhvr>
                                      <p:tavLst>
                                        <p:tav tm="0">
                                          <p:val>
                                            <p:fltVal val="0"/>
                                          </p:val>
                                        </p:tav>
                                        <p:tav tm="100000">
                                          <p:val>
                                            <p:strVal val="#ppt_w"/>
                                          </p:val>
                                        </p:tav>
                                      </p:tavLst>
                                    </p:anim>
                                    <p:anim calcmode="lin" valueType="num">
                                      <p:cBhvr>
                                        <p:cTn id="58" dur="500" fill="hold"/>
                                        <p:tgtEl>
                                          <p:spTgt spid="17"/>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3" presetClass="entr" presetSubtype="16"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childTnLst>
                                </p:cTn>
                              </p:par>
                            </p:childTnLst>
                          </p:cTn>
                        </p:par>
                        <p:par>
                          <p:cTn id="64" fill="hold">
                            <p:stCondLst>
                              <p:cond delay="6000"/>
                            </p:stCondLst>
                            <p:childTnLst>
                              <p:par>
                                <p:cTn id="65" presetID="23" presetClass="entr" presetSubtype="16"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childTnLst>
                                </p:cTn>
                              </p:par>
                            </p:childTnLst>
                          </p:cTn>
                        </p:par>
                        <p:par>
                          <p:cTn id="69" fill="hold">
                            <p:stCondLst>
                              <p:cond delay="6500"/>
                            </p:stCondLst>
                            <p:childTnLst>
                              <p:par>
                                <p:cTn id="70" presetID="23" presetClass="entr" presetSubtype="16"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childTnLst>
                                </p:cTn>
                              </p:par>
                            </p:childTnLst>
                          </p:cTn>
                        </p:par>
                        <p:par>
                          <p:cTn id="74" fill="hold">
                            <p:stCondLst>
                              <p:cond delay="7000"/>
                            </p:stCondLst>
                            <p:childTnLst>
                              <p:par>
                                <p:cTn id="75" presetID="23" presetClass="entr" presetSubtype="16"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childTnLst>
                                </p:cTn>
                              </p:par>
                            </p:childTnLst>
                          </p:cTn>
                        </p:par>
                        <p:par>
                          <p:cTn id="79" fill="hold">
                            <p:stCondLst>
                              <p:cond delay="7500"/>
                            </p:stCondLst>
                            <p:childTnLst>
                              <p:par>
                                <p:cTn id="80" presetID="23" presetClass="entr" presetSubtype="16"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childTnLst>
                                </p:cTn>
                              </p:par>
                            </p:childTnLst>
                          </p:cTn>
                        </p:par>
                        <p:par>
                          <p:cTn id="84" fill="hold">
                            <p:stCondLst>
                              <p:cond delay="8000"/>
                            </p:stCondLst>
                            <p:childTnLst>
                              <p:par>
                                <p:cTn id="85" presetID="23" presetClass="entr" presetSubtype="16" fill="hold" grpId="0" nodeType="after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p:cTn id="87" dur="500" fill="hold"/>
                                        <p:tgtEl>
                                          <p:spTgt spid="23"/>
                                        </p:tgtEl>
                                        <p:attrNameLst>
                                          <p:attrName>ppt_w</p:attrName>
                                        </p:attrNameLst>
                                      </p:cBhvr>
                                      <p:tavLst>
                                        <p:tav tm="0">
                                          <p:val>
                                            <p:fltVal val="0"/>
                                          </p:val>
                                        </p:tav>
                                        <p:tav tm="100000">
                                          <p:val>
                                            <p:strVal val="#ppt_w"/>
                                          </p:val>
                                        </p:tav>
                                      </p:tavLst>
                                    </p:anim>
                                    <p:anim calcmode="lin" valueType="num">
                                      <p:cBhvr>
                                        <p:cTn id="88" dur="500" fill="hold"/>
                                        <p:tgtEl>
                                          <p:spTgt spid="23"/>
                                        </p:tgtEl>
                                        <p:attrNameLst>
                                          <p:attrName>ppt_h</p:attrName>
                                        </p:attrNameLst>
                                      </p:cBhvr>
                                      <p:tavLst>
                                        <p:tav tm="0">
                                          <p:val>
                                            <p:fltVal val="0"/>
                                          </p:val>
                                        </p:tav>
                                        <p:tav tm="100000">
                                          <p:val>
                                            <p:strVal val="#ppt_h"/>
                                          </p:val>
                                        </p:tav>
                                      </p:tavLst>
                                    </p:anim>
                                  </p:childTnLst>
                                </p:cTn>
                              </p:par>
                            </p:childTnLst>
                          </p:cTn>
                        </p:par>
                        <p:par>
                          <p:cTn id="89" fill="hold">
                            <p:stCondLst>
                              <p:cond delay="8500"/>
                            </p:stCondLst>
                            <p:childTnLst>
                              <p:par>
                                <p:cTn id="90" presetID="23" presetClass="entr" presetSubtype="16" fill="hold" grpId="0" nodeType="after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childTnLst>
                                </p:cTn>
                              </p:par>
                            </p:childTnLst>
                          </p:cTn>
                        </p:par>
                        <p:par>
                          <p:cTn id="94" fill="hold">
                            <p:stCondLst>
                              <p:cond delay="9000"/>
                            </p:stCondLst>
                            <p:childTnLst>
                              <p:par>
                                <p:cTn id="95" presetID="23" presetClass="entr" presetSubtype="16" fill="hold" grpId="0" nodeType="after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500" fill="hold"/>
                                        <p:tgtEl>
                                          <p:spTgt spid="26"/>
                                        </p:tgtEl>
                                        <p:attrNameLst>
                                          <p:attrName>ppt_w</p:attrName>
                                        </p:attrNameLst>
                                      </p:cBhvr>
                                      <p:tavLst>
                                        <p:tav tm="0">
                                          <p:val>
                                            <p:fltVal val="0"/>
                                          </p:val>
                                        </p:tav>
                                        <p:tav tm="100000">
                                          <p:val>
                                            <p:strVal val="#ppt_w"/>
                                          </p:val>
                                        </p:tav>
                                      </p:tavLst>
                                    </p:anim>
                                    <p:anim calcmode="lin" valueType="num">
                                      <p:cBhvr>
                                        <p:cTn id="98" dur="500" fill="hold"/>
                                        <p:tgtEl>
                                          <p:spTgt spid="26"/>
                                        </p:tgtEl>
                                        <p:attrNameLst>
                                          <p:attrName>ppt_h</p:attrName>
                                        </p:attrNameLst>
                                      </p:cBhvr>
                                      <p:tavLst>
                                        <p:tav tm="0">
                                          <p:val>
                                            <p:fltVal val="0"/>
                                          </p:val>
                                        </p:tav>
                                        <p:tav tm="100000">
                                          <p:val>
                                            <p:strVal val="#ppt_h"/>
                                          </p:val>
                                        </p:tav>
                                      </p:tavLst>
                                    </p:anim>
                                  </p:childTnLst>
                                </p:cTn>
                              </p:par>
                            </p:childTnLst>
                          </p:cTn>
                        </p:par>
                        <p:par>
                          <p:cTn id="99" fill="hold">
                            <p:stCondLst>
                              <p:cond delay="9500"/>
                            </p:stCondLst>
                            <p:childTnLst>
                              <p:par>
                                <p:cTn id="100" presetID="23" presetClass="entr" presetSubtype="16" fill="hold" grpId="0" nodeType="afterEffect">
                                  <p:stCondLst>
                                    <p:cond delay="0"/>
                                  </p:stCondLst>
                                  <p:childTnLst>
                                    <p:set>
                                      <p:cBhvr>
                                        <p:cTn id="101" dur="1" fill="hold">
                                          <p:stCondLst>
                                            <p:cond delay="0"/>
                                          </p:stCondLst>
                                        </p:cTn>
                                        <p:tgtEl>
                                          <p:spTgt spid="27"/>
                                        </p:tgtEl>
                                        <p:attrNameLst>
                                          <p:attrName>style.visibility</p:attrName>
                                        </p:attrNameLst>
                                      </p:cBhvr>
                                      <p:to>
                                        <p:strVal val="visible"/>
                                      </p:to>
                                    </p:set>
                                    <p:anim calcmode="lin" valueType="num">
                                      <p:cBhvr>
                                        <p:cTn id="102" dur="500" fill="hold"/>
                                        <p:tgtEl>
                                          <p:spTgt spid="27"/>
                                        </p:tgtEl>
                                        <p:attrNameLst>
                                          <p:attrName>ppt_w</p:attrName>
                                        </p:attrNameLst>
                                      </p:cBhvr>
                                      <p:tavLst>
                                        <p:tav tm="0">
                                          <p:val>
                                            <p:fltVal val="0"/>
                                          </p:val>
                                        </p:tav>
                                        <p:tav tm="100000">
                                          <p:val>
                                            <p:strVal val="#ppt_w"/>
                                          </p:val>
                                        </p:tav>
                                      </p:tavLst>
                                    </p:anim>
                                    <p:anim calcmode="lin" valueType="num">
                                      <p:cBhvr>
                                        <p:cTn id="103" dur="500" fill="hold"/>
                                        <p:tgtEl>
                                          <p:spTgt spid="27"/>
                                        </p:tgtEl>
                                        <p:attrNameLst>
                                          <p:attrName>ppt_h</p:attrName>
                                        </p:attrNameLst>
                                      </p:cBhvr>
                                      <p:tavLst>
                                        <p:tav tm="0">
                                          <p:val>
                                            <p:fltVal val="0"/>
                                          </p:val>
                                        </p:tav>
                                        <p:tav tm="100000">
                                          <p:val>
                                            <p:strVal val="#ppt_h"/>
                                          </p:val>
                                        </p:tav>
                                      </p:tavLst>
                                    </p:anim>
                                  </p:childTnLst>
                                </p:cTn>
                              </p:par>
                            </p:childTnLst>
                          </p:cTn>
                        </p:par>
                        <p:par>
                          <p:cTn id="104" fill="hold">
                            <p:stCondLst>
                              <p:cond delay="10000"/>
                            </p:stCondLst>
                            <p:childTnLst>
                              <p:par>
                                <p:cTn id="105" presetID="23" presetClass="entr" presetSubtype="16" fill="hold" grpId="0" nodeType="afterEffect">
                                  <p:stCondLst>
                                    <p:cond delay="0"/>
                                  </p:stCondLst>
                                  <p:childTnLst>
                                    <p:set>
                                      <p:cBhvr>
                                        <p:cTn id="106" dur="1" fill="hold">
                                          <p:stCondLst>
                                            <p:cond delay="0"/>
                                          </p:stCondLst>
                                        </p:cTn>
                                        <p:tgtEl>
                                          <p:spTgt spid="28"/>
                                        </p:tgtEl>
                                        <p:attrNameLst>
                                          <p:attrName>style.visibility</p:attrName>
                                        </p:attrNameLst>
                                      </p:cBhvr>
                                      <p:to>
                                        <p:strVal val="visible"/>
                                      </p:to>
                                    </p:set>
                                    <p:anim calcmode="lin" valueType="num">
                                      <p:cBhvr>
                                        <p:cTn id="107" dur="500" fill="hold"/>
                                        <p:tgtEl>
                                          <p:spTgt spid="28"/>
                                        </p:tgtEl>
                                        <p:attrNameLst>
                                          <p:attrName>ppt_w</p:attrName>
                                        </p:attrNameLst>
                                      </p:cBhvr>
                                      <p:tavLst>
                                        <p:tav tm="0">
                                          <p:val>
                                            <p:fltVal val="0"/>
                                          </p:val>
                                        </p:tav>
                                        <p:tav tm="100000">
                                          <p:val>
                                            <p:strVal val="#ppt_w"/>
                                          </p:val>
                                        </p:tav>
                                      </p:tavLst>
                                    </p:anim>
                                    <p:anim calcmode="lin" valueType="num">
                                      <p:cBhvr>
                                        <p:cTn id="108" dur="500" fill="hold"/>
                                        <p:tgtEl>
                                          <p:spTgt spid="28"/>
                                        </p:tgtEl>
                                        <p:attrNameLst>
                                          <p:attrName>ppt_h</p:attrName>
                                        </p:attrNameLst>
                                      </p:cBhvr>
                                      <p:tavLst>
                                        <p:tav tm="0">
                                          <p:val>
                                            <p:fltVal val="0"/>
                                          </p:val>
                                        </p:tav>
                                        <p:tav tm="100000">
                                          <p:val>
                                            <p:strVal val="#ppt_h"/>
                                          </p:val>
                                        </p:tav>
                                      </p:tavLst>
                                    </p:anim>
                                  </p:childTnLst>
                                </p:cTn>
                              </p:par>
                            </p:childTnLst>
                          </p:cTn>
                        </p:par>
                        <p:par>
                          <p:cTn id="109" fill="hold">
                            <p:stCondLst>
                              <p:cond delay="10500"/>
                            </p:stCondLst>
                            <p:childTnLst>
                              <p:par>
                                <p:cTn id="110" presetID="23" presetClass="entr" presetSubtype="16" fill="hold" grpId="0" nodeType="afterEffect">
                                  <p:stCondLst>
                                    <p:cond delay="0"/>
                                  </p:stCondLst>
                                  <p:childTnLst>
                                    <p:set>
                                      <p:cBhvr>
                                        <p:cTn id="111" dur="1" fill="hold">
                                          <p:stCondLst>
                                            <p:cond delay="0"/>
                                          </p:stCondLst>
                                        </p:cTn>
                                        <p:tgtEl>
                                          <p:spTgt spid="29"/>
                                        </p:tgtEl>
                                        <p:attrNameLst>
                                          <p:attrName>style.visibility</p:attrName>
                                        </p:attrNameLst>
                                      </p:cBhvr>
                                      <p:to>
                                        <p:strVal val="visible"/>
                                      </p:to>
                                    </p:set>
                                    <p:anim calcmode="lin" valueType="num">
                                      <p:cBhvr>
                                        <p:cTn id="112" dur="500" fill="hold"/>
                                        <p:tgtEl>
                                          <p:spTgt spid="29"/>
                                        </p:tgtEl>
                                        <p:attrNameLst>
                                          <p:attrName>ppt_w</p:attrName>
                                        </p:attrNameLst>
                                      </p:cBhvr>
                                      <p:tavLst>
                                        <p:tav tm="0">
                                          <p:val>
                                            <p:fltVal val="0"/>
                                          </p:val>
                                        </p:tav>
                                        <p:tav tm="100000">
                                          <p:val>
                                            <p:strVal val="#ppt_w"/>
                                          </p:val>
                                        </p:tav>
                                      </p:tavLst>
                                    </p:anim>
                                    <p:anim calcmode="lin" valueType="num">
                                      <p:cBhvr>
                                        <p:cTn id="113" dur="500" fill="hold"/>
                                        <p:tgtEl>
                                          <p:spTgt spid="29"/>
                                        </p:tgtEl>
                                        <p:attrNameLst>
                                          <p:attrName>ppt_h</p:attrName>
                                        </p:attrNameLst>
                                      </p:cBhvr>
                                      <p:tavLst>
                                        <p:tav tm="0">
                                          <p:val>
                                            <p:fltVal val="0"/>
                                          </p:val>
                                        </p:tav>
                                        <p:tav tm="100000">
                                          <p:val>
                                            <p:strVal val="#ppt_h"/>
                                          </p:val>
                                        </p:tav>
                                      </p:tavLst>
                                    </p:anim>
                                  </p:childTnLst>
                                </p:cTn>
                              </p:par>
                            </p:childTnLst>
                          </p:cTn>
                        </p:par>
                        <p:par>
                          <p:cTn id="114" fill="hold">
                            <p:stCondLst>
                              <p:cond delay="11000"/>
                            </p:stCondLst>
                            <p:childTnLst>
                              <p:par>
                                <p:cTn id="115" presetID="23" presetClass="entr" presetSubtype="16" fill="hold" grpId="0" nodeType="after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p:cTn id="117" dur="500" fill="hold"/>
                                        <p:tgtEl>
                                          <p:spTgt spid="30"/>
                                        </p:tgtEl>
                                        <p:attrNameLst>
                                          <p:attrName>ppt_w</p:attrName>
                                        </p:attrNameLst>
                                      </p:cBhvr>
                                      <p:tavLst>
                                        <p:tav tm="0">
                                          <p:val>
                                            <p:fltVal val="0"/>
                                          </p:val>
                                        </p:tav>
                                        <p:tav tm="100000">
                                          <p:val>
                                            <p:strVal val="#ppt_w"/>
                                          </p:val>
                                        </p:tav>
                                      </p:tavLst>
                                    </p:anim>
                                    <p:anim calcmode="lin" valueType="num">
                                      <p:cBhvr>
                                        <p:cTn id="118" dur="500" fill="hold"/>
                                        <p:tgtEl>
                                          <p:spTgt spid="30"/>
                                        </p:tgtEl>
                                        <p:attrNameLst>
                                          <p:attrName>ppt_h</p:attrName>
                                        </p:attrNameLst>
                                      </p:cBhvr>
                                      <p:tavLst>
                                        <p:tav tm="0">
                                          <p:val>
                                            <p:fltVal val="0"/>
                                          </p:val>
                                        </p:tav>
                                        <p:tav tm="100000">
                                          <p:val>
                                            <p:strVal val="#ppt_h"/>
                                          </p:val>
                                        </p:tav>
                                      </p:tavLst>
                                    </p:anim>
                                  </p:childTnLst>
                                </p:cTn>
                              </p:par>
                            </p:childTnLst>
                          </p:cTn>
                        </p:par>
                        <p:par>
                          <p:cTn id="119" fill="hold">
                            <p:stCondLst>
                              <p:cond delay="11500"/>
                            </p:stCondLst>
                            <p:childTnLst>
                              <p:par>
                                <p:cTn id="120" presetID="23" presetClass="entr" presetSubtype="16" fill="hold" grpId="0" nodeType="afterEffect">
                                  <p:stCondLst>
                                    <p:cond delay="0"/>
                                  </p:stCondLst>
                                  <p:childTnLst>
                                    <p:set>
                                      <p:cBhvr>
                                        <p:cTn id="121" dur="1" fill="hold">
                                          <p:stCondLst>
                                            <p:cond delay="0"/>
                                          </p:stCondLst>
                                        </p:cTn>
                                        <p:tgtEl>
                                          <p:spTgt spid="31"/>
                                        </p:tgtEl>
                                        <p:attrNameLst>
                                          <p:attrName>style.visibility</p:attrName>
                                        </p:attrNameLst>
                                      </p:cBhvr>
                                      <p:to>
                                        <p:strVal val="visible"/>
                                      </p:to>
                                    </p:set>
                                    <p:anim calcmode="lin" valueType="num">
                                      <p:cBhvr>
                                        <p:cTn id="122" dur="500" fill="hold"/>
                                        <p:tgtEl>
                                          <p:spTgt spid="31"/>
                                        </p:tgtEl>
                                        <p:attrNameLst>
                                          <p:attrName>ppt_w</p:attrName>
                                        </p:attrNameLst>
                                      </p:cBhvr>
                                      <p:tavLst>
                                        <p:tav tm="0">
                                          <p:val>
                                            <p:fltVal val="0"/>
                                          </p:val>
                                        </p:tav>
                                        <p:tav tm="100000">
                                          <p:val>
                                            <p:strVal val="#ppt_w"/>
                                          </p:val>
                                        </p:tav>
                                      </p:tavLst>
                                    </p:anim>
                                    <p:anim calcmode="lin" valueType="num">
                                      <p:cBhvr>
                                        <p:cTn id="123" dur="500" fill="hold"/>
                                        <p:tgtEl>
                                          <p:spTgt spid="31"/>
                                        </p:tgtEl>
                                        <p:attrNameLst>
                                          <p:attrName>ppt_h</p:attrName>
                                        </p:attrNameLst>
                                      </p:cBhvr>
                                      <p:tavLst>
                                        <p:tav tm="0">
                                          <p:val>
                                            <p:fltVal val="0"/>
                                          </p:val>
                                        </p:tav>
                                        <p:tav tm="100000">
                                          <p:val>
                                            <p:strVal val="#ppt_h"/>
                                          </p:val>
                                        </p:tav>
                                      </p:tavLst>
                                    </p:anim>
                                  </p:childTnLst>
                                </p:cTn>
                              </p:par>
                            </p:childTnLst>
                          </p:cTn>
                        </p:par>
                        <p:par>
                          <p:cTn id="124" fill="hold">
                            <p:stCondLst>
                              <p:cond delay="12000"/>
                            </p:stCondLst>
                            <p:childTnLst>
                              <p:par>
                                <p:cTn id="125" presetID="23" presetClass="entr" presetSubtype="16" fill="hold" grpId="0" nodeType="afterEffect">
                                  <p:stCondLst>
                                    <p:cond delay="0"/>
                                  </p:stCondLst>
                                  <p:childTnLst>
                                    <p:set>
                                      <p:cBhvr>
                                        <p:cTn id="126" dur="1" fill="hold">
                                          <p:stCondLst>
                                            <p:cond delay="0"/>
                                          </p:stCondLst>
                                        </p:cTn>
                                        <p:tgtEl>
                                          <p:spTgt spid="32"/>
                                        </p:tgtEl>
                                        <p:attrNameLst>
                                          <p:attrName>style.visibility</p:attrName>
                                        </p:attrNameLst>
                                      </p:cBhvr>
                                      <p:to>
                                        <p:strVal val="visible"/>
                                      </p:to>
                                    </p:set>
                                    <p:anim calcmode="lin" valueType="num">
                                      <p:cBhvr>
                                        <p:cTn id="127" dur="500" fill="hold"/>
                                        <p:tgtEl>
                                          <p:spTgt spid="32"/>
                                        </p:tgtEl>
                                        <p:attrNameLst>
                                          <p:attrName>ppt_w</p:attrName>
                                        </p:attrNameLst>
                                      </p:cBhvr>
                                      <p:tavLst>
                                        <p:tav tm="0">
                                          <p:val>
                                            <p:fltVal val="0"/>
                                          </p:val>
                                        </p:tav>
                                        <p:tav tm="100000">
                                          <p:val>
                                            <p:strVal val="#ppt_w"/>
                                          </p:val>
                                        </p:tav>
                                      </p:tavLst>
                                    </p:anim>
                                    <p:anim calcmode="lin" valueType="num">
                                      <p:cBhvr>
                                        <p:cTn id="128" dur="500" fill="hold"/>
                                        <p:tgtEl>
                                          <p:spTgt spid="32"/>
                                        </p:tgtEl>
                                        <p:attrNameLst>
                                          <p:attrName>ppt_h</p:attrName>
                                        </p:attrNameLst>
                                      </p:cBhvr>
                                      <p:tavLst>
                                        <p:tav tm="0">
                                          <p:val>
                                            <p:fltVal val="0"/>
                                          </p:val>
                                        </p:tav>
                                        <p:tav tm="100000">
                                          <p:val>
                                            <p:strVal val="#ppt_h"/>
                                          </p:val>
                                        </p:tav>
                                      </p:tavLst>
                                    </p:anim>
                                  </p:childTnLst>
                                </p:cTn>
                              </p:par>
                            </p:childTnLst>
                          </p:cTn>
                        </p:par>
                        <p:par>
                          <p:cTn id="129" fill="hold">
                            <p:stCondLst>
                              <p:cond delay="12500"/>
                            </p:stCondLst>
                            <p:childTnLst>
                              <p:par>
                                <p:cTn id="130" presetID="23" presetClass="entr" presetSubtype="16" fill="hold" grpId="0" nodeType="afterEffect">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cBhvr>
                                        <p:cTn id="132" dur="500" fill="hold"/>
                                        <p:tgtEl>
                                          <p:spTgt spid="33"/>
                                        </p:tgtEl>
                                        <p:attrNameLst>
                                          <p:attrName>ppt_w</p:attrName>
                                        </p:attrNameLst>
                                      </p:cBhvr>
                                      <p:tavLst>
                                        <p:tav tm="0">
                                          <p:val>
                                            <p:fltVal val="0"/>
                                          </p:val>
                                        </p:tav>
                                        <p:tav tm="100000">
                                          <p:val>
                                            <p:strVal val="#ppt_w"/>
                                          </p:val>
                                        </p:tav>
                                      </p:tavLst>
                                    </p:anim>
                                    <p:anim calcmode="lin" valueType="num">
                                      <p:cBhvr>
                                        <p:cTn id="133" dur="500" fill="hold"/>
                                        <p:tgtEl>
                                          <p:spTgt spid="33"/>
                                        </p:tgtEl>
                                        <p:attrNameLst>
                                          <p:attrName>ppt_h</p:attrName>
                                        </p:attrNameLst>
                                      </p:cBhvr>
                                      <p:tavLst>
                                        <p:tav tm="0">
                                          <p:val>
                                            <p:fltVal val="0"/>
                                          </p:val>
                                        </p:tav>
                                        <p:tav tm="100000">
                                          <p:val>
                                            <p:strVal val="#ppt_h"/>
                                          </p:val>
                                        </p:tav>
                                      </p:tavLst>
                                    </p:anim>
                                  </p:childTnLst>
                                </p:cTn>
                              </p:par>
                            </p:childTnLst>
                          </p:cTn>
                        </p:par>
                        <p:par>
                          <p:cTn id="134" fill="hold">
                            <p:stCondLst>
                              <p:cond delay="13000"/>
                            </p:stCondLst>
                            <p:childTnLst>
                              <p:par>
                                <p:cTn id="135" presetID="23" presetClass="entr" presetSubtype="16" fill="hold" grpId="0" nodeType="afterEffect">
                                  <p:stCondLst>
                                    <p:cond delay="0"/>
                                  </p:stCondLst>
                                  <p:childTnLst>
                                    <p:set>
                                      <p:cBhvr>
                                        <p:cTn id="136" dur="1" fill="hold">
                                          <p:stCondLst>
                                            <p:cond delay="0"/>
                                          </p:stCondLst>
                                        </p:cTn>
                                        <p:tgtEl>
                                          <p:spTgt spid="34"/>
                                        </p:tgtEl>
                                        <p:attrNameLst>
                                          <p:attrName>style.visibility</p:attrName>
                                        </p:attrNameLst>
                                      </p:cBhvr>
                                      <p:to>
                                        <p:strVal val="visible"/>
                                      </p:to>
                                    </p:set>
                                    <p:anim calcmode="lin" valueType="num">
                                      <p:cBhvr>
                                        <p:cTn id="137" dur="500" fill="hold"/>
                                        <p:tgtEl>
                                          <p:spTgt spid="34"/>
                                        </p:tgtEl>
                                        <p:attrNameLst>
                                          <p:attrName>ppt_w</p:attrName>
                                        </p:attrNameLst>
                                      </p:cBhvr>
                                      <p:tavLst>
                                        <p:tav tm="0">
                                          <p:val>
                                            <p:fltVal val="0"/>
                                          </p:val>
                                        </p:tav>
                                        <p:tav tm="100000">
                                          <p:val>
                                            <p:strVal val="#ppt_w"/>
                                          </p:val>
                                        </p:tav>
                                      </p:tavLst>
                                    </p:anim>
                                    <p:anim calcmode="lin" valueType="num">
                                      <p:cBhvr>
                                        <p:cTn id="138" dur="500" fill="hold"/>
                                        <p:tgtEl>
                                          <p:spTgt spid="34"/>
                                        </p:tgtEl>
                                        <p:attrNameLst>
                                          <p:attrName>ppt_h</p:attrName>
                                        </p:attrNameLst>
                                      </p:cBhvr>
                                      <p:tavLst>
                                        <p:tav tm="0">
                                          <p:val>
                                            <p:fltVal val="0"/>
                                          </p:val>
                                        </p:tav>
                                        <p:tav tm="100000">
                                          <p:val>
                                            <p:strVal val="#ppt_h"/>
                                          </p:val>
                                        </p:tav>
                                      </p:tavLst>
                                    </p:anim>
                                  </p:childTnLst>
                                </p:cTn>
                              </p:par>
                            </p:childTnLst>
                          </p:cTn>
                        </p:par>
                        <p:par>
                          <p:cTn id="139" fill="hold">
                            <p:stCondLst>
                              <p:cond delay="13500"/>
                            </p:stCondLst>
                            <p:childTnLst>
                              <p:par>
                                <p:cTn id="140" presetID="23" presetClass="entr" presetSubtype="16" fill="hold" grpId="0" nodeType="afterEffect">
                                  <p:stCondLst>
                                    <p:cond delay="0"/>
                                  </p:stCondLst>
                                  <p:childTnLst>
                                    <p:set>
                                      <p:cBhvr>
                                        <p:cTn id="141" dur="1" fill="hold">
                                          <p:stCondLst>
                                            <p:cond delay="0"/>
                                          </p:stCondLst>
                                        </p:cTn>
                                        <p:tgtEl>
                                          <p:spTgt spid="35"/>
                                        </p:tgtEl>
                                        <p:attrNameLst>
                                          <p:attrName>style.visibility</p:attrName>
                                        </p:attrNameLst>
                                      </p:cBhvr>
                                      <p:to>
                                        <p:strVal val="visible"/>
                                      </p:to>
                                    </p:set>
                                    <p:anim calcmode="lin" valueType="num">
                                      <p:cBhvr>
                                        <p:cTn id="142" dur="500" fill="hold"/>
                                        <p:tgtEl>
                                          <p:spTgt spid="35"/>
                                        </p:tgtEl>
                                        <p:attrNameLst>
                                          <p:attrName>ppt_w</p:attrName>
                                        </p:attrNameLst>
                                      </p:cBhvr>
                                      <p:tavLst>
                                        <p:tav tm="0">
                                          <p:val>
                                            <p:fltVal val="0"/>
                                          </p:val>
                                        </p:tav>
                                        <p:tav tm="100000">
                                          <p:val>
                                            <p:strVal val="#ppt_w"/>
                                          </p:val>
                                        </p:tav>
                                      </p:tavLst>
                                    </p:anim>
                                    <p:anim calcmode="lin" valueType="num">
                                      <p:cBhvr>
                                        <p:cTn id="143" dur="500" fill="hold"/>
                                        <p:tgtEl>
                                          <p:spTgt spid="35"/>
                                        </p:tgtEl>
                                        <p:attrNameLst>
                                          <p:attrName>ppt_h</p:attrName>
                                        </p:attrNameLst>
                                      </p:cBhvr>
                                      <p:tavLst>
                                        <p:tav tm="0">
                                          <p:val>
                                            <p:fltVal val="0"/>
                                          </p:val>
                                        </p:tav>
                                        <p:tav tm="100000">
                                          <p:val>
                                            <p:strVal val="#ppt_h"/>
                                          </p:val>
                                        </p:tav>
                                      </p:tavLst>
                                    </p:anim>
                                  </p:childTnLst>
                                </p:cTn>
                              </p:par>
                            </p:childTnLst>
                          </p:cTn>
                        </p:par>
                        <p:par>
                          <p:cTn id="144" fill="hold">
                            <p:stCondLst>
                              <p:cond delay="14000"/>
                            </p:stCondLst>
                            <p:childTnLst>
                              <p:par>
                                <p:cTn id="145" presetID="23" presetClass="entr" presetSubtype="16" fill="hold" grpId="0" nodeType="afterEffect">
                                  <p:stCondLst>
                                    <p:cond delay="0"/>
                                  </p:stCondLst>
                                  <p:childTnLst>
                                    <p:set>
                                      <p:cBhvr>
                                        <p:cTn id="146" dur="1" fill="hold">
                                          <p:stCondLst>
                                            <p:cond delay="0"/>
                                          </p:stCondLst>
                                        </p:cTn>
                                        <p:tgtEl>
                                          <p:spTgt spid="36"/>
                                        </p:tgtEl>
                                        <p:attrNameLst>
                                          <p:attrName>style.visibility</p:attrName>
                                        </p:attrNameLst>
                                      </p:cBhvr>
                                      <p:to>
                                        <p:strVal val="visible"/>
                                      </p:to>
                                    </p:set>
                                    <p:anim calcmode="lin" valueType="num">
                                      <p:cBhvr>
                                        <p:cTn id="147" dur="500" fill="hold"/>
                                        <p:tgtEl>
                                          <p:spTgt spid="36"/>
                                        </p:tgtEl>
                                        <p:attrNameLst>
                                          <p:attrName>ppt_w</p:attrName>
                                        </p:attrNameLst>
                                      </p:cBhvr>
                                      <p:tavLst>
                                        <p:tav tm="0">
                                          <p:val>
                                            <p:fltVal val="0"/>
                                          </p:val>
                                        </p:tav>
                                        <p:tav tm="100000">
                                          <p:val>
                                            <p:strVal val="#ppt_w"/>
                                          </p:val>
                                        </p:tav>
                                      </p:tavLst>
                                    </p:anim>
                                    <p:anim calcmode="lin" valueType="num">
                                      <p:cBhvr>
                                        <p:cTn id="148" dur="500" fill="hold"/>
                                        <p:tgtEl>
                                          <p:spTgt spid="36"/>
                                        </p:tgtEl>
                                        <p:attrNameLst>
                                          <p:attrName>ppt_h</p:attrName>
                                        </p:attrNameLst>
                                      </p:cBhvr>
                                      <p:tavLst>
                                        <p:tav tm="0">
                                          <p:val>
                                            <p:fltVal val="0"/>
                                          </p:val>
                                        </p:tav>
                                        <p:tav tm="100000">
                                          <p:val>
                                            <p:strVal val="#ppt_h"/>
                                          </p:val>
                                        </p:tav>
                                      </p:tavLst>
                                    </p:anim>
                                  </p:childTnLst>
                                </p:cTn>
                              </p:par>
                            </p:childTnLst>
                          </p:cTn>
                        </p:par>
                        <p:par>
                          <p:cTn id="149" fill="hold">
                            <p:stCondLst>
                              <p:cond delay="14500"/>
                            </p:stCondLst>
                            <p:childTnLst>
                              <p:par>
                                <p:cTn id="150" presetID="23" presetClass="entr" presetSubtype="16" fill="hold" grpId="0" nodeType="afterEffect">
                                  <p:stCondLst>
                                    <p:cond delay="0"/>
                                  </p:stCondLst>
                                  <p:childTnLst>
                                    <p:set>
                                      <p:cBhvr>
                                        <p:cTn id="151" dur="1" fill="hold">
                                          <p:stCondLst>
                                            <p:cond delay="0"/>
                                          </p:stCondLst>
                                        </p:cTn>
                                        <p:tgtEl>
                                          <p:spTgt spid="37"/>
                                        </p:tgtEl>
                                        <p:attrNameLst>
                                          <p:attrName>style.visibility</p:attrName>
                                        </p:attrNameLst>
                                      </p:cBhvr>
                                      <p:to>
                                        <p:strVal val="visible"/>
                                      </p:to>
                                    </p:set>
                                    <p:anim calcmode="lin" valueType="num">
                                      <p:cBhvr>
                                        <p:cTn id="152" dur="500" fill="hold"/>
                                        <p:tgtEl>
                                          <p:spTgt spid="37"/>
                                        </p:tgtEl>
                                        <p:attrNameLst>
                                          <p:attrName>ppt_w</p:attrName>
                                        </p:attrNameLst>
                                      </p:cBhvr>
                                      <p:tavLst>
                                        <p:tav tm="0">
                                          <p:val>
                                            <p:fltVal val="0"/>
                                          </p:val>
                                        </p:tav>
                                        <p:tav tm="100000">
                                          <p:val>
                                            <p:strVal val="#ppt_w"/>
                                          </p:val>
                                        </p:tav>
                                      </p:tavLst>
                                    </p:anim>
                                    <p:anim calcmode="lin" valueType="num">
                                      <p:cBhvr>
                                        <p:cTn id="153" dur="500" fill="hold"/>
                                        <p:tgtEl>
                                          <p:spTgt spid="37"/>
                                        </p:tgtEl>
                                        <p:attrNameLst>
                                          <p:attrName>ppt_h</p:attrName>
                                        </p:attrNameLst>
                                      </p:cBhvr>
                                      <p:tavLst>
                                        <p:tav tm="0">
                                          <p:val>
                                            <p:fltVal val="0"/>
                                          </p:val>
                                        </p:tav>
                                        <p:tav tm="100000">
                                          <p:val>
                                            <p:strVal val="#ppt_h"/>
                                          </p:val>
                                        </p:tav>
                                      </p:tavLst>
                                    </p:anim>
                                  </p:childTnLst>
                                </p:cTn>
                              </p:par>
                            </p:childTnLst>
                          </p:cTn>
                        </p:par>
                        <p:par>
                          <p:cTn id="154" fill="hold">
                            <p:stCondLst>
                              <p:cond delay="15000"/>
                            </p:stCondLst>
                            <p:childTnLst>
                              <p:par>
                                <p:cTn id="155" presetID="23" presetClass="entr" presetSubtype="16" fill="hold" grpId="0" nodeType="afterEffect">
                                  <p:stCondLst>
                                    <p:cond delay="0"/>
                                  </p:stCondLst>
                                  <p:childTnLst>
                                    <p:set>
                                      <p:cBhvr>
                                        <p:cTn id="156" dur="1" fill="hold">
                                          <p:stCondLst>
                                            <p:cond delay="0"/>
                                          </p:stCondLst>
                                        </p:cTn>
                                        <p:tgtEl>
                                          <p:spTgt spid="39"/>
                                        </p:tgtEl>
                                        <p:attrNameLst>
                                          <p:attrName>style.visibility</p:attrName>
                                        </p:attrNameLst>
                                      </p:cBhvr>
                                      <p:to>
                                        <p:strVal val="visible"/>
                                      </p:to>
                                    </p:set>
                                    <p:anim calcmode="lin" valueType="num">
                                      <p:cBhvr>
                                        <p:cTn id="157" dur="500" fill="hold"/>
                                        <p:tgtEl>
                                          <p:spTgt spid="39"/>
                                        </p:tgtEl>
                                        <p:attrNameLst>
                                          <p:attrName>ppt_w</p:attrName>
                                        </p:attrNameLst>
                                      </p:cBhvr>
                                      <p:tavLst>
                                        <p:tav tm="0">
                                          <p:val>
                                            <p:fltVal val="0"/>
                                          </p:val>
                                        </p:tav>
                                        <p:tav tm="100000">
                                          <p:val>
                                            <p:strVal val="#ppt_w"/>
                                          </p:val>
                                        </p:tav>
                                      </p:tavLst>
                                    </p:anim>
                                    <p:anim calcmode="lin" valueType="num">
                                      <p:cBhvr>
                                        <p:cTn id="158" dur="500" fill="hold"/>
                                        <p:tgtEl>
                                          <p:spTgt spid="39"/>
                                        </p:tgtEl>
                                        <p:attrNameLst>
                                          <p:attrName>ppt_h</p:attrName>
                                        </p:attrNameLst>
                                      </p:cBhvr>
                                      <p:tavLst>
                                        <p:tav tm="0">
                                          <p:val>
                                            <p:fltVal val="0"/>
                                          </p:val>
                                        </p:tav>
                                        <p:tav tm="100000">
                                          <p:val>
                                            <p:strVal val="#ppt_h"/>
                                          </p:val>
                                        </p:tav>
                                      </p:tavLst>
                                    </p:anim>
                                  </p:childTnLst>
                                </p:cTn>
                              </p:par>
                            </p:childTnLst>
                          </p:cTn>
                        </p:par>
                        <p:par>
                          <p:cTn id="159" fill="hold">
                            <p:stCondLst>
                              <p:cond delay="15500"/>
                            </p:stCondLst>
                            <p:childTnLst>
                              <p:par>
                                <p:cTn id="160" presetID="23" presetClass="entr" presetSubtype="16" fill="hold" grpId="0" nodeType="afterEffect">
                                  <p:stCondLst>
                                    <p:cond delay="0"/>
                                  </p:stCondLst>
                                  <p:childTnLst>
                                    <p:set>
                                      <p:cBhvr>
                                        <p:cTn id="161" dur="1" fill="hold">
                                          <p:stCondLst>
                                            <p:cond delay="0"/>
                                          </p:stCondLst>
                                        </p:cTn>
                                        <p:tgtEl>
                                          <p:spTgt spid="40"/>
                                        </p:tgtEl>
                                        <p:attrNameLst>
                                          <p:attrName>style.visibility</p:attrName>
                                        </p:attrNameLst>
                                      </p:cBhvr>
                                      <p:to>
                                        <p:strVal val="visible"/>
                                      </p:to>
                                    </p:set>
                                    <p:anim calcmode="lin" valueType="num">
                                      <p:cBhvr>
                                        <p:cTn id="162" dur="500" fill="hold"/>
                                        <p:tgtEl>
                                          <p:spTgt spid="40"/>
                                        </p:tgtEl>
                                        <p:attrNameLst>
                                          <p:attrName>ppt_w</p:attrName>
                                        </p:attrNameLst>
                                      </p:cBhvr>
                                      <p:tavLst>
                                        <p:tav tm="0">
                                          <p:val>
                                            <p:fltVal val="0"/>
                                          </p:val>
                                        </p:tav>
                                        <p:tav tm="100000">
                                          <p:val>
                                            <p:strVal val="#ppt_w"/>
                                          </p:val>
                                        </p:tav>
                                      </p:tavLst>
                                    </p:anim>
                                    <p:anim calcmode="lin" valueType="num">
                                      <p:cBhvr>
                                        <p:cTn id="163" dur="500" fill="hold"/>
                                        <p:tgtEl>
                                          <p:spTgt spid="40"/>
                                        </p:tgtEl>
                                        <p:attrNameLst>
                                          <p:attrName>ppt_h</p:attrName>
                                        </p:attrNameLst>
                                      </p:cBhvr>
                                      <p:tavLst>
                                        <p:tav tm="0">
                                          <p:val>
                                            <p:fltVal val="0"/>
                                          </p:val>
                                        </p:tav>
                                        <p:tav tm="100000">
                                          <p:val>
                                            <p:strVal val="#ppt_h"/>
                                          </p:val>
                                        </p:tav>
                                      </p:tavLst>
                                    </p:anim>
                                  </p:childTnLst>
                                </p:cTn>
                              </p:par>
                            </p:childTnLst>
                          </p:cTn>
                        </p:par>
                        <p:par>
                          <p:cTn id="164" fill="hold">
                            <p:stCondLst>
                              <p:cond delay="16000"/>
                            </p:stCondLst>
                            <p:childTnLst>
                              <p:par>
                                <p:cTn id="165" presetID="23" presetClass="entr" presetSubtype="16" fill="hold" grpId="0" nodeType="afterEffect">
                                  <p:stCondLst>
                                    <p:cond delay="0"/>
                                  </p:stCondLst>
                                  <p:childTnLst>
                                    <p:set>
                                      <p:cBhvr>
                                        <p:cTn id="166" dur="1" fill="hold">
                                          <p:stCondLst>
                                            <p:cond delay="0"/>
                                          </p:stCondLst>
                                        </p:cTn>
                                        <p:tgtEl>
                                          <p:spTgt spid="41"/>
                                        </p:tgtEl>
                                        <p:attrNameLst>
                                          <p:attrName>style.visibility</p:attrName>
                                        </p:attrNameLst>
                                      </p:cBhvr>
                                      <p:to>
                                        <p:strVal val="visible"/>
                                      </p:to>
                                    </p:set>
                                    <p:anim calcmode="lin" valueType="num">
                                      <p:cBhvr>
                                        <p:cTn id="167" dur="500" fill="hold"/>
                                        <p:tgtEl>
                                          <p:spTgt spid="41"/>
                                        </p:tgtEl>
                                        <p:attrNameLst>
                                          <p:attrName>ppt_w</p:attrName>
                                        </p:attrNameLst>
                                      </p:cBhvr>
                                      <p:tavLst>
                                        <p:tav tm="0">
                                          <p:val>
                                            <p:fltVal val="0"/>
                                          </p:val>
                                        </p:tav>
                                        <p:tav tm="100000">
                                          <p:val>
                                            <p:strVal val="#ppt_w"/>
                                          </p:val>
                                        </p:tav>
                                      </p:tavLst>
                                    </p:anim>
                                    <p:anim calcmode="lin" valueType="num">
                                      <p:cBhvr>
                                        <p:cTn id="168" dur="500" fill="hold"/>
                                        <p:tgtEl>
                                          <p:spTgt spid="41"/>
                                        </p:tgtEl>
                                        <p:attrNameLst>
                                          <p:attrName>ppt_h</p:attrName>
                                        </p:attrNameLst>
                                      </p:cBhvr>
                                      <p:tavLst>
                                        <p:tav tm="0">
                                          <p:val>
                                            <p:fltVal val="0"/>
                                          </p:val>
                                        </p:tav>
                                        <p:tav tm="100000">
                                          <p:val>
                                            <p:strVal val="#ppt_h"/>
                                          </p:val>
                                        </p:tav>
                                      </p:tavLst>
                                    </p:anim>
                                  </p:childTnLst>
                                </p:cTn>
                              </p:par>
                            </p:childTnLst>
                          </p:cTn>
                        </p:par>
                        <p:par>
                          <p:cTn id="169" fill="hold">
                            <p:stCondLst>
                              <p:cond delay="16500"/>
                            </p:stCondLst>
                            <p:childTnLst>
                              <p:par>
                                <p:cTn id="170" presetID="23" presetClass="entr" presetSubtype="16" fill="hold" grpId="0" nodeType="afterEffect">
                                  <p:stCondLst>
                                    <p:cond delay="0"/>
                                  </p:stCondLst>
                                  <p:childTnLst>
                                    <p:set>
                                      <p:cBhvr>
                                        <p:cTn id="171" dur="1" fill="hold">
                                          <p:stCondLst>
                                            <p:cond delay="0"/>
                                          </p:stCondLst>
                                        </p:cTn>
                                        <p:tgtEl>
                                          <p:spTgt spid="42"/>
                                        </p:tgtEl>
                                        <p:attrNameLst>
                                          <p:attrName>style.visibility</p:attrName>
                                        </p:attrNameLst>
                                      </p:cBhvr>
                                      <p:to>
                                        <p:strVal val="visible"/>
                                      </p:to>
                                    </p:set>
                                    <p:anim calcmode="lin" valueType="num">
                                      <p:cBhvr>
                                        <p:cTn id="172" dur="500" fill="hold"/>
                                        <p:tgtEl>
                                          <p:spTgt spid="42"/>
                                        </p:tgtEl>
                                        <p:attrNameLst>
                                          <p:attrName>ppt_w</p:attrName>
                                        </p:attrNameLst>
                                      </p:cBhvr>
                                      <p:tavLst>
                                        <p:tav tm="0">
                                          <p:val>
                                            <p:fltVal val="0"/>
                                          </p:val>
                                        </p:tav>
                                        <p:tav tm="100000">
                                          <p:val>
                                            <p:strVal val="#ppt_w"/>
                                          </p:val>
                                        </p:tav>
                                      </p:tavLst>
                                    </p:anim>
                                    <p:anim calcmode="lin" valueType="num">
                                      <p:cBhvr>
                                        <p:cTn id="173" dur="500" fill="hold"/>
                                        <p:tgtEl>
                                          <p:spTgt spid="42"/>
                                        </p:tgtEl>
                                        <p:attrNameLst>
                                          <p:attrName>ppt_h</p:attrName>
                                        </p:attrNameLst>
                                      </p:cBhvr>
                                      <p:tavLst>
                                        <p:tav tm="0">
                                          <p:val>
                                            <p:fltVal val="0"/>
                                          </p:val>
                                        </p:tav>
                                        <p:tav tm="100000">
                                          <p:val>
                                            <p:strVal val="#ppt_h"/>
                                          </p:val>
                                        </p:tav>
                                      </p:tavLst>
                                    </p:anim>
                                  </p:childTnLst>
                                </p:cTn>
                              </p:par>
                            </p:childTnLst>
                          </p:cTn>
                        </p:par>
                        <p:par>
                          <p:cTn id="174" fill="hold">
                            <p:stCondLst>
                              <p:cond delay="17000"/>
                            </p:stCondLst>
                            <p:childTnLst>
                              <p:par>
                                <p:cTn id="175" presetID="23" presetClass="entr" presetSubtype="16" fill="hold" grpId="0" nodeType="afterEffect">
                                  <p:stCondLst>
                                    <p:cond delay="0"/>
                                  </p:stCondLst>
                                  <p:childTnLst>
                                    <p:set>
                                      <p:cBhvr>
                                        <p:cTn id="176" dur="1" fill="hold">
                                          <p:stCondLst>
                                            <p:cond delay="0"/>
                                          </p:stCondLst>
                                        </p:cTn>
                                        <p:tgtEl>
                                          <p:spTgt spid="43"/>
                                        </p:tgtEl>
                                        <p:attrNameLst>
                                          <p:attrName>style.visibility</p:attrName>
                                        </p:attrNameLst>
                                      </p:cBhvr>
                                      <p:to>
                                        <p:strVal val="visible"/>
                                      </p:to>
                                    </p:set>
                                    <p:anim calcmode="lin" valueType="num">
                                      <p:cBhvr>
                                        <p:cTn id="177" dur="500" fill="hold"/>
                                        <p:tgtEl>
                                          <p:spTgt spid="43"/>
                                        </p:tgtEl>
                                        <p:attrNameLst>
                                          <p:attrName>ppt_w</p:attrName>
                                        </p:attrNameLst>
                                      </p:cBhvr>
                                      <p:tavLst>
                                        <p:tav tm="0">
                                          <p:val>
                                            <p:fltVal val="0"/>
                                          </p:val>
                                        </p:tav>
                                        <p:tav tm="100000">
                                          <p:val>
                                            <p:strVal val="#ppt_w"/>
                                          </p:val>
                                        </p:tav>
                                      </p:tavLst>
                                    </p:anim>
                                    <p:anim calcmode="lin" valueType="num">
                                      <p:cBhvr>
                                        <p:cTn id="178" dur="500" fill="hold"/>
                                        <p:tgtEl>
                                          <p:spTgt spid="43"/>
                                        </p:tgtEl>
                                        <p:attrNameLst>
                                          <p:attrName>ppt_h</p:attrName>
                                        </p:attrNameLst>
                                      </p:cBhvr>
                                      <p:tavLst>
                                        <p:tav tm="0">
                                          <p:val>
                                            <p:fltVal val="0"/>
                                          </p:val>
                                        </p:tav>
                                        <p:tav tm="100000">
                                          <p:val>
                                            <p:strVal val="#ppt_h"/>
                                          </p:val>
                                        </p:tav>
                                      </p:tavLst>
                                    </p:anim>
                                  </p:childTnLst>
                                </p:cTn>
                              </p:par>
                            </p:childTnLst>
                          </p:cTn>
                        </p:par>
                        <p:par>
                          <p:cTn id="179" fill="hold">
                            <p:stCondLst>
                              <p:cond delay="17500"/>
                            </p:stCondLst>
                            <p:childTnLst>
                              <p:par>
                                <p:cTn id="180" presetID="23" presetClass="entr" presetSubtype="16" fill="hold" grpId="0" nodeType="afterEffect">
                                  <p:stCondLst>
                                    <p:cond delay="0"/>
                                  </p:stCondLst>
                                  <p:childTnLst>
                                    <p:set>
                                      <p:cBhvr>
                                        <p:cTn id="181" dur="1" fill="hold">
                                          <p:stCondLst>
                                            <p:cond delay="0"/>
                                          </p:stCondLst>
                                        </p:cTn>
                                        <p:tgtEl>
                                          <p:spTgt spid="44"/>
                                        </p:tgtEl>
                                        <p:attrNameLst>
                                          <p:attrName>style.visibility</p:attrName>
                                        </p:attrNameLst>
                                      </p:cBhvr>
                                      <p:to>
                                        <p:strVal val="visible"/>
                                      </p:to>
                                    </p:set>
                                    <p:anim calcmode="lin" valueType="num">
                                      <p:cBhvr>
                                        <p:cTn id="182" dur="500" fill="hold"/>
                                        <p:tgtEl>
                                          <p:spTgt spid="44"/>
                                        </p:tgtEl>
                                        <p:attrNameLst>
                                          <p:attrName>ppt_w</p:attrName>
                                        </p:attrNameLst>
                                      </p:cBhvr>
                                      <p:tavLst>
                                        <p:tav tm="0">
                                          <p:val>
                                            <p:fltVal val="0"/>
                                          </p:val>
                                        </p:tav>
                                        <p:tav tm="100000">
                                          <p:val>
                                            <p:strVal val="#ppt_w"/>
                                          </p:val>
                                        </p:tav>
                                      </p:tavLst>
                                    </p:anim>
                                    <p:anim calcmode="lin" valueType="num">
                                      <p:cBhvr>
                                        <p:cTn id="183" dur="500" fill="hold"/>
                                        <p:tgtEl>
                                          <p:spTgt spid="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1" grpId="0"/>
      <p:bldP spid="12" grpId="0"/>
      <p:bldP spid="13" grpId="0"/>
      <p:bldP spid="14" grpId="0"/>
      <p:bldP spid="15"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9" grpId="0"/>
      <p:bldP spid="40" grpId="0"/>
      <p:bldP spid="41" grpId="0"/>
      <p:bldP spid="42" grpId="0"/>
      <p:bldP spid="43" grpId="0"/>
      <p:bldP spid="44"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Asia</a:t>
            </a:r>
            <a:endParaRPr lang="en-US" sz="3600" dirty="0"/>
          </a:p>
        </p:txBody>
      </p:sp>
      <p:sp>
        <p:nvSpPr>
          <p:cNvPr id="3" name="Content Placeholder 2"/>
          <p:cNvSpPr>
            <a:spLocks noGrp="1"/>
          </p:cNvSpPr>
          <p:nvPr>
            <p:ph idx="1"/>
          </p:nvPr>
        </p:nvSpPr>
        <p:spPr>
          <a:xfrm>
            <a:off x="533400" y="1371600"/>
            <a:ext cx="8229600" cy="4876800"/>
          </a:xfrm>
        </p:spPr>
        <p:txBody>
          <a:bodyPr>
            <a:normAutofit fontScale="25000" lnSpcReduction="20000"/>
          </a:bodyPr>
          <a:lstStyle/>
          <a:p>
            <a:r>
              <a:rPr lang="en-US" sz="6400" dirty="0" smtClean="0">
                <a:latin typeface="+mj-lt"/>
              </a:rPr>
              <a:t>The continent of Asia consists of the following countries of which the ones marked with an asterisk will be discussed further.</a:t>
            </a:r>
          </a:p>
          <a:p>
            <a:r>
              <a:rPr lang="en-US" sz="6400" dirty="0" smtClean="0">
                <a:latin typeface="+mj-lt"/>
              </a:rPr>
              <a:t> </a:t>
            </a:r>
          </a:p>
          <a:p>
            <a:r>
              <a:rPr lang="en-US" sz="6400" b="1" dirty="0" smtClean="0">
                <a:latin typeface="+mj-lt"/>
              </a:rPr>
              <a:t> </a:t>
            </a:r>
            <a:endParaRPr lang="en-US" sz="6400" dirty="0" smtClean="0">
              <a:latin typeface="+mj-lt"/>
            </a:endParaRPr>
          </a:p>
          <a:p>
            <a:r>
              <a:rPr lang="en-US" sz="6400" b="1" dirty="0" smtClean="0">
                <a:latin typeface="+mj-lt"/>
              </a:rPr>
              <a:t>North Korea                              Brunei                   *Sri Lanka</a:t>
            </a:r>
          </a:p>
          <a:p>
            <a:r>
              <a:rPr lang="en-US" sz="6400" b="1" dirty="0" smtClean="0">
                <a:latin typeface="+mj-lt"/>
              </a:rPr>
              <a:t>*South Korea                          *Vietnam                 *Pakistan  </a:t>
            </a:r>
          </a:p>
          <a:p>
            <a:r>
              <a:rPr lang="en-US" sz="6400" b="1" dirty="0" smtClean="0">
                <a:latin typeface="+mj-lt"/>
              </a:rPr>
              <a:t>*Japan                                       Cambodia              Afghanistan</a:t>
            </a:r>
          </a:p>
          <a:p>
            <a:r>
              <a:rPr lang="en-US" sz="6400" b="1" dirty="0" smtClean="0">
                <a:latin typeface="+mj-lt"/>
              </a:rPr>
              <a:t>*China                                      *Thailand                 Tajikistan  </a:t>
            </a:r>
            <a:endParaRPr lang="en-US" sz="6400" dirty="0" smtClean="0">
              <a:latin typeface="+mj-lt"/>
            </a:endParaRPr>
          </a:p>
          <a:p>
            <a:r>
              <a:rPr lang="en-US" sz="6400" b="1" dirty="0" smtClean="0">
                <a:latin typeface="+mj-lt"/>
              </a:rPr>
              <a:t>*Taiwan                                      Laos                      Kyrgyzstan</a:t>
            </a:r>
            <a:endParaRPr lang="en-US" sz="6400" dirty="0" smtClean="0">
              <a:latin typeface="+mj-lt"/>
            </a:endParaRPr>
          </a:p>
          <a:p>
            <a:r>
              <a:rPr lang="en-US" sz="6400" b="1" dirty="0" smtClean="0">
                <a:latin typeface="+mj-lt"/>
              </a:rPr>
              <a:t>*Philippines                               Myanmar               Kazakhstan      </a:t>
            </a:r>
            <a:endParaRPr lang="en-US" sz="6400" dirty="0" smtClean="0">
              <a:latin typeface="+mj-lt"/>
            </a:endParaRPr>
          </a:p>
          <a:p>
            <a:r>
              <a:rPr lang="en-US" sz="6400" b="1" dirty="0" smtClean="0">
                <a:latin typeface="+mj-lt"/>
              </a:rPr>
              <a:t>*Papua New Guinea                *Bangladesh           Uzbekistan               </a:t>
            </a:r>
            <a:endParaRPr lang="en-US" sz="6400" dirty="0" smtClean="0">
              <a:latin typeface="+mj-lt"/>
            </a:endParaRPr>
          </a:p>
          <a:p>
            <a:r>
              <a:rPr lang="en-US" sz="6400" b="1" dirty="0" smtClean="0">
                <a:latin typeface="+mj-lt"/>
              </a:rPr>
              <a:t>*Indonesia                                 Bhutan                   Turkmenistan</a:t>
            </a:r>
            <a:endParaRPr lang="en-US" sz="6400" dirty="0" smtClean="0">
              <a:latin typeface="+mj-lt"/>
            </a:endParaRPr>
          </a:p>
          <a:p>
            <a:r>
              <a:rPr lang="en-US" sz="6400" b="1" dirty="0" smtClean="0">
                <a:latin typeface="+mj-lt"/>
              </a:rPr>
              <a:t>*Singapore                               *India                       Mongolia</a:t>
            </a:r>
            <a:endParaRPr lang="en-US" sz="6400" dirty="0" smtClean="0">
              <a:latin typeface="+mj-lt"/>
            </a:endParaRPr>
          </a:p>
          <a:p>
            <a:r>
              <a:rPr lang="en-US" sz="6400" b="1" dirty="0" smtClean="0">
                <a:latin typeface="+mj-lt"/>
              </a:rPr>
              <a:t>*Malaysia                                   Nepal </a:t>
            </a:r>
            <a:endParaRPr lang="en-US" sz="6400" dirty="0" smtClean="0">
              <a:latin typeface="+mj-lt"/>
            </a:endParaRPr>
          </a:p>
          <a:p>
            <a:r>
              <a:rPr lang="en-US" sz="6400" b="1" dirty="0" smtClean="0">
                <a:latin typeface="+mj-lt"/>
              </a:rPr>
              <a:t> </a:t>
            </a:r>
            <a:endParaRPr lang="en-US" sz="6400" dirty="0" smtClean="0">
              <a:latin typeface="+mj-lt"/>
            </a:endParaRPr>
          </a:p>
          <a:p>
            <a:r>
              <a:rPr lang="en-US" sz="6400" b="1" dirty="0" smtClean="0">
                <a:latin typeface="+mj-lt"/>
              </a:rPr>
              <a:t> </a:t>
            </a:r>
            <a:endParaRPr lang="en-US" sz="6400" dirty="0" smtClean="0">
              <a:latin typeface="+mj-lt"/>
            </a:endParaRPr>
          </a:p>
          <a:p>
            <a:r>
              <a:rPr lang="en-US" sz="6400" b="1" dirty="0" smtClean="0">
                <a:latin typeface="+mj-lt"/>
              </a:rPr>
              <a:t> </a:t>
            </a:r>
            <a:endParaRPr lang="en-US" sz="6400" dirty="0" smtClean="0">
              <a:latin typeface="+mj-lt"/>
            </a:endParaRPr>
          </a:p>
          <a:p>
            <a:r>
              <a:rPr lang="en-US" sz="6400" b="1" dirty="0" smtClean="0">
                <a:latin typeface="+mj-lt"/>
              </a:rPr>
              <a:t>Time Zones:                        </a:t>
            </a:r>
            <a:r>
              <a:rPr lang="en-US" sz="6400" dirty="0" smtClean="0">
                <a:latin typeface="+mj-lt"/>
              </a:rPr>
              <a:t>There are 9 time zones in Asia.  None of the countries in Asia listed in this section observe Daylight Saving Time.  The exception is Kyrgyzstan.</a:t>
            </a:r>
          </a:p>
          <a:p>
            <a:pPr>
              <a:buNone/>
            </a:pPr>
            <a:endParaRPr lang="en-US" dirty="0"/>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South Korea</a:t>
            </a:r>
            <a:endParaRPr lang="en-US" sz="3600" dirty="0"/>
          </a:p>
        </p:txBody>
      </p:sp>
      <p:sp>
        <p:nvSpPr>
          <p:cNvPr id="3" name="Content Placeholder 2"/>
          <p:cNvSpPr>
            <a:spLocks noGrp="1"/>
          </p:cNvSpPr>
          <p:nvPr>
            <p:ph idx="1"/>
          </p:nvPr>
        </p:nvSpPr>
        <p:spPr>
          <a:xfrm>
            <a:off x="457200" y="1600200"/>
            <a:ext cx="8229600" cy="4800600"/>
          </a:xfrm>
        </p:spPr>
        <p:txBody>
          <a:bodyPr>
            <a:normAutofit fontScale="47500" lnSpcReduction="20000"/>
          </a:bodyPr>
          <a:lstStyle/>
          <a:p>
            <a:r>
              <a:rPr lang="en-US" sz="3400" b="1" dirty="0" smtClean="0">
                <a:latin typeface="+mj-lt"/>
              </a:rPr>
              <a:t>Capital City:                       </a:t>
            </a:r>
            <a:r>
              <a:rPr lang="en-US" sz="3400" dirty="0" smtClean="0">
                <a:latin typeface="+mj-lt"/>
              </a:rPr>
              <a:t>Seoul</a:t>
            </a:r>
          </a:p>
          <a:p>
            <a:r>
              <a:rPr lang="en-US" sz="3400" dirty="0" smtClean="0">
                <a:latin typeface="+mj-lt"/>
              </a:rPr>
              <a:t> </a:t>
            </a:r>
          </a:p>
          <a:p>
            <a:r>
              <a:rPr lang="en-US" sz="3400" b="1" dirty="0" smtClean="0">
                <a:latin typeface="+mj-lt"/>
              </a:rPr>
              <a:t>Monetary Unit:                   </a:t>
            </a:r>
            <a:r>
              <a:rPr lang="en-US" sz="3400" dirty="0" smtClean="0">
                <a:latin typeface="+mj-lt"/>
              </a:rPr>
              <a:t>Won</a:t>
            </a:r>
          </a:p>
          <a:p>
            <a:r>
              <a:rPr lang="en-US" sz="3400" dirty="0" smtClean="0">
                <a:latin typeface="+mj-lt"/>
              </a:rPr>
              <a:t> </a:t>
            </a:r>
          </a:p>
          <a:p>
            <a:r>
              <a:rPr lang="en-US" sz="3400" b="1" dirty="0" smtClean="0">
                <a:latin typeface="+mj-lt"/>
              </a:rPr>
              <a:t>Major Exports:                   </a:t>
            </a:r>
            <a:r>
              <a:rPr lang="en-US" sz="3400" dirty="0" smtClean="0">
                <a:latin typeface="+mj-lt"/>
              </a:rPr>
              <a:t>semiconductors, wireless telecommunications equipment, motor vehicles, computers, steel, ships, petrochemicals</a:t>
            </a:r>
          </a:p>
          <a:p>
            <a:r>
              <a:rPr lang="en-US" sz="3400" dirty="0" smtClean="0">
                <a:latin typeface="+mj-lt"/>
              </a:rPr>
              <a:t> </a:t>
            </a:r>
          </a:p>
          <a:p>
            <a:r>
              <a:rPr lang="en-US" sz="3400" b="1" dirty="0" smtClean="0">
                <a:latin typeface="+mj-lt"/>
              </a:rPr>
              <a:t>Major Imports:                    </a:t>
            </a:r>
            <a:r>
              <a:rPr lang="en-US" sz="3400" dirty="0" smtClean="0">
                <a:latin typeface="+mj-lt"/>
              </a:rPr>
              <a:t>machinery, electronics and electronic equipment, oil, steel, transport equipment, organic chemicals, and plastics</a:t>
            </a:r>
          </a:p>
          <a:p>
            <a:r>
              <a:rPr lang="en-US" sz="3400" dirty="0" smtClean="0">
                <a:latin typeface="+mj-lt"/>
              </a:rPr>
              <a:t> </a:t>
            </a:r>
          </a:p>
          <a:p>
            <a:r>
              <a:rPr lang="en-US" sz="3400" b="1" dirty="0" smtClean="0">
                <a:latin typeface="+mj-lt"/>
              </a:rPr>
              <a:t>Major Trading Partners:     </a:t>
            </a:r>
            <a:r>
              <a:rPr lang="en-US" sz="3400" dirty="0" smtClean="0">
                <a:latin typeface="+mj-lt"/>
              </a:rPr>
              <a:t>China, U.S., Japan, Hong Kong, Taiwan, Saudi Arabia, Australia</a:t>
            </a:r>
          </a:p>
          <a:p>
            <a:r>
              <a:rPr lang="en-US" sz="3400" dirty="0" smtClean="0">
                <a:latin typeface="+mj-lt"/>
              </a:rPr>
              <a:t> </a:t>
            </a:r>
          </a:p>
          <a:p>
            <a:r>
              <a:rPr lang="en-US" sz="3400" b="1" dirty="0" smtClean="0">
                <a:latin typeface="+mj-lt"/>
              </a:rPr>
              <a:t>Ports and Harbors:             </a:t>
            </a:r>
            <a:r>
              <a:rPr lang="en-US" sz="3400" dirty="0" smtClean="0">
                <a:latin typeface="+mj-lt"/>
              </a:rPr>
              <a:t>Chinhae, </a:t>
            </a:r>
            <a:r>
              <a:rPr lang="en-US" sz="3400" b="1" dirty="0" smtClean="0">
                <a:latin typeface="+mj-lt"/>
              </a:rPr>
              <a:t>Inchon</a:t>
            </a:r>
            <a:r>
              <a:rPr lang="en-US" sz="3400" dirty="0" smtClean="0">
                <a:latin typeface="+mj-lt"/>
              </a:rPr>
              <a:t>, Kunsan, Masan, Mokpo, Pohang, </a:t>
            </a:r>
            <a:r>
              <a:rPr lang="en-US" sz="3400" b="1" dirty="0" smtClean="0">
                <a:latin typeface="+mj-lt"/>
              </a:rPr>
              <a:t>Pusan</a:t>
            </a:r>
            <a:r>
              <a:rPr lang="en-US" sz="3400" dirty="0" smtClean="0">
                <a:latin typeface="+mj-lt"/>
              </a:rPr>
              <a:t>, Tonghae-hang, Ulsan, Yosu</a:t>
            </a:r>
          </a:p>
          <a:p>
            <a:r>
              <a:rPr lang="en-US" sz="3400" dirty="0" smtClean="0">
                <a:latin typeface="+mj-lt"/>
              </a:rPr>
              <a:t> </a:t>
            </a:r>
          </a:p>
          <a:p>
            <a:r>
              <a:rPr lang="en-US" sz="3400" b="1" dirty="0" smtClean="0">
                <a:latin typeface="+mj-lt"/>
              </a:rPr>
              <a:t>Time Zones:                </a:t>
            </a:r>
            <a:r>
              <a:rPr lang="en-US" sz="3400" dirty="0" smtClean="0">
                <a:latin typeface="+mj-lt"/>
              </a:rPr>
              <a:t>South Korea Standard Time is 9 hours ahead of Greenwich Mean Time (UTC/GMT + 9).  South Korea does not observe Daylight Saving Time</a:t>
            </a:r>
            <a:r>
              <a:rPr lang="en-US" dirty="0" smtClean="0"/>
              <a:t>.</a:t>
            </a:r>
          </a:p>
          <a:p>
            <a:endParaRPr lang="en-US" dirty="0"/>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3600" dirty="0" smtClean="0"/>
              <a:t>Facts on Japan</a:t>
            </a:r>
            <a:endParaRPr lang="en-US" sz="3600" dirty="0"/>
          </a:p>
        </p:txBody>
      </p:sp>
      <p:sp>
        <p:nvSpPr>
          <p:cNvPr id="3" name="Content Placeholder 2"/>
          <p:cNvSpPr>
            <a:spLocks noGrp="1"/>
          </p:cNvSpPr>
          <p:nvPr>
            <p:ph idx="1"/>
          </p:nvPr>
        </p:nvSpPr>
        <p:spPr>
          <a:xfrm>
            <a:off x="457200" y="1295400"/>
            <a:ext cx="8229600" cy="5257800"/>
          </a:xfrm>
        </p:spPr>
        <p:txBody>
          <a:bodyPr>
            <a:noAutofit/>
          </a:bodyPr>
          <a:lstStyle/>
          <a:p>
            <a:r>
              <a:rPr lang="en-US" sz="1600" b="1" dirty="0" smtClean="0">
                <a:latin typeface="+mj-lt"/>
              </a:rPr>
              <a:t>Capital City:                          </a:t>
            </a:r>
            <a:r>
              <a:rPr lang="en-US" sz="1600" dirty="0" smtClean="0">
                <a:latin typeface="+mj-lt"/>
              </a:rPr>
              <a:t>Tokyo</a:t>
            </a:r>
          </a:p>
          <a:p>
            <a:r>
              <a:rPr lang="en-US" sz="1600" dirty="0" smtClean="0">
                <a:latin typeface="+mj-lt"/>
              </a:rPr>
              <a:t> </a:t>
            </a:r>
          </a:p>
          <a:p>
            <a:r>
              <a:rPr lang="en-US" sz="1600" b="1" dirty="0" smtClean="0">
                <a:latin typeface="+mj-lt"/>
              </a:rPr>
              <a:t>Monetary Unit:                       </a:t>
            </a:r>
            <a:r>
              <a:rPr lang="en-US" sz="1600" dirty="0" smtClean="0">
                <a:latin typeface="+mj-lt"/>
              </a:rPr>
              <a:t>Yen</a:t>
            </a:r>
          </a:p>
          <a:p>
            <a:r>
              <a:rPr lang="en-US" sz="1600" dirty="0" smtClean="0">
                <a:latin typeface="+mj-lt"/>
              </a:rPr>
              <a:t> </a:t>
            </a:r>
          </a:p>
          <a:p>
            <a:r>
              <a:rPr lang="en-US" sz="1600" b="1" dirty="0" smtClean="0">
                <a:latin typeface="+mj-lt"/>
              </a:rPr>
              <a:t>Major Exports:                       </a:t>
            </a:r>
            <a:r>
              <a:rPr lang="en-US" sz="1600" dirty="0" smtClean="0">
                <a:latin typeface="+mj-lt"/>
              </a:rPr>
              <a:t>transport equipment, motor vehicles, electrical machinery, semiconductors, and chemicals</a:t>
            </a:r>
          </a:p>
          <a:p>
            <a:r>
              <a:rPr lang="en-US" sz="1600" dirty="0" smtClean="0">
                <a:latin typeface="+mj-lt"/>
              </a:rPr>
              <a:t> </a:t>
            </a:r>
          </a:p>
          <a:p>
            <a:r>
              <a:rPr lang="en-US" sz="1600" b="1" dirty="0" smtClean="0">
                <a:latin typeface="+mj-lt"/>
              </a:rPr>
              <a:t>Major Imports:                      </a:t>
            </a:r>
            <a:r>
              <a:rPr lang="en-US" sz="1600" dirty="0" smtClean="0">
                <a:latin typeface="+mj-lt"/>
              </a:rPr>
              <a:t>machinery and equipment, fuels, foodstuffs, chemicals, textiles, and raw materials</a:t>
            </a:r>
          </a:p>
          <a:p>
            <a:r>
              <a:rPr lang="en-US" sz="1600" dirty="0" smtClean="0">
                <a:latin typeface="+mj-lt"/>
              </a:rPr>
              <a:t> </a:t>
            </a:r>
          </a:p>
          <a:p>
            <a:r>
              <a:rPr lang="en-US" sz="1600" b="1" dirty="0" smtClean="0">
                <a:latin typeface="+mj-lt"/>
              </a:rPr>
              <a:t>Major Trading Partners:      </a:t>
            </a:r>
            <a:r>
              <a:rPr lang="en-US" sz="1600" dirty="0" smtClean="0">
                <a:latin typeface="+mj-lt"/>
              </a:rPr>
              <a:t>U.S., China, South Korea, Taiwan, Hong Kong, Saudi Arabia, UAE, Indonesia, Australia</a:t>
            </a:r>
          </a:p>
          <a:p>
            <a:r>
              <a:rPr lang="en-US" sz="1600" dirty="0" smtClean="0">
                <a:latin typeface="+mj-lt"/>
              </a:rPr>
              <a:t> </a:t>
            </a:r>
          </a:p>
          <a:p>
            <a:r>
              <a:rPr lang="en-US" sz="1600" b="1" dirty="0" smtClean="0">
                <a:latin typeface="+mj-lt"/>
              </a:rPr>
              <a:t>Ports and Harbors:              </a:t>
            </a:r>
            <a:r>
              <a:rPr lang="en-US" sz="1600" dirty="0" smtClean="0">
                <a:latin typeface="+mj-lt"/>
              </a:rPr>
              <a:t>Akita, Amagasaki, Chiba, Hachinohe, Hakodate, Higashi-Harima, Himeji, Hiroshima, Kawasaki, Kinuura, </a:t>
            </a:r>
            <a:r>
              <a:rPr lang="en-US" sz="1600" b="1" dirty="0" smtClean="0">
                <a:latin typeface="+mj-lt"/>
              </a:rPr>
              <a:t>Kobe</a:t>
            </a:r>
            <a:r>
              <a:rPr lang="en-US" sz="1600" dirty="0" smtClean="0">
                <a:latin typeface="+mj-lt"/>
              </a:rPr>
              <a:t>, Kushiro, Mizushima, Moji, Nagoya, </a:t>
            </a:r>
            <a:r>
              <a:rPr lang="en-US" sz="1600" b="1" dirty="0" smtClean="0">
                <a:latin typeface="+mj-lt"/>
              </a:rPr>
              <a:t>Osaka</a:t>
            </a:r>
            <a:r>
              <a:rPr lang="en-US" sz="1600" dirty="0" smtClean="0">
                <a:latin typeface="+mj-lt"/>
              </a:rPr>
              <a:t>, Sakai, Sakaide, Shimizu, </a:t>
            </a:r>
            <a:r>
              <a:rPr lang="en-US" sz="1600" b="1" dirty="0" smtClean="0">
                <a:latin typeface="+mj-lt"/>
              </a:rPr>
              <a:t>Tokyo</a:t>
            </a:r>
            <a:r>
              <a:rPr lang="en-US" sz="1600" dirty="0" smtClean="0">
                <a:latin typeface="+mj-lt"/>
              </a:rPr>
              <a:t>, Tomakomai</a:t>
            </a:r>
          </a:p>
          <a:p>
            <a:r>
              <a:rPr lang="en-US" sz="1600" dirty="0" smtClean="0">
                <a:latin typeface="+mj-lt"/>
              </a:rPr>
              <a:t> </a:t>
            </a:r>
          </a:p>
          <a:p>
            <a:r>
              <a:rPr lang="en-US" sz="1600" b="1" dirty="0" smtClean="0">
                <a:latin typeface="+mj-lt"/>
              </a:rPr>
              <a:t>Time Zones:               </a:t>
            </a:r>
            <a:r>
              <a:rPr lang="en-US" sz="1600" dirty="0" smtClean="0">
                <a:latin typeface="+mj-lt"/>
              </a:rPr>
              <a:t>Japan Standard Time is 9 hours ahead of Greenwich Mean Time (UTC/GMT + 9).  Japan does not observe Daylight Saving Time.</a:t>
            </a:r>
          </a:p>
          <a:p>
            <a:pPr>
              <a:buNone/>
            </a:pPr>
            <a:endParaRPr lang="en-US" sz="1600" dirty="0" smtClean="0">
              <a:latin typeface="+mj-lt"/>
            </a:endParaRPr>
          </a:p>
          <a:p>
            <a:endParaRPr lang="en-US" sz="1600" dirty="0">
              <a:latin typeface="+mj-lt"/>
            </a:endParaRP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China</a:t>
            </a:r>
            <a:endParaRPr lang="en-US" sz="3600" dirty="0"/>
          </a:p>
        </p:txBody>
      </p:sp>
      <p:sp>
        <p:nvSpPr>
          <p:cNvPr id="3" name="Content Placeholder 2"/>
          <p:cNvSpPr>
            <a:spLocks noGrp="1"/>
          </p:cNvSpPr>
          <p:nvPr>
            <p:ph idx="1"/>
          </p:nvPr>
        </p:nvSpPr>
        <p:spPr>
          <a:xfrm>
            <a:off x="381000" y="1295400"/>
            <a:ext cx="8229600" cy="4724400"/>
          </a:xfrm>
        </p:spPr>
        <p:txBody>
          <a:bodyPr>
            <a:noAutofit/>
          </a:bodyPr>
          <a:lstStyle/>
          <a:p>
            <a:r>
              <a:rPr lang="en-US" sz="1600" b="1" dirty="0" smtClean="0">
                <a:latin typeface="+mj-lt"/>
              </a:rPr>
              <a:t>Capital City:                          </a:t>
            </a:r>
            <a:r>
              <a:rPr lang="en-US" sz="1600" dirty="0" smtClean="0">
                <a:latin typeface="+mj-lt"/>
              </a:rPr>
              <a:t>Beijing</a:t>
            </a:r>
          </a:p>
          <a:p>
            <a:r>
              <a:rPr lang="en-US" sz="1600" dirty="0" smtClean="0">
                <a:latin typeface="+mj-lt"/>
              </a:rPr>
              <a:t> </a:t>
            </a:r>
          </a:p>
          <a:p>
            <a:r>
              <a:rPr lang="en-US" sz="1600" b="1" dirty="0" smtClean="0">
                <a:latin typeface="+mj-lt"/>
              </a:rPr>
              <a:t>Monetary Unit:                      </a:t>
            </a:r>
            <a:r>
              <a:rPr lang="en-US" sz="1600" dirty="0" smtClean="0">
                <a:latin typeface="+mj-lt"/>
              </a:rPr>
              <a:t>Yuan/Reminbi</a:t>
            </a:r>
          </a:p>
          <a:p>
            <a:r>
              <a:rPr lang="en-US" sz="1600" dirty="0" smtClean="0">
                <a:latin typeface="+mj-lt"/>
              </a:rPr>
              <a:t> </a:t>
            </a:r>
          </a:p>
          <a:p>
            <a:r>
              <a:rPr lang="en-US" sz="1600" b="1" dirty="0" smtClean="0">
                <a:latin typeface="+mj-lt"/>
              </a:rPr>
              <a:t>Major Exports:                      </a:t>
            </a:r>
            <a:r>
              <a:rPr lang="en-US" sz="1600" dirty="0" smtClean="0">
                <a:latin typeface="+mj-lt"/>
              </a:rPr>
              <a:t>machinery and equipment, plastics, optical and medical equipment, iron and steel</a:t>
            </a:r>
          </a:p>
          <a:p>
            <a:r>
              <a:rPr lang="en-US" sz="1600" dirty="0" smtClean="0">
                <a:latin typeface="+mj-lt"/>
              </a:rPr>
              <a:t> </a:t>
            </a:r>
          </a:p>
          <a:p>
            <a:r>
              <a:rPr lang="en-US" sz="1600" b="1" dirty="0" smtClean="0">
                <a:latin typeface="+mj-lt"/>
              </a:rPr>
              <a:t>Major Imports:                      </a:t>
            </a:r>
            <a:r>
              <a:rPr lang="en-US" sz="1600" dirty="0" smtClean="0">
                <a:latin typeface="+mj-lt"/>
              </a:rPr>
              <a:t>machinery and equipment, oil, mineral fuels, plastics, optical and medical equipment, organic chemicals, iron and steel</a:t>
            </a:r>
          </a:p>
          <a:p>
            <a:r>
              <a:rPr lang="en-US" sz="1600" dirty="0" smtClean="0">
                <a:latin typeface="+mj-lt"/>
              </a:rPr>
              <a:t> </a:t>
            </a:r>
          </a:p>
          <a:p>
            <a:r>
              <a:rPr lang="en-US" sz="1600" b="1" dirty="0" smtClean="0">
                <a:latin typeface="+mj-lt"/>
              </a:rPr>
              <a:t>Major Trading Partners:       </a:t>
            </a:r>
            <a:r>
              <a:rPr lang="en-US" sz="1600" dirty="0" smtClean="0">
                <a:latin typeface="+mj-lt"/>
              </a:rPr>
              <a:t>U.S., Hong Kong, Japan, South Korea, Germany, Taiwan</a:t>
            </a:r>
          </a:p>
          <a:p>
            <a:r>
              <a:rPr lang="en-US" sz="1600" dirty="0" smtClean="0">
                <a:latin typeface="+mj-lt"/>
              </a:rPr>
              <a:t> </a:t>
            </a:r>
          </a:p>
          <a:p>
            <a:r>
              <a:rPr lang="en-US" sz="1600" b="1" dirty="0" smtClean="0">
                <a:latin typeface="+mj-lt"/>
              </a:rPr>
              <a:t>Ports and Harbors:                Dalian</a:t>
            </a:r>
            <a:r>
              <a:rPr lang="en-US" sz="1600" dirty="0" smtClean="0">
                <a:latin typeface="+mj-lt"/>
              </a:rPr>
              <a:t>, Fuzhou, Guangzhou, Haikou, Huangpu, Lianyungang, Nanjing, Nantong, Ningbo, </a:t>
            </a:r>
            <a:r>
              <a:rPr lang="en-US" sz="1600" b="1" dirty="0" smtClean="0">
                <a:latin typeface="+mj-lt"/>
              </a:rPr>
              <a:t>Qingdao</a:t>
            </a:r>
            <a:r>
              <a:rPr lang="en-US" sz="1600" dirty="0" smtClean="0">
                <a:latin typeface="+mj-lt"/>
              </a:rPr>
              <a:t>, Qinhuangdao, </a:t>
            </a:r>
            <a:r>
              <a:rPr lang="en-US" sz="1600" b="1" dirty="0" smtClean="0">
                <a:latin typeface="+mj-lt"/>
              </a:rPr>
              <a:t>Shanghai</a:t>
            </a:r>
            <a:r>
              <a:rPr lang="en-US" sz="1600" dirty="0" smtClean="0">
                <a:latin typeface="+mj-lt"/>
              </a:rPr>
              <a:t>, Shantou, Tianjin, </a:t>
            </a:r>
            <a:r>
              <a:rPr lang="en-US" sz="1600" b="1" dirty="0" smtClean="0">
                <a:latin typeface="+mj-lt"/>
              </a:rPr>
              <a:t>Xiamen</a:t>
            </a:r>
            <a:r>
              <a:rPr lang="en-US" sz="1600" dirty="0" smtClean="0">
                <a:latin typeface="+mj-lt"/>
              </a:rPr>
              <a:t>, Xingang, Yantai, Zhanjiang, </a:t>
            </a:r>
            <a:r>
              <a:rPr lang="en-US" sz="1600" b="1" dirty="0" smtClean="0">
                <a:latin typeface="+mj-lt"/>
              </a:rPr>
              <a:t>Hong Kong </a:t>
            </a:r>
            <a:endParaRPr lang="en-US" sz="1600" dirty="0" smtClean="0">
              <a:latin typeface="+mj-lt"/>
            </a:endParaRPr>
          </a:p>
          <a:p>
            <a:r>
              <a:rPr lang="en-US" sz="1600" dirty="0" smtClean="0">
                <a:latin typeface="+mj-lt"/>
              </a:rPr>
              <a:t> </a:t>
            </a:r>
          </a:p>
          <a:p>
            <a:r>
              <a:rPr lang="en-US" sz="1600" b="1" dirty="0" smtClean="0">
                <a:latin typeface="+mj-lt"/>
              </a:rPr>
              <a:t>Time Zones:                     </a:t>
            </a:r>
            <a:r>
              <a:rPr lang="en-US" sz="1600" dirty="0" smtClean="0">
                <a:latin typeface="+mj-lt"/>
              </a:rPr>
              <a:t>China Standard Time is 8 hours ahead of Greenwich Mean Time (UTC/GMT + 8).  China does not observe Daylight Saving Time.</a:t>
            </a:r>
          </a:p>
          <a:p>
            <a:endParaRPr lang="en-US" sz="1600" dirty="0">
              <a:latin typeface="+mj-lt"/>
            </a:endParaRPr>
          </a:p>
        </p:txBody>
      </p:sp>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Taiwan</a:t>
            </a:r>
            <a:endParaRPr lang="en-US" sz="3600" dirty="0"/>
          </a:p>
        </p:txBody>
      </p:sp>
      <p:sp>
        <p:nvSpPr>
          <p:cNvPr id="3" name="Content Placeholder 2"/>
          <p:cNvSpPr>
            <a:spLocks noGrp="1"/>
          </p:cNvSpPr>
          <p:nvPr>
            <p:ph idx="1"/>
          </p:nvPr>
        </p:nvSpPr>
        <p:spPr>
          <a:xfrm>
            <a:off x="457200" y="1447800"/>
            <a:ext cx="8229600" cy="4678363"/>
          </a:xfrm>
        </p:spPr>
        <p:txBody>
          <a:bodyPr>
            <a:normAutofit fontScale="40000" lnSpcReduction="20000"/>
          </a:bodyPr>
          <a:lstStyle/>
          <a:p>
            <a:pPr>
              <a:buNone/>
            </a:pPr>
            <a:endParaRPr lang="en-US" dirty="0" smtClean="0"/>
          </a:p>
          <a:p>
            <a:r>
              <a:rPr lang="en-US" sz="4000" b="1" dirty="0" smtClean="0">
                <a:latin typeface="+mj-lt"/>
              </a:rPr>
              <a:t>Capital City:                          </a:t>
            </a:r>
            <a:r>
              <a:rPr lang="en-US" sz="4000" dirty="0" smtClean="0">
                <a:latin typeface="+mj-lt"/>
              </a:rPr>
              <a:t>Taipei</a:t>
            </a:r>
          </a:p>
          <a:p>
            <a:r>
              <a:rPr lang="en-US" sz="4000" dirty="0" smtClean="0">
                <a:latin typeface="+mj-lt"/>
              </a:rPr>
              <a:t> </a:t>
            </a:r>
          </a:p>
          <a:p>
            <a:r>
              <a:rPr lang="en-US" sz="4000" b="1" dirty="0" smtClean="0">
                <a:latin typeface="+mj-lt"/>
              </a:rPr>
              <a:t>Monetary Unit:                      </a:t>
            </a:r>
            <a:r>
              <a:rPr lang="en-US" sz="4000" dirty="0" smtClean="0">
                <a:latin typeface="+mj-lt"/>
              </a:rPr>
              <a:t>Taiwan dollar</a:t>
            </a:r>
          </a:p>
          <a:p>
            <a:r>
              <a:rPr lang="en-US" sz="4000" dirty="0" smtClean="0">
                <a:latin typeface="+mj-lt"/>
              </a:rPr>
              <a:t> </a:t>
            </a:r>
          </a:p>
          <a:p>
            <a:r>
              <a:rPr lang="en-US" sz="4000" b="1" dirty="0" smtClean="0">
                <a:latin typeface="+mj-lt"/>
              </a:rPr>
              <a:t>Major Exports:                      </a:t>
            </a:r>
            <a:r>
              <a:rPr lang="en-US" sz="4000" dirty="0" smtClean="0">
                <a:latin typeface="+mj-lt"/>
              </a:rPr>
              <a:t>computer products and electrical equipment, metals, textiles, plastics and rubber products, and chemicals</a:t>
            </a:r>
          </a:p>
          <a:p>
            <a:r>
              <a:rPr lang="en-US" sz="4000" dirty="0" smtClean="0">
                <a:latin typeface="+mj-lt"/>
              </a:rPr>
              <a:t> </a:t>
            </a:r>
          </a:p>
          <a:p>
            <a:r>
              <a:rPr lang="en-US" sz="4000" b="1" dirty="0" smtClean="0">
                <a:latin typeface="+mj-lt"/>
              </a:rPr>
              <a:t>Major Imports:                      </a:t>
            </a:r>
            <a:r>
              <a:rPr lang="en-US" sz="4000" dirty="0" smtClean="0">
                <a:latin typeface="+mj-lt"/>
              </a:rPr>
              <a:t>machinery and electrical equipment, minerals, and precision instruments</a:t>
            </a:r>
          </a:p>
          <a:p>
            <a:r>
              <a:rPr lang="en-US" sz="4000" dirty="0" smtClean="0">
                <a:latin typeface="+mj-lt"/>
              </a:rPr>
              <a:t> </a:t>
            </a:r>
          </a:p>
          <a:p>
            <a:r>
              <a:rPr lang="en-US" sz="4000" b="1" dirty="0" smtClean="0">
                <a:latin typeface="+mj-lt"/>
              </a:rPr>
              <a:t>Major Trading Partners:       </a:t>
            </a:r>
            <a:r>
              <a:rPr lang="en-US" sz="4000" dirty="0" smtClean="0">
                <a:latin typeface="+mj-lt"/>
              </a:rPr>
              <a:t>China, Hong Kong, U.S., Japan, South Korea, Saudi Arabia</a:t>
            </a:r>
          </a:p>
          <a:p>
            <a:r>
              <a:rPr lang="en-US" sz="4000" dirty="0" smtClean="0">
                <a:latin typeface="+mj-lt"/>
              </a:rPr>
              <a:t> </a:t>
            </a:r>
          </a:p>
          <a:p>
            <a:r>
              <a:rPr lang="en-US" sz="4000" b="1" dirty="0" smtClean="0">
                <a:latin typeface="+mj-lt"/>
              </a:rPr>
              <a:t>Ports and Harbors:               </a:t>
            </a:r>
            <a:r>
              <a:rPr lang="en-US" sz="4000" dirty="0" smtClean="0">
                <a:latin typeface="+mj-lt"/>
              </a:rPr>
              <a:t>Chilung </a:t>
            </a:r>
            <a:r>
              <a:rPr lang="en-US" sz="4000" b="1" dirty="0" smtClean="0">
                <a:latin typeface="+mj-lt"/>
              </a:rPr>
              <a:t>(Keelung),</a:t>
            </a:r>
            <a:r>
              <a:rPr lang="en-US" sz="4000" dirty="0" smtClean="0">
                <a:latin typeface="+mj-lt"/>
              </a:rPr>
              <a:t> Hualien, </a:t>
            </a:r>
            <a:r>
              <a:rPr lang="en-US" sz="4000" b="1" dirty="0" smtClean="0">
                <a:latin typeface="+mj-lt"/>
              </a:rPr>
              <a:t>Kaohsiung</a:t>
            </a:r>
            <a:r>
              <a:rPr lang="en-US" sz="4000" dirty="0" smtClean="0">
                <a:latin typeface="+mj-lt"/>
              </a:rPr>
              <a:t>, Suao, Taichung</a:t>
            </a:r>
          </a:p>
          <a:p>
            <a:r>
              <a:rPr lang="en-US" sz="4000" dirty="0" smtClean="0">
                <a:latin typeface="+mj-lt"/>
              </a:rPr>
              <a:t> </a:t>
            </a:r>
          </a:p>
          <a:p>
            <a:r>
              <a:rPr lang="en-US" sz="4000" b="1" dirty="0" smtClean="0">
                <a:latin typeface="+mj-lt"/>
              </a:rPr>
              <a:t>Time Zones:                  </a:t>
            </a:r>
            <a:r>
              <a:rPr lang="en-US" sz="4000" dirty="0" smtClean="0">
                <a:latin typeface="+mj-lt"/>
              </a:rPr>
              <a:t>Taiwan Standard Time is 8 hours ahead of Greenwich Mean Time (UTC/GMT + 8).  Taiwan does not observe Daylight Saving Time.</a:t>
            </a:r>
          </a:p>
          <a:p>
            <a:pPr>
              <a:buNone/>
            </a:pPr>
            <a:r>
              <a:rPr lang="en-US" dirty="0" smtClean="0"/>
              <a:t> </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3600" dirty="0" smtClean="0"/>
              <a:t>Facts on the Philippines</a:t>
            </a:r>
            <a:endParaRPr lang="en-US" sz="3600" dirty="0"/>
          </a:p>
        </p:txBody>
      </p:sp>
      <p:sp>
        <p:nvSpPr>
          <p:cNvPr id="3" name="Content Placeholder 2"/>
          <p:cNvSpPr>
            <a:spLocks noGrp="1"/>
          </p:cNvSpPr>
          <p:nvPr>
            <p:ph idx="1"/>
          </p:nvPr>
        </p:nvSpPr>
        <p:spPr>
          <a:xfrm>
            <a:off x="457200" y="1219200"/>
            <a:ext cx="8229600" cy="5029200"/>
          </a:xfrm>
        </p:spPr>
        <p:txBody>
          <a:bodyPr>
            <a:noAutofit/>
          </a:bodyPr>
          <a:lstStyle/>
          <a:p>
            <a:pPr>
              <a:buNone/>
            </a:pPr>
            <a:r>
              <a:rPr lang="en-US" sz="1400" b="1" i="1" dirty="0" smtClean="0">
                <a:latin typeface="+mj-lt"/>
              </a:rPr>
              <a:t> </a:t>
            </a:r>
            <a:endParaRPr lang="en-US" sz="1400" dirty="0" smtClean="0">
              <a:latin typeface="+mj-lt"/>
            </a:endParaRPr>
          </a:p>
          <a:p>
            <a:r>
              <a:rPr lang="en-US" sz="1400" b="1" dirty="0" smtClean="0">
                <a:latin typeface="+mj-lt"/>
              </a:rPr>
              <a:t>Capital City:                           </a:t>
            </a:r>
            <a:r>
              <a:rPr lang="en-US" sz="1400" dirty="0" smtClean="0">
                <a:latin typeface="+mj-lt"/>
              </a:rPr>
              <a:t>Manila</a:t>
            </a:r>
          </a:p>
          <a:p>
            <a:r>
              <a:rPr lang="en-US" sz="1400" dirty="0" smtClean="0">
                <a:latin typeface="+mj-lt"/>
              </a:rPr>
              <a:t> </a:t>
            </a:r>
          </a:p>
          <a:p>
            <a:r>
              <a:rPr lang="en-US" sz="1400" b="1" dirty="0" smtClean="0">
                <a:latin typeface="+mj-lt"/>
              </a:rPr>
              <a:t>Monetary Unit:                       </a:t>
            </a:r>
            <a:r>
              <a:rPr lang="en-US" sz="1400" dirty="0" smtClean="0">
                <a:latin typeface="+mj-lt"/>
              </a:rPr>
              <a:t>Peso</a:t>
            </a:r>
          </a:p>
          <a:p>
            <a:r>
              <a:rPr lang="en-US" sz="1400" dirty="0" smtClean="0">
                <a:latin typeface="+mj-lt"/>
              </a:rPr>
              <a:t> </a:t>
            </a:r>
          </a:p>
          <a:p>
            <a:r>
              <a:rPr lang="en-US" sz="1400" b="1" dirty="0" smtClean="0">
                <a:latin typeface="+mj-lt"/>
              </a:rPr>
              <a:t>Major Exports:                       </a:t>
            </a:r>
            <a:r>
              <a:rPr lang="en-US" sz="1400" dirty="0" smtClean="0">
                <a:latin typeface="+mj-lt"/>
              </a:rPr>
              <a:t>semiconductors and electronic products, transport equipment, garments, copper products, petroleum products, coconut oil, and fruits</a:t>
            </a:r>
          </a:p>
          <a:p>
            <a:r>
              <a:rPr lang="en-US" sz="1400" dirty="0" smtClean="0">
                <a:latin typeface="+mj-lt"/>
              </a:rPr>
              <a:t> </a:t>
            </a:r>
          </a:p>
          <a:p>
            <a:r>
              <a:rPr lang="en-US" sz="1400" b="1" dirty="0" smtClean="0">
                <a:latin typeface="+mj-lt"/>
              </a:rPr>
              <a:t>Major Imports:                       </a:t>
            </a:r>
            <a:r>
              <a:rPr lang="en-US" sz="1400" dirty="0" smtClean="0">
                <a:latin typeface="+mj-lt"/>
              </a:rPr>
              <a:t>electronic products, mineral fuels, machinery and transport equipment, iron and steel, textile fabrics, grains, chemicals, and plastic</a:t>
            </a:r>
          </a:p>
          <a:p>
            <a:r>
              <a:rPr lang="en-US" sz="1400" dirty="0" smtClean="0">
                <a:latin typeface="+mj-lt"/>
              </a:rPr>
              <a:t> </a:t>
            </a:r>
          </a:p>
          <a:p>
            <a:r>
              <a:rPr lang="en-US" sz="1400" b="1" dirty="0" smtClean="0">
                <a:latin typeface="+mj-lt"/>
              </a:rPr>
              <a:t>Major Trading Partners:        </a:t>
            </a:r>
            <a:r>
              <a:rPr lang="en-US" sz="1400" dirty="0" smtClean="0">
                <a:latin typeface="+mj-lt"/>
              </a:rPr>
              <a:t>China, U.S., Japan, Singapore, Hong Kong, Malaysia, Netherlands, Taiwan, Saudi Arabia, South Korea, Thailand</a:t>
            </a:r>
          </a:p>
          <a:p>
            <a:r>
              <a:rPr lang="en-US" sz="1400" dirty="0" smtClean="0">
                <a:latin typeface="+mj-lt"/>
              </a:rPr>
              <a:t> </a:t>
            </a:r>
          </a:p>
          <a:p>
            <a:r>
              <a:rPr lang="en-US" sz="1400" b="1" dirty="0" smtClean="0">
                <a:latin typeface="+mj-lt"/>
              </a:rPr>
              <a:t>Ports and Harbors:                </a:t>
            </a:r>
            <a:r>
              <a:rPr lang="en-US" sz="1400" dirty="0" smtClean="0">
                <a:latin typeface="+mj-lt"/>
              </a:rPr>
              <a:t>Batangas, Cagayan de Oro, Cebu, Davao, Guimaras Island, Iligan, Iloilo, Jolo, Legaspi, </a:t>
            </a:r>
            <a:r>
              <a:rPr lang="en-US" sz="1400" b="1" dirty="0" smtClean="0">
                <a:latin typeface="+mj-lt"/>
              </a:rPr>
              <a:t>Manila</a:t>
            </a:r>
            <a:r>
              <a:rPr lang="en-US" sz="1400" dirty="0" smtClean="0">
                <a:latin typeface="+mj-lt"/>
              </a:rPr>
              <a:t>, Masao, Puerto Princesa, San Fernando, Subic Bay, Zamboanga</a:t>
            </a:r>
          </a:p>
          <a:p>
            <a:r>
              <a:rPr lang="en-US" sz="1400" dirty="0" smtClean="0">
                <a:latin typeface="+mj-lt"/>
              </a:rPr>
              <a:t> </a:t>
            </a:r>
          </a:p>
          <a:p>
            <a:r>
              <a:rPr lang="en-US" sz="1400" b="1" dirty="0" smtClean="0">
                <a:latin typeface="+mj-lt"/>
              </a:rPr>
              <a:t>Time Zones:                 </a:t>
            </a:r>
            <a:r>
              <a:rPr lang="en-US" sz="1400" dirty="0" smtClean="0">
                <a:latin typeface="+mj-lt"/>
              </a:rPr>
              <a:t>The Philippines Standard Time is 8 hours ahead of Greenwich Mean Time (UTC/GMT + 8).  The Philippines do not observe Daylight Saving Time.</a:t>
            </a:r>
          </a:p>
          <a:p>
            <a:endParaRPr lang="en-US" sz="1400" dirty="0">
              <a:latin typeface="+mj-lt"/>
            </a:endParaRP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Papua New Guinea (Oceania)</a:t>
            </a:r>
            <a:endParaRPr lang="en-US" sz="3600" dirty="0"/>
          </a:p>
        </p:txBody>
      </p:sp>
      <p:sp>
        <p:nvSpPr>
          <p:cNvPr id="3" name="Content Placeholder 2"/>
          <p:cNvSpPr>
            <a:spLocks noGrp="1"/>
          </p:cNvSpPr>
          <p:nvPr>
            <p:ph idx="1"/>
          </p:nvPr>
        </p:nvSpPr>
        <p:spPr>
          <a:xfrm>
            <a:off x="457200" y="1447800"/>
            <a:ext cx="8229600" cy="4754563"/>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Port Moresby</a:t>
            </a:r>
          </a:p>
          <a:p>
            <a:r>
              <a:rPr lang="en-US" sz="3400" dirty="0" smtClean="0">
                <a:latin typeface="+mj-lt"/>
              </a:rPr>
              <a:t> </a:t>
            </a:r>
          </a:p>
          <a:p>
            <a:r>
              <a:rPr lang="en-US" sz="3400" b="1" dirty="0" smtClean="0">
                <a:latin typeface="+mj-lt"/>
              </a:rPr>
              <a:t>Monetary Unit:                          </a:t>
            </a:r>
            <a:r>
              <a:rPr lang="en-US" sz="3400" dirty="0" smtClean="0">
                <a:latin typeface="+mj-lt"/>
              </a:rPr>
              <a:t>Kina</a:t>
            </a:r>
          </a:p>
          <a:p>
            <a:r>
              <a:rPr lang="en-US" sz="3400" dirty="0" smtClean="0">
                <a:latin typeface="+mj-lt"/>
              </a:rPr>
              <a:t> </a:t>
            </a:r>
          </a:p>
          <a:p>
            <a:r>
              <a:rPr lang="en-US" sz="3400" b="1" dirty="0" smtClean="0">
                <a:latin typeface="+mj-lt"/>
              </a:rPr>
              <a:t>Major Exports:                          </a:t>
            </a:r>
            <a:r>
              <a:rPr lang="en-US" sz="3400" dirty="0" smtClean="0">
                <a:latin typeface="+mj-lt"/>
              </a:rPr>
              <a:t>oil, gold, copper ore, logs, palm oil, cocoa, crayfish and prawns</a:t>
            </a:r>
          </a:p>
          <a:p>
            <a:r>
              <a:rPr lang="en-US" sz="3400" dirty="0" smtClean="0">
                <a:latin typeface="+mj-lt"/>
              </a:rPr>
              <a:t> </a:t>
            </a:r>
          </a:p>
          <a:p>
            <a:r>
              <a:rPr lang="en-US" sz="3400" b="1" dirty="0" smtClean="0">
                <a:latin typeface="+mj-lt"/>
              </a:rPr>
              <a:t>Major Imports:                          </a:t>
            </a:r>
            <a:r>
              <a:rPr lang="en-US" sz="3400" dirty="0" smtClean="0">
                <a:latin typeface="+mj-lt"/>
              </a:rPr>
              <a:t>machinery and transport equipment, manufactured goods, food, fuels, and chemicals</a:t>
            </a:r>
          </a:p>
          <a:p>
            <a:r>
              <a:rPr lang="en-US" sz="3400" dirty="0" smtClean="0">
                <a:latin typeface="+mj-lt"/>
              </a:rPr>
              <a:t> </a:t>
            </a:r>
          </a:p>
          <a:p>
            <a:r>
              <a:rPr lang="en-US" sz="3400" b="1" dirty="0" smtClean="0">
                <a:latin typeface="+mj-lt"/>
              </a:rPr>
              <a:t>Major Trading Partners:           </a:t>
            </a:r>
            <a:r>
              <a:rPr lang="en-US" sz="3400" dirty="0" smtClean="0">
                <a:latin typeface="+mj-lt"/>
              </a:rPr>
              <a:t>Australia, Japan, China, Singapore</a:t>
            </a:r>
          </a:p>
          <a:p>
            <a:r>
              <a:rPr lang="en-US" sz="3400" dirty="0" smtClean="0">
                <a:latin typeface="+mj-lt"/>
              </a:rPr>
              <a:t> </a:t>
            </a:r>
          </a:p>
          <a:p>
            <a:r>
              <a:rPr lang="en-US" sz="3400" b="1" dirty="0" smtClean="0">
                <a:latin typeface="+mj-lt"/>
              </a:rPr>
              <a:t>Ports and Harbors:                   </a:t>
            </a:r>
            <a:r>
              <a:rPr lang="en-US" sz="3400" dirty="0" smtClean="0">
                <a:latin typeface="+mj-lt"/>
              </a:rPr>
              <a:t>Kieta, Lae, Madang, </a:t>
            </a:r>
            <a:r>
              <a:rPr lang="en-US" sz="3400" b="1" dirty="0" smtClean="0">
                <a:latin typeface="+mj-lt"/>
              </a:rPr>
              <a:t>Port Moresby</a:t>
            </a:r>
            <a:r>
              <a:rPr lang="en-US" sz="3400" dirty="0" smtClean="0">
                <a:latin typeface="+mj-lt"/>
              </a:rPr>
              <a:t>, Rabaul</a:t>
            </a:r>
          </a:p>
          <a:p>
            <a:r>
              <a:rPr lang="en-US" sz="3400" dirty="0" smtClean="0">
                <a:latin typeface="+mj-lt"/>
              </a:rPr>
              <a:t> </a:t>
            </a:r>
          </a:p>
          <a:p>
            <a:r>
              <a:rPr lang="en-US" sz="3400" b="1" dirty="0" smtClean="0">
                <a:latin typeface="+mj-lt"/>
              </a:rPr>
              <a:t>Time Zones:                   </a:t>
            </a:r>
            <a:r>
              <a:rPr lang="en-US" sz="3400" dirty="0" smtClean="0">
                <a:latin typeface="+mj-lt"/>
              </a:rPr>
              <a:t>Papua New Guinea Standard Time is 10 hours ahead of Greenwich Mean Time (UTC/GMT + 10).  Papua New Guinea does not observe Daylight Saving Time.</a:t>
            </a:r>
          </a:p>
          <a:p>
            <a:endParaRPr lang="en-US" sz="3400" dirty="0">
              <a:latin typeface="+mj-lt"/>
            </a:endParaRPr>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a:bodyPr>
          <a:lstStyle/>
          <a:p>
            <a:r>
              <a:rPr lang="en-US" sz="3600" dirty="0" smtClean="0"/>
              <a:t>Facts on Indonesia</a:t>
            </a:r>
            <a:endParaRPr lang="en-US" sz="3600" dirty="0"/>
          </a:p>
        </p:txBody>
      </p:sp>
      <p:sp>
        <p:nvSpPr>
          <p:cNvPr id="3" name="Content Placeholder 2"/>
          <p:cNvSpPr>
            <a:spLocks noGrp="1"/>
          </p:cNvSpPr>
          <p:nvPr>
            <p:ph idx="1"/>
          </p:nvPr>
        </p:nvSpPr>
        <p:spPr>
          <a:xfrm>
            <a:off x="457200" y="1143000"/>
            <a:ext cx="8229600" cy="4754563"/>
          </a:xfrm>
        </p:spPr>
        <p:txBody>
          <a:bodyPr>
            <a:noAutofit/>
          </a:bodyPr>
          <a:lstStyle/>
          <a:p>
            <a:pPr>
              <a:buNone/>
            </a:pPr>
            <a:r>
              <a:rPr lang="en-US" sz="1600" b="1" i="1" dirty="0" smtClean="0"/>
              <a:t> </a:t>
            </a:r>
            <a:endParaRPr lang="en-US" sz="1600" dirty="0" smtClean="0"/>
          </a:p>
          <a:p>
            <a:r>
              <a:rPr lang="en-US" sz="1600" b="1" dirty="0" smtClean="0">
                <a:latin typeface="+mj-lt"/>
              </a:rPr>
              <a:t>Capital City:                              </a:t>
            </a:r>
            <a:r>
              <a:rPr lang="en-US" sz="1600" dirty="0" smtClean="0">
                <a:latin typeface="+mj-lt"/>
              </a:rPr>
              <a:t>Jakarta</a:t>
            </a:r>
          </a:p>
          <a:p>
            <a:r>
              <a:rPr lang="en-US" sz="1600" dirty="0" smtClean="0">
                <a:latin typeface="+mj-lt"/>
              </a:rPr>
              <a:t> </a:t>
            </a:r>
          </a:p>
          <a:p>
            <a:r>
              <a:rPr lang="en-US" sz="1600" b="1" dirty="0" smtClean="0">
                <a:latin typeface="+mj-lt"/>
              </a:rPr>
              <a:t>Monetary Unit:                          </a:t>
            </a:r>
            <a:r>
              <a:rPr lang="en-US" sz="1600" dirty="0" smtClean="0">
                <a:latin typeface="+mj-lt"/>
              </a:rPr>
              <a:t>Rupiah</a:t>
            </a:r>
          </a:p>
          <a:p>
            <a:r>
              <a:rPr lang="en-US" sz="1600" dirty="0" smtClean="0">
                <a:latin typeface="+mj-lt"/>
              </a:rPr>
              <a:t> </a:t>
            </a:r>
          </a:p>
          <a:p>
            <a:r>
              <a:rPr lang="en-US" sz="1600" b="1" dirty="0" smtClean="0">
                <a:latin typeface="+mj-lt"/>
              </a:rPr>
              <a:t>Major Exports:                          </a:t>
            </a:r>
            <a:r>
              <a:rPr lang="en-US" sz="1600" dirty="0" smtClean="0">
                <a:latin typeface="+mj-lt"/>
              </a:rPr>
              <a:t>oil and gas, electrical appliances, plywood, textiles, and rubber</a:t>
            </a:r>
          </a:p>
          <a:p>
            <a:r>
              <a:rPr lang="en-US" sz="1600" dirty="0" smtClean="0">
                <a:latin typeface="+mj-lt"/>
              </a:rPr>
              <a:t> </a:t>
            </a:r>
          </a:p>
          <a:p>
            <a:r>
              <a:rPr lang="en-US" sz="1600" b="1" dirty="0" smtClean="0">
                <a:latin typeface="+mj-lt"/>
              </a:rPr>
              <a:t>Major Imports:                          </a:t>
            </a:r>
            <a:r>
              <a:rPr lang="en-US" sz="1600" dirty="0" smtClean="0">
                <a:latin typeface="+mj-lt"/>
              </a:rPr>
              <a:t>machinery and equipment, chemicals, fuels, and foodstuffs</a:t>
            </a:r>
          </a:p>
          <a:p>
            <a:r>
              <a:rPr lang="en-US" sz="1600" dirty="0" smtClean="0">
                <a:latin typeface="+mj-lt"/>
              </a:rPr>
              <a:t> </a:t>
            </a:r>
          </a:p>
          <a:p>
            <a:r>
              <a:rPr lang="en-US" sz="1600" b="1" dirty="0" smtClean="0">
                <a:latin typeface="+mj-lt"/>
              </a:rPr>
              <a:t>Major Trading Partners:           </a:t>
            </a:r>
            <a:r>
              <a:rPr lang="en-US" sz="1600" dirty="0" smtClean="0">
                <a:latin typeface="+mj-lt"/>
              </a:rPr>
              <a:t>Japan, Singapore, U.S., South Korea, China, Malaysia, Thailand, Australia</a:t>
            </a:r>
          </a:p>
          <a:p>
            <a:r>
              <a:rPr lang="en-US" sz="1600" dirty="0" smtClean="0">
                <a:latin typeface="+mj-lt"/>
              </a:rPr>
              <a:t> </a:t>
            </a:r>
          </a:p>
          <a:p>
            <a:r>
              <a:rPr lang="en-US" sz="1600" b="1" dirty="0" smtClean="0">
                <a:latin typeface="+mj-lt"/>
              </a:rPr>
              <a:t>Ports and Harbors:                   </a:t>
            </a:r>
            <a:r>
              <a:rPr lang="en-US" sz="1600" dirty="0" smtClean="0">
                <a:latin typeface="+mj-lt"/>
              </a:rPr>
              <a:t>Cilacap, Cirebon, </a:t>
            </a:r>
            <a:r>
              <a:rPr lang="en-US" sz="1600" b="1" dirty="0" smtClean="0">
                <a:latin typeface="+mj-lt"/>
              </a:rPr>
              <a:t>Jakarta</a:t>
            </a:r>
            <a:r>
              <a:rPr lang="en-US" sz="1600" dirty="0" smtClean="0">
                <a:latin typeface="+mj-lt"/>
              </a:rPr>
              <a:t>, Kupang, Makassar, </a:t>
            </a:r>
            <a:r>
              <a:rPr lang="en-US" sz="1600" b="1" dirty="0" smtClean="0">
                <a:latin typeface="+mj-lt"/>
              </a:rPr>
              <a:t>Palembang</a:t>
            </a:r>
            <a:r>
              <a:rPr lang="en-US" sz="1600" dirty="0" smtClean="0">
                <a:latin typeface="+mj-lt"/>
              </a:rPr>
              <a:t>, Semarang, </a:t>
            </a:r>
            <a:r>
              <a:rPr lang="en-US" sz="1600" b="1" dirty="0" smtClean="0">
                <a:latin typeface="+mj-lt"/>
              </a:rPr>
              <a:t>Surabaya</a:t>
            </a:r>
            <a:r>
              <a:rPr lang="en-US" sz="1600" dirty="0" smtClean="0">
                <a:latin typeface="+mj-lt"/>
              </a:rPr>
              <a:t>, </a:t>
            </a:r>
            <a:r>
              <a:rPr lang="en-US" sz="1600" b="1" dirty="0" smtClean="0">
                <a:latin typeface="+mj-lt"/>
              </a:rPr>
              <a:t>Padang</a:t>
            </a:r>
            <a:endParaRPr lang="en-US" sz="1600" dirty="0" smtClean="0">
              <a:latin typeface="+mj-lt"/>
            </a:endParaRPr>
          </a:p>
          <a:p>
            <a:r>
              <a:rPr lang="en-US" sz="1600" b="1" dirty="0" smtClean="0">
                <a:latin typeface="+mj-lt"/>
              </a:rPr>
              <a:t> </a:t>
            </a:r>
            <a:endParaRPr lang="en-US" sz="1600" dirty="0" smtClean="0">
              <a:latin typeface="+mj-lt"/>
            </a:endParaRPr>
          </a:p>
          <a:p>
            <a:r>
              <a:rPr lang="en-US" sz="1600" b="1" dirty="0" smtClean="0">
                <a:latin typeface="+mj-lt"/>
              </a:rPr>
              <a:t>Time Zones:                 </a:t>
            </a:r>
            <a:r>
              <a:rPr lang="en-US" sz="1600" dirty="0" smtClean="0">
                <a:latin typeface="+mj-lt"/>
              </a:rPr>
              <a:t>There are 3 time zones in Indonesia ranging from 7 – 9 hours ahead of Greenwich Mean Time.  Indonesia does not observe Daylight Saving Time.</a:t>
            </a:r>
          </a:p>
          <a:p>
            <a:pPr>
              <a:buNone/>
            </a:pPr>
            <a:endParaRPr lang="en-US" sz="1600" dirty="0" smtClean="0">
              <a:latin typeface="+mj-lt"/>
            </a:endParaRPr>
          </a:p>
          <a:p>
            <a:endParaRPr lang="en-US" sz="1600" dirty="0"/>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Singapore</a:t>
            </a:r>
            <a:endParaRPr lang="en-US" sz="3600" dirty="0"/>
          </a:p>
        </p:txBody>
      </p:sp>
      <p:sp>
        <p:nvSpPr>
          <p:cNvPr id="3" name="Content Placeholder 2"/>
          <p:cNvSpPr>
            <a:spLocks noGrp="1"/>
          </p:cNvSpPr>
          <p:nvPr>
            <p:ph idx="1"/>
          </p:nvPr>
        </p:nvSpPr>
        <p:spPr>
          <a:xfrm>
            <a:off x="457200" y="1676400"/>
            <a:ext cx="8229600" cy="4525963"/>
          </a:xfrm>
        </p:spPr>
        <p:txBody>
          <a:bodyPr>
            <a:normAutofit fontScale="47500" lnSpcReduction="20000"/>
          </a:bodyPr>
          <a:lstStyle/>
          <a:p>
            <a:r>
              <a:rPr lang="en-US" sz="3400" b="1" dirty="0" smtClean="0">
                <a:latin typeface="+mj-lt"/>
              </a:rPr>
              <a:t>Capital City:                             </a:t>
            </a:r>
            <a:r>
              <a:rPr lang="en-US" sz="3400" dirty="0" smtClean="0">
                <a:latin typeface="+mj-lt"/>
              </a:rPr>
              <a:t>Singapore</a:t>
            </a:r>
          </a:p>
          <a:p>
            <a:r>
              <a:rPr lang="en-US" sz="3400" dirty="0" smtClean="0">
                <a:latin typeface="+mj-lt"/>
              </a:rPr>
              <a:t> </a:t>
            </a:r>
          </a:p>
          <a:p>
            <a:r>
              <a:rPr lang="en-US" sz="3400" b="1" dirty="0" smtClean="0">
                <a:latin typeface="+mj-lt"/>
              </a:rPr>
              <a:t>Monetary Unit:                         </a:t>
            </a:r>
            <a:r>
              <a:rPr lang="en-US" sz="3400" dirty="0" smtClean="0">
                <a:latin typeface="+mj-lt"/>
              </a:rPr>
              <a:t>Singapore dollar</a:t>
            </a:r>
          </a:p>
          <a:p>
            <a:r>
              <a:rPr lang="en-US" sz="3400" dirty="0" smtClean="0">
                <a:latin typeface="+mj-lt"/>
              </a:rPr>
              <a:t> </a:t>
            </a:r>
          </a:p>
          <a:p>
            <a:r>
              <a:rPr lang="en-US" sz="3400" b="1" dirty="0" smtClean="0">
                <a:latin typeface="+mj-lt"/>
              </a:rPr>
              <a:t>Major Exports:                         </a:t>
            </a:r>
            <a:r>
              <a:rPr lang="en-US" sz="3400" dirty="0" smtClean="0">
                <a:latin typeface="+mj-lt"/>
              </a:rPr>
              <a:t>machinery and equipment (including electronics), consumer goods, chemicals, and mineral fuels</a:t>
            </a:r>
          </a:p>
          <a:p>
            <a:r>
              <a:rPr lang="en-US" sz="3400" dirty="0" smtClean="0">
                <a:latin typeface="+mj-lt"/>
              </a:rPr>
              <a:t> </a:t>
            </a:r>
          </a:p>
          <a:p>
            <a:r>
              <a:rPr lang="en-US" sz="3400" b="1" dirty="0" smtClean="0">
                <a:latin typeface="+mj-lt"/>
              </a:rPr>
              <a:t>Major Imports:                         </a:t>
            </a:r>
            <a:r>
              <a:rPr lang="en-US" sz="3400" dirty="0" smtClean="0">
                <a:latin typeface="+mj-lt"/>
              </a:rPr>
              <a:t>machinery and equipment, mineral fuels, chemicals, and foodstuffs</a:t>
            </a:r>
          </a:p>
          <a:p>
            <a:r>
              <a:rPr lang="en-US" sz="3400" dirty="0" smtClean="0">
                <a:latin typeface="+mj-lt"/>
              </a:rPr>
              <a:t> </a:t>
            </a:r>
          </a:p>
          <a:p>
            <a:r>
              <a:rPr lang="en-US" sz="3400" b="1" dirty="0" smtClean="0">
                <a:latin typeface="+mj-lt"/>
              </a:rPr>
              <a:t>Major Trading Partners:          </a:t>
            </a:r>
            <a:r>
              <a:rPr lang="en-US" sz="3400" dirty="0" smtClean="0">
                <a:latin typeface="+mj-lt"/>
              </a:rPr>
              <a:t>Malaysia, U.S., Hong Kong, China, Indonesia, Japan, Thailand, Taiwan, South Korea</a:t>
            </a:r>
          </a:p>
          <a:p>
            <a:r>
              <a:rPr lang="en-US" sz="3400" dirty="0" smtClean="0">
                <a:latin typeface="+mj-lt"/>
              </a:rPr>
              <a:t> </a:t>
            </a:r>
          </a:p>
          <a:p>
            <a:r>
              <a:rPr lang="en-US" sz="3400" b="1" dirty="0" smtClean="0">
                <a:latin typeface="+mj-lt"/>
              </a:rPr>
              <a:t>Ports and Harbors:                  Singapore</a:t>
            </a:r>
            <a:endParaRPr lang="en-US" sz="3400" dirty="0" smtClean="0">
              <a:latin typeface="+mj-lt"/>
            </a:endParaRPr>
          </a:p>
          <a:p>
            <a:r>
              <a:rPr lang="en-US" sz="3400" dirty="0" smtClean="0">
                <a:latin typeface="+mj-lt"/>
              </a:rPr>
              <a:t> </a:t>
            </a:r>
          </a:p>
          <a:p>
            <a:r>
              <a:rPr lang="en-US" sz="3400" b="1" dirty="0" smtClean="0">
                <a:latin typeface="+mj-lt"/>
              </a:rPr>
              <a:t>Time Zones:                </a:t>
            </a:r>
            <a:r>
              <a:rPr lang="en-US" sz="3400" dirty="0" smtClean="0">
                <a:latin typeface="+mj-lt"/>
              </a:rPr>
              <a:t>Singapore Standard Time is 8 hours ahead of Greenwich Mean Time (UTC/GMT + 8).  Singapore does not observe Daylight Saving Time.</a:t>
            </a:r>
            <a:r>
              <a:rPr lang="en-US" dirty="0" smtClean="0"/>
              <a:t> </a:t>
            </a:r>
          </a:p>
          <a:p>
            <a:endParaRPr lang="en-US" dirty="0"/>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Malaysia</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Kuala Lumpur</a:t>
            </a:r>
          </a:p>
          <a:p>
            <a:r>
              <a:rPr lang="en-US" sz="3400" dirty="0" smtClean="0">
                <a:latin typeface="+mj-lt"/>
              </a:rPr>
              <a:t> </a:t>
            </a:r>
          </a:p>
          <a:p>
            <a:r>
              <a:rPr lang="en-US" sz="3400" b="1" dirty="0" smtClean="0">
                <a:latin typeface="+mj-lt"/>
              </a:rPr>
              <a:t>Monetary Unit:                         </a:t>
            </a:r>
            <a:r>
              <a:rPr lang="en-US" sz="3400" dirty="0" smtClean="0">
                <a:latin typeface="+mj-lt"/>
              </a:rPr>
              <a:t>Ringgit</a:t>
            </a:r>
          </a:p>
          <a:p>
            <a:r>
              <a:rPr lang="en-US" sz="3400" dirty="0" smtClean="0">
                <a:latin typeface="+mj-lt"/>
              </a:rPr>
              <a:t> </a:t>
            </a:r>
          </a:p>
          <a:p>
            <a:r>
              <a:rPr lang="en-US" sz="3400" b="1" dirty="0" smtClean="0">
                <a:latin typeface="+mj-lt"/>
              </a:rPr>
              <a:t>Major Exports:                         </a:t>
            </a:r>
            <a:r>
              <a:rPr lang="en-US" sz="3400" dirty="0" smtClean="0">
                <a:latin typeface="+mj-lt"/>
              </a:rPr>
              <a:t>electronic equipment, petroleum and liquefied natural gas, chemicals, palm oil, wood and wood products, rubber, and textiles</a:t>
            </a:r>
          </a:p>
          <a:p>
            <a:r>
              <a:rPr lang="en-US" sz="3400" dirty="0" smtClean="0">
                <a:latin typeface="+mj-lt"/>
              </a:rPr>
              <a:t> </a:t>
            </a:r>
          </a:p>
          <a:p>
            <a:r>
              <a:rPr lang="en-US" sz="3400" b="1" dirty="0" smtClean="0">
                <a:latin typeface="+mj-lt"/>
              </a:rPr>
              <a:t>Major Imports:                         </a:t>
            </a:r>
            <a:r>
              <a:rPr lang="en-US" sz="3400" dirty="0" smtClean="0">
                <a:latin typeface="+mj-lt"/>
              </a:rPr>
              <a:t>electronics, machinery, petroleum products, plastics, vehicles, chemicals, iron and steel products</a:t>
            </a:r>
          </a:p>
          <a:p>
            <a:r>
              <a:rPr lang="en-US" sz="3400" dirty="0" smtClean="0">
                <a:latin typeface="+mj-lt"/>
              </a:rPr>
              <a:t> </a:t>
            </a:r>
          </a:p>
          <a:p>
            <a:r>
              <a:rPr lang="en-US" sz="3400" b="1" dirty="0" smtClean="0">
                <a:latin typeface="+mj-lt"/>
              </a:rPr>
              <a:t>Major Trading Partners:          </a:t>
            </a:r>
            <a:r>
              <a:rPr lang="en-US" sz="3400" dirty="0" smtClean="0">
                <a:latin typeface="+mj-lt"/>
              </a:rPr>
              <a:t>U.S., Singapore, Japan, China, Thailand, Hong Kong, Netherlands, Taiwan, Singapore, South Korea, Germany</a:t>
            </a:r>
          </a:p>
          <a:p>
            <a:r>
              <a:rPr lang="en-US" sz="3400" dirty="0" smtClean="0">
                <a:latin typeface="+mj-lt"/>
              </a:rPr>
              <a:t> </a:t>
            </a:r>
          </a:p>
          <a:p>
            <a:r>
              <a:rPr lang="en-US" sz="3400" b="1" dirty="0" smtClean="0">
                <a:latin typeface="+mj-lt"/>
              </a:rPr>
              <a:t>Ports and Harbors:                  </a:t>
            </a:r>
            <a:r>
              <a:rPr lang="en-US" sz="3400" dirty="0" smtClean="0">
                <a:latin typeface="+mj-lt"/>
              </a:rPr>
              <a:t>Bintulu, Kota Kinabalu, Kuantan, Kuching, Kudat, Labuan, Lahad Datu, Lumut, Miri, Pasir Gudang, Penang, Port Dickson, </a:t>
            </a:r>
            <a:r>
              <a:rPr lang="en-US" sz="3400" b="1" dirty="0" smtClean="0">
                <a:latin typeface="+mj-lt"/>
              </a:rPr>
              <a:t>Port Kelang</a:t>
            </a:r>
            <a:r>
              <a:rPr lang="en-US" sz="3400" dirty="0" smtClean="0">
                <a:latin typeface="+mj-lt"/>
              </a:rPr>
              <a:t>, Sandakan, Sibu, Tanjung Berhala, Tanjung Kidurong</a:t>
            </a:r>
          </a:p>
          <a:p>
            <a:r>
              <a:rPr lang="en-US" sz="3400" dirty="0" smtClean="0">
                <a:latin typeface="+mj-lt"/>
              </a:rPr>
              <a:t> </a:t>
            </a:r>
          </a:p>
          <a:p>
            <a:r>
              <a:rPr lang="en-US" sz="3400" b="1" dirty="0" smtClean="0">
                <a:latin typeface="+mj-lt"/>
              </a:rPr>
              <a:t>Time Zones:               </a:t>
            </a:r>
            <a:r>
              <a:rPr lang="en-US" sz="3400" dirty="0" smtClean="0">
                <a:latin typeface="+mj-lt"/>
              </a:rPr>
              <a:t>Malaysia Standard Time is 8 hours ahead of Greenwich Mean Time (UTC/GMT + 8).  Malaysia does not observe Daylight Saving Time.</a:t>
            </a:r>
          </a:p>
          <a:p>
            <a:endParaRPr lang="en-US" dirty="0"/>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Vietnam</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Hanoi</a:t>
            </a:r>
          </a:p>
          <a:p>
            <a:r>
              <a:rPr lang="en-US" sz="3400" dirty="0" smtClean="0">
                <a:latin typeface="+mj-lt"/>
              </a:rPr>
              <a:t> </a:t>
            </a:r>
          </a:p>
          <a:p>
            <a:r>
              <a:rPr lang="en-US" sz="3400" b="1" dirty="0" smtClean="0">
                <a:latin typeface="+mj-lt"/>
              </a:rPr>
              <a:t>Monetary Unit:                        </a:t>
            </a:r>
            <a:r>
              <a:rPr lang="en-US" sz="3400" dirty="0" smtClean="0">
                <a:latin typeface="+mj-lt"/>
              </a:rPr>
              <a:t>Dong</a:t>
            </a:r>
          </a:p>
          <a:p>
            <a:r>
              <a:rPr lang="en-US" sz="3400" dirty="0" smtClean="0">
                <a:latin typeface="+mj-lt"/>
              </a:rPr>
              <a:t> </a:t>
            </a:r>
          </a:p>
          <a:p>
            <a:r>
              <a:rPr lang="en-US" sz="3400" b="1" dirty="0" smtClean="0">
                <a:latin typeface="+mj-lt"/>
              </a:rPr>
              <a:t>Major Exports:                        </a:t>
            </a:r>
            <a:r>
              <a:rPr lang="en-US" sz="3400" dirty="0" smtClean="0">
                <a:latin typeface="+mj-lt"/>
              </a:rPr>
              <a:t>crude oil, marine products, rice, coffee, rubber, tea, garments, and shoes</a:t>
            </a:r>
          </a:p>
          <a:p>
            <a:r>
              <a:rPr lang="en-US" sz="3400" dirty="0" smtClean="0">
                <a:latin typeface="+mj-lt"/>
              </a:rPr>
              <a:t> </a:t>
            </a:r>
          </a:p>
          <a:p>
            <a:r>
              <a:rPr lang="en-US" sz="3400" b="1" dirty="0" smtClean="0">
                <a:latin typeface="+mj-lt"/>
              </a:rPr>
              <a:t>Major Imports:                        </a:t>
            </a:r>
            <a:r>
              <a:rPr lang="en-US" sz="3400" dirty="0" smtClean="0">
                <a:latin typeface="+mj-lt"/>
              </a:rPr>
              <a:t>machinery and equipment, petroleum products, fertilizer</a:t>
            </a:r>
            <a:r>
              <a:rPr lang="en-US" sz="3400" b="1" dirty="0" smtClean="0">
                <a:latin typeface="+mj-lt"/>
              </a:rPr>
              <a:t>, </a:t>
            </a:r>
            <a:r>
              <a:rPr lang="en-US" sz="3400" dirty="0" smtClean="0">
                <a:latin typeface="+mj-lt"/>
              </a:rPr>
              <a:t>steel products, raw cotton, grain, cement, and motorcycles</a:t>
            </a:r>
          </a:p>
          <a:p>
            <a:r>
              <a:rPr lang="en-US" sz="3400" dirty="0" smtClean="0">
                <a:latin typeface="+mj-lt"/>
              </a:rPr>
              <a:t> </a:t>
            </a:r>
          </a:p>
          <a:p>
            <a:r>
              <a:rPr lang="en-US" sz="3400" b="1" dirty="0" smtClean="0">
                <a:latin typeface="+mj-lt"/>
              </a:rPr>
              <a:t>Major Trading Partners:         </a:t>
            </a:r>
            <a:r>
              <a:rPr lang="en-US" sz="3400" dirty="0" smtClean="0">
                <a:latin typeface="+mj-lt"/>
              </a:rPr>
              <a:t>U.S., Japan, Australia, China, Germany, Singapore, Taiwan, South Korea, Thailand, Malaysia</a:t>
            </a:r>
          </a:p>
          <a:p>
            <a:r>
              <a:rPr lang="en-US" sz="3400" dirty="0" smtClean="0">
                <a:latin typeface="+mj-lt"/>
              </a:rPr>
              <a:t> </a:t>
            </a:r>
          </a:p>
          <a:p>
            <a:r>
              <a:rPr lang="en-US" sz="3400" b="1" dirty="0" smtClean="0">
                <a:latin typeface="+mj-lt"/>
              </a:rPr>
              <a:t>Ports and Harbors:                 </a:t>
            </a:r>
            <a:r>
              <a:rPr lang="en-US" sz="3400" dirty="0" smtClean="0">
                <a:latin typeface="+mj-lt"/>
              </a:rPr>
              <a:t>Cam Ranh, Da Nang, Haiphong, </a:t>
            </a:r>
            <a:r>
              <a:rPr lang="en-US" sz="3400" b="1" dirty="0" smtClean="0">
                <a:latin typeface="+mj-lt"/>
              </a:rPr>
              <a:t>Ho Chi Minh</a:t>
            </a:r>
            <a:r>
              <a:rPr lang="en-US" sz="3400" dirty="0" smtClean="0">
                <a:latin typeface="+mj-lt"/>
              </a:rPr>
              <a:t> </a:t>
            </a:r>
            <a:r>
              <a:rPr lang="en-US" sz="3400" b="1" dirty="0" smtClean="0">
                <a:latin typeface="+mj-lt"/>
              </a:rPr>
              <a:t>City</a:t>
            </a:r>
            <a:r>
              <a:rPr lang="en-US" sz="3400" dirty="0" smtClean="0">
                <a:latin typeface="+mj-lt"/>
              </a:rPr>
              <a:t>, Ha Long, Quy Nhon, Nha Trang, Vinh, Vung Tau</a:t>
            </a:r>
          </a:p>
          <a:p>
            <a:r>
              <a:rPr lang="en-US" sz="3400" dirty="0" smtClean="0">
                <a:latin typeface="+mj-lt"/>
              </a:rPr>
              <a:t> </a:t>
            </a:r>
          </a:p>
          <a:p>
            <a:r>
              <a:rPr lang="en-US" sz="3400" b="1" dirty="0" smtClean="0">
                <a:latin typeface="+mj-lt"/>
              </a:rPr>
              <a:t>Time Zones:                </a:t>
            </a:r>
            <a:r>
              <a:rPr lang="en-US" sz="3400" dirty="0" smtClean="0">
                <a:latin typeface="+mj-lt"/>
              </a:rPr>
              <a:t>Vietnam Standard Time is 7 hours ahead of Greenwich Mean Time (UTC/GMT + 7).  Vietnam does not observe Daylight Saving Time.</a:t>
            </a:r>
          </a:p>
          <a:p>
            <a:pPr>
              <a:buNone/>
            </a:pPr>
            <a:r>
              <a:rPr lang="en-US" dirty="0" smtClean="0"/>
              <a:t> </a:t>
            </a:r>
          </a:p>
          <a:p>
            <a:endParaRPr lang="en-US" dirty="0"/>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Thailand</a:t>
            </a:r>
            <a:endParaRPr lang="en-US" sz="3600" dirty="0"/>
          </a:p>
        </p:txBody>
      </p:sp>
      <p:sp>
        <p:nvSpPr>
          <p:cNvPr id="3" name="Content Placeholder 2"/>
          <p:cNvSpPr>
            <a:spLocks noGrp="1"/>
          </p:cNvSpPr>
          <p:nvPr>
            <p:ph idx="1"/>
          </p:nvPr>
        </p:nvSpPr>
        <p:spPr>
          <a:xfrm>
            <a:off x="457200" y="1447800"/>
            <a:ext cx="8229600" cy="4648200"/>
          </a:xfrm>
        </p:spPr>
        <p:txBody>
          <a:bodyPr>
            <a:normAutofit fontScale="25000" lnSpcReduction="20000"/>
          </a:bodyPr>
          <a:lstStyle/>
          <a:p>
            <a:pPr>
              <a:buNone/>
            </a:pPr>
            <a:r>
              <a:rPr lang="en-US" b="1" i="1" dirty="0" smtClean="0"/>
              <a:t> </a:t>
            </a:r>
            <a:endParaRPr lang="en-US" dirty="0" smtClean="0"/>
          </a:p>
          <a:p>
            <a:r>
              <a:rPr lang="en-US" sz="6400" b="1" dirty="0" smtClean="0">
                <a:latin typeface="+mj-lt"/>
              </a:rPr>
              <a:t>Capital City:                             </a:t>
            </a:r>
            <a:r>
              <a:rPr lang="en-US" sz="6400" dirty="0" smtClean="0">
                <a:latin typeface="+mj-lt"/>
              </a:rPr>
              <a:t>Bangkok</a:t>
            </a:r>
          </a:p>
          <a:p>
            <a:r>
              <a:rPr lang="en-US" sz="6400" dirty="0" smtClean="0">
                <a:latin typeface="+mj-lt"/>
              </a:rPr>
              <a:t> </a:t>
            </a:r>
          </a:p>
          <a:p>
            <a:r>
              <a:rPr lang="en-US" sz="6400" b="1" dirty="0" smtClean="0">
                <a:latin typeface="+mj-lt"/>
              </a:rPr>
              <a:t>Monetary Unit:                         </a:t>
            </a:r>
            <a:r>
              <a:rPr lang="en-US" sz="6400" dirty="0" smtClean="0">
                <a:latin typeface="+mj-lt"/>
              </a:rPr>
              <a:t>Baht</a:t>
            </a:r>
          </a:p>
          <a:p>
            <a:r>
              <a:rPr lang="en-US" sz="6400" dirty="0" smtClean="0">
                <a:latin typeface="+mj-lt"/>
              </a:rPr>
              <a:t> </a:t>
            </a:r>
          </a:p>
          <a:p>
            <a:r>
              <a:rPr lang="en-US" sz="6400" b="1" dirty="0" smtClean="0">
                <a:latin typeface="+mj-lt"/>
              </a:rPr>
              <a:t>Major Exports:                         </a:t>
            </a:r>
            <a:r>
              <a:rPr lang="en-US" sz="6400" dirty="0" smtClean="0">
                <a:latin typeface="+mj-lt"/>
              </a:rPr>
              <a:t>textiles and footwear, fishery products, rice, rubber, jewelry, automobiles, computers, and electrical appliances</a:t>
            </a:r>
          </a:p>
          <a:p>
            <a:r>
              <a:rPr lang="en-US" sz="6400" dirty="0" smtClean="0">
                <a:latin typeface="+mj-lt"/>
              </a:rPr>
              <a:t> </a:t>
            </a:r>
          </a:p>
          <a:p>
            <a:r>
              <a:rPr lang="en-US" sz="6400" b="1" dirty="0" smtClean="0">
                <a:latin typeface="+mj-lt"/>
              </a:rPr>
              <a:t>Major Imports:                         </a:t>
            </a:r>
            <a:r>
              <a:rPr lang="en-US" sz="6400" dirty="0" smtClean="0">
                <a:latin typeface="+mj-lt"/>
              </a:rPr>
              <a:t>capital goods, intermediate goods and raw materials, consumer goods, and fuels</a:t>
            </a:r>
          </a:p>
          <a:p>
            <a:r>
              <a:rPr lang="en-US" sz="6400" dirty="0" smtClean="0">
                <a:latin typeface="+mj-lt"/>
              </a:rPr>
              <a:t> </a:t>
            </a:r>
          </a:p>
          <a:p>
            <a:r>
              <a:rPr lang="en-US" sz="6400" b="1" dirty="0" smtClean="0">
                <a:latin typeface="+mj-lt"/>
              </a:rPr>
              <a:t>Major Trading Partners:          </a:t>
            </a:r>
            <a:r>
              <a:rPr lang="en-US" sz="6400" dirty="0" smtClean="0">
                <a:latin typeface="+mj-lt"/>
              </a:rPr>
              <a:t>U.S., Japan, China, Singapore, Hong Kong, Malaysia, UAE</a:t>
            </a:r>
          </a:p>
          <a:p>
            <a:r>
              <a:rPr lang="en-US" sz="6400" dirty="0" smtClean="0">
                <a:latin typeface="+mj-lt"/>
              </a:rPr>
              <a:t> </a:t>
            </a:r>
          </a:p>
          <a:p>
            <a:r>
              <a:rPr lang="en-US" sz="6400" b="1" dirty="0" smtClean="0">
                <a:latin typeface="+mj-lt"/>
              </a:rPr>
              <a:t>Ports and Harbors:                   Bangkok</a:t>
            </a:r>
            <a:r>
              <a:rPr lang="en-US" sz="6400" dirty="0" smtClean="0">
                <a:latin typeface="+mj-lt"/>
              </a:rPr>
              <a:t>, Laem Chabang, Pattani, Phuket, Sattahip, Si Racha, Songkhla</a:t>
            </a:r>
          </a:p>
          <a:p>
            <a:r>
              <a:rPr lang="en-US" sz="6400" dirty="0" smtClean="0">
                <a:latin typeface="+mj-lt"/>
              </a:rPr>
              <a:t> </a:t>
            </a:r>
          </a:p>
          <a:p>
            <a:r>
              <a:rPr lang="en-US" sz="6400" b="1" dirty="0" smtClean="0">
                <a:latin typeface="+mj-lt"/>
              </a:rPr>
              <a:t>Time Zones:                 </a:t>
            </a:r>
            <a:r>
              <a:rPr lang="en-US" sz="6400" dirty="0" smtClean="0">
                <a:latin typeface="+mj-lt"/>
              </a:rPr>
              <a:t>Thailand Standard Time is 7 hours ahead of Greenwich Mean Time (UTC/GMT + 7).  Thailand does not observe Daylight Saving Time.</a:t>
            </a:r>
          </a:p>
          <a:p>
            <a:pPr>
              <a:buNone/>
            </a:pPr>
            <a:endParaRPr lang="en-US" sz="4900" dirty="0" smtClean="0">
              <a:latin typeface="+mj-lt"/>
            </a:endParaRPr>
          </a:p>
          <a:p>
            <a:pPr>
              <a:buNone/>
            </a:pPr>
            <a:r>
              <a:rPr lang="en-US" sz="49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Bangladesh</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Dhaka</a:t>
            </a:r>
          </a:p>
          <a:p>
            <a:r>
              <a:rPr lang="en-US" sz="3400" dirty="0" smtClean="0">
                <a:latin typeface="+mj-lt"/>
              </a:rPr>
              <a:t> </a:t>
            </a:r>
          </a:p>
          <a:p>
            <a:r>
              <a:rPr lang="en-US" sz="3400" b="1" dirty="0" smtClean="0">
                <a:latin typeface="+mj-lt"/>
              </a:rPr>
              <a:t>Monetary Unit:                           </a:t>
            </a:r>
            <a:r>
              <a:rPr lang="en-US" sz="3400" dirty="0" smtClean="0">
                <a:latin typeface="+mj-lt"/>
              </a:rPr>
              <a:t>Taka</a:t>
            </a:r>
          </a:p>
          <a:p>
            <a:r>
              <a:rPr lang="en-US" sz="3400" dirty="0" smtClean="0">
                <a:latin typeface="+mj-lt"/>
              </a:rPr>
              <a:t> </a:t>
            </a:r>
          </a:p>
          <a:p>
            <a:r>
              <a:rPr lang="en-US" sz="3400" b="1" dirty="0" smtClean="0">
                <a:latin typeface="+mj-lt"/>
              </a:rPr>
              <a:t>Major Exports:                           </a:t>
            </a:r>
            <a:r>
              <a:rPr lang="en-US" sz="3400" dirty="0" smtClean="0">
                <a:latin typeface="+mj-lt"/>
              </a:rPr>
              <a:t>garments, jute and jute goods, leather, frozen fish and seafood</a:t>
            </a:r>
          </a:p>
          <a:p>
            <a:r>
              <a:rPr lang="en-US" sz="3400" dirty="0" smtClean="0">
                <a:latin typeface="+mj-lt"/>
              </a:rPr>
              <a:t> </a:t>
            </a:r>
          </a:p>
          <a:p>
            <a:r>
              <a:rPr lang="en-US" sz="3400" b="1" dirty="0" smtClean="0">
                <a:latin typeface="+mj-lt"/>
              </a:rPr>
              <a:t>Major Imports:                            </a:t>
            </a:r>
            <a:r>
              <a:rPr lang="en-US" sz="3400" dirty="0" smtClean="0">
                <a:latin typeface="+mj-lt"/>
              </a:rPr>
              <a:t>machinery and equipment, chemicals, iron and steel, textiles, foodstuffs, petroleum products, and cement</a:t>
            </a:r>
          </a:p>
          <a:p>
            <a:r>
              <a:rPr lang="en-US" sz="3400" dirty="0" smtClean="0">
                <a:latin typeface="+mj-lt"/>
              </a:rPr>
              <a:t> </a:t>
            </a:r>
          </a:p>
          <a:p>
            <a:r>
              <a:rPr lang="en-US" sz="3400" b="1" dirty="0" smtClean="0">
                <a:latin typeface="+mj-lt"/>
              </a:rPr>
              <a:t>Major Trading Partners:             </a:t>
            </a:r>
            <a:r>
              <a:rPr lang="en-US" sz="3400" dirty="0" smtClean="0">
                <a:latin typeface="+mj-lt"/>
              </a:rPr>
              <a:t>U.S., Germany, U.K., France, India, Singapore, China, Kuwait, Hong Kong</a:t>
            </a:r>
          </a:p>
          <a:p>
            <a:r>
              <a:rPr lang="en-US" sz="3400" dirty="0" smtClean="0">
                <a:latin typeface="+mj-lt"/>
              </a:rPr>
              <a:t> </a:t>
            </a:r>
          </a:p>
          <a:p>
            <a:r>
              <a:rPr lang="en-US" sz="3400" b="1" dirty="0" smtClean="0">
                <a:latin typeface="+mj-lt"/>
              </a:rPr>
              <a:t>Ports and Harbors:                     Chittagong</a:t>
            </a:r>
            <a:r>
              <a:rPr lang="en-US" sz="3400" dirty="0" smtClean="0">
                <a:latin typeface="+mj-lt"/>
              </a:rPr>
              <a:t>, Dhaka, Mongla Port, Narayanganj</a:t>
            </a:r>
          </a:p>
          <a:p>
            <a:r>
              <a:rPr lang="en-US" sz="3400" dirty="0" smtClean="0">
                <a:latin typeface="+mj-lt"/>
              </a:rPr>
              <a:t> </a:t>
            </a:r>
          </a:p>
          <a:p>
            <a:r>
              <a:rPr lang="en-US" sz="3400" b="1" dirty="0" smtClean="0">
                <a:latin typeface="+mj-lt"/>
              </a:rPr>
              <a:t>Time Zones:                   </a:t>
            </a:r>
            <a:r>
              <a:rPr lang="en-US" sz="3400" dirty="0" smtClean="0">
                <a:latin typeface="+mj-lt"/>
              </a:rPr>
              <a:t>Bangladesh Standard Time is 6 hours ahead of Greenwich Mean Time (UTC/GMT + 6).  Bangladesh does not observe Daylight Saving Time.</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India</a:t>
            </a:r>
            <a:endParaRPr lang="en-US" sz="3600" dirty="0"/>
          </a:p>
        </p:txBody>
      </p:sp>
      <p:sp>
        <p:nvSpPr>
          <p:cNvPr id="3" name="Content Placeholder 2"/>
          <p:cNvSpPr>
            <a:spLocks noGrp="1"/>
          </p:cNvSpPr>
          <p:nvPr>
            <p:ph idx="1"/>
          </p:nvPr>
        </p:nvSpPr>
        <p:spPr>
          <a:xfrm>
            <a:off x="457200" y="1371600"/>
            <a:ext cx="8229600" cy="4800600"/>
          </a:xfrm>
        </p:spPr>
        <p:txBody>
          <a:bodyPr>
            <a:normAutofit fontScale="47500" lnSpcReduction="20000"/>
          </a:bodyPr>
          <a:lstStyle/>
          <a:p>
            <a:pPr>
              <a:buNone/>
            </a:pPr>
            <a:endParaRPr lang="en-US" dirty="0" smtClean="0"/>
          </a:p>
          <a:p>
            <a:r>
              <a:rPr lang="en-US" sz="3400" b="1" dirty="0" smtClean="0">
                <a:latin typeface="+mj-lt"/>
              </a:rPr>
              <a:t>Capital City:                                </a:t>
            </a:r>
            <a:r>
              <a:rPr lang="en-US" sz="3400" dirty="0" smtClean="0">
                <a:latin typeface="+mj-lt"/>
              </a:rPr>
              <a:t>Delhi</a:t>
            </a:r>
          </a:p>
          <a:p>
            <a:r>
              <a:rPr lang="en-US" sz="3400" dirty="0" smtClean="0">
                <a:latin typeface="+mj-lt"/>
              </a:rPr>
              <a:t> </a:t>
            </a:r>
          </a:p>
          <a:p>
            <a:r>
              <a:rPr lang="en-US" sz="3400" b="1" dirty="0" smtClean="0">
                <a:latin typeface="+mj-lt"/>
              </a:rPr>
              <a:t>Monetary Unit:                            </a:t>
            </a:r>
            <a:r>
              <a:rPr lang="en-US" sz="3400" dirty="0" smtClean="0">
                <a:latin typeface="+mj-lt"/>
              </a:rPr>
              <a:t>Rupee</a:t>
            </a:r>
          </a:p>
          <a:p>
            <a:r>
              <a:rPr lang="en-US" sz="3400" dirty="0" smtClean="0">
                <a:latin typeface="+mj-lt"/>
              </a:rPr>
              <a:t> </a:t>
            </a:r>
          </a:p>
          <a:p>
            <a:r>
              <a:rPr lang="en-US" sz="3400" b="1" dirty="0" smtClean="0">
                <a:latin typeface="+mj-lt"/>
              </a:rPr>
              <a:t>Major Exports:                            </a:t>
            </a:r>
            <a:r>
              <a:rPr lang="en-US" sz="3400" dirty="0" smtClean="0">
                <a:latin typeface="+mj-lt"/>
              </a:rPr>
              <a:t>textile goods, gems and jewelry, engineering goods, chemicals, and leather manufactures</a:t>
            </a:r>
          </a:p>
          <a:p>
            <a:r>
              <a:rPr lang="en-US" sz="3400" dirty="0" smtClean="0">
                <a:latin typeface="+mj-lt"/>
              </a:rPr>
              <a:t> </a:t>
            </a:r>
          </a:p>
          <a:p>
            <a:r>
              <a:rPr lang="en-US" sz="3400" b="1" dirty="0" smtClean="0">
                <a:latin typeface="+mj-lt"/>
              </a:rPr>
              <a:t>Major Imports:                            </a:t>
            </a:r>
            <a:r>
              <a:rPr lang="en-US" sz="3400" dirty="0" smtClean="0">
                <a:latin typeface="+mj-lt"/>
              </a:rPr>
              <a:t>crude oil, machinery, gems, fertilizer, and chemicals</a:t>
            </a:r>
          </a:p>
          <a:p>
            <a:r>
              <a:rPr lang="en-US" sz="3400" dirty="0" smtClean="0">
                <a:latin typeface="+mj-lt"/>
              </a:rPr>
              <a:t> </a:t>
            </a:r>
          </a:p>
          <a:p>
            <a:r>
              <a:rPr lang="en-US" sz="3400" b="1" dirty="0" smtClean="0">
                <a:latin typeface="+mj-lt"/>
              </a:rPr>
              <a:t>Major Trading Partners:             </a:t>
            </a:r>
            <a:r>
              <a:rPr lang="en-US" sz="3400" dirty="0" smtClean="0">
                <a:latin typeface="+mj-lt"/>
              </a:rPr>
              <a:t>U.S., UAE, China, U.K., Germany, Singapore</a:t>
            </a:r>
          </a:p>
          <a:p>
            <a:r>
              <a:rPr lang="en-US" sz="3400" dirty="0" smtClean="0">
                <a:latin typeface="+mj-lt"/>
              </a:rPr>
              <a:t> </a:t>
            </a:r>
          </a:p>
          <a:p>
            <a:r>
              <a:rPr lang="en-US" sz="3400" dirty="0" smtClean="0">
                <a:latin typeface="+mj-lt"/>
              </a:rPr>
              <a:t> </a:t>
            </a:r>
          </a:p>
          <a:p>
            <a:r>
              <a:rPr lang="en-US" sz="3400" b="1" dirty="0" smtClean="0">
                <a:latin typeface="+mj-lt"/>
              </a:rPr>
              <a:t>Ports and Harbors:                     Chennai</a:t>
            </a:r>
            <a:r>
              <a:rPr lang="en-US" sz="3400" dirty="0" smtClean="0">
                <a:latin typeface="+mj-lt"/>
              </a:rPr>
              <a:t> (Madras), </a:t>
            </a:r>
            <a:r>
              <a:rPr lang="en-US" sz="3400" b="1" dirty="0" smtClean="0">
                <a:latin typeface="+mj-lt"/>
              </a:rPr>
              <a:t>Cochin</a:t>
            </a:r>
            <a:r>
              <a:rPr lang="en-US" sz="3400" dirty="0" smtClean="0">
                <a:latin typeface="+mj-lt"/>
              </a:rPr>
              <a:t>, Jawaharal Nehru, Kandla, </a:t>
            </a:r>
            <a:r>
              <a:rPr lang="en-US" sz="3400" b="1" dirty="0" smtClean="0">
                <a:latin typeface="+mj-lt"/>
              </a:rPr>
              <a:t>Kolkata</a:t>
            </a:r>
            <a:r>
              <a:rPr lang="en-US" sz="3400" dirty="0" smtClean="0">
                <a:latin typeface="+mj-lt"/>
              </a:rPr>
              <a:t> (Calcutta), </a:t>
            </a:r>
            <a:r>
              <a:rPr lang="en-US" sz="3400" b="1" dirty="0" smtClean="0">
                <a:latin typeface="+mj-lt"/>
              </a:rPr>
              <a:t>Mumbai</a:t>
            </a:r>
            <a:r>
              <a:rPr lang="en-US" sz="3400" dirty="0" smtClean="0">
                <a:latin typeface="+mj-lt"/>
              </a:rPr>
              <a:t> (Bombay), Vishakhapatnam, </a:t>
            </a:r>
            <a:r>
              <a:rPr lang="en-US" sz="3400" b="1" dirty="0" smtClean="0">
                <a:latin typeface="+mj-lt"/>
              </a:rPr>
              <a:t>Tuticorin</a:t>
            </a:r>
            <a:endParaRPr lang="en-US" sz="3400" dirty="0" smtClean="0">
              <a:latin typeface="+mj-lt"/>
            </a:endParaRPr>
          </a:p>
          <a:p>
            <a:r>
              <a:rPr lang="en-US" sz="3400" dirty="0" smtClean="0">
                <a:latin typeface="+mj-lt"/>
              </a:rPr>
              <a:t> </a:t>
            </a:r>
          </a:p>
          <a:p>
            <a:r>
              <a:rPr lang="en-US" sz="3400" b="1" dirty="0" smtClean="0">
                <a:latin typeface="+mj-lt"/>
              </a:rPr>
              <a:t>Time Zones:                   </a:t>
            </a:r>
            <a:r>
              <a:rPr lang="en-US" sz="3400" dirty="0" smtClean="0">
                <a:latin typeface="+mj-lt"/>
              </a:rPr>
              <a:t>India Standard Time is 5 ½ hours ahead of Greenwich Mean Time (UTC/GMT + 5:30).  India does not observe Daylight Saving Time.</a:t>
            </a:r>
          </a:p>
          <a:p>
            <a:endParaRPr lang="en-US" dirty="0"/>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Sri Lanka</a:t>
            </a:r>
            <a:endParaRPr lang="en-US" sz="3600" dirty="0"/>
          </a:p>
        </p:txBody>
      </p:sp>
      <p:sp>
        <p:nvSpPr>
          <p:cNvPr id="3" name="Content Placeholder 2"/>
          <p:cNvSpPr>
            <a:spLocks noGrp="1"/>
          </p:cNvSpPr>
          <p:nvPr>
            <p:ph idx="1"/>
          </p:nvPr>
        </p:nvSpPr>
        <p:spPr>
          <a:xfrm>
            <a:off x="457200" y="1600200"/>
            <a:ext cx="8229600" cy="4800600"/>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Colombo (Official), Sri Jayawardenepura Kotte (Legislative and Judicial)</a:t>
            </a:r>
          </a:p>
          <a:p>
            <a:r>
              <a:rPr lang="en-US" sz="3400" dirty="0" smtClean="0">
                <a:latin typeface="+mj-lt"/>
              </a:rPr>
              <a:t> </a:t>
            </a:r>
          </a:p>
          <a:p>
            <a:r>
              <a:rPr lang="en-US" sz="3400" b="1" dirty="0" smtClean="0">
                <a:latin typeface="+mj-lt"/>
              </a:rPr>
              <a:t>Monetary Unit:                              </a:t>
            </a:r>
            <a:r>
              <a:rPr lang="en-US" sz="3400" dirty="0" smtClean="0">
                <a:latin typeface="+mj-lt"/>
              </a:rPr>
              <a:t>Sri Lanka rupee</a:t>
            </a:r>
          </a:p>
          <a:p>
            <a:r>
              <a:rPr lang="en-US" sz="3400" dirty="0" smtClean="0">
                <a:latin typeface="+mj-lt"/>
              </a:rPr>
              <a:t> </a:t>
            </a:r>
          </a:p>
          <a:p>
            <a:r>
              <a:rPr lang="en-US" sz="3400" b="1" dirty="0" smtClean="0">
                <a:latin typeface="+mj-lt"/>
              </a:rPr>
              <a:t>Major Exports:                              </a:t>
            </a:r>
            <a:r>
              <a:rPr lang="en-US" sz="3400" dirty="0" smtClean="0">
                <a:latin typeface="+mj-lt"/>
              </a:rPr>
              <a:t>textiles and apparel, tea and spices, diamonds, emeralds, rubies, coconut products, rubber manufactures, and fish</a:t>
            </a:r>
          </a:p>
          <a:p>
            <a:r>
              <a:rPr lang="en-US" sz="3400" dirty="0" smtClean="0">
                <a:latin typeface="+mj-lt"/>
              </a:rPr>
              <a:t> </a:t>
            </a:r>
          </a:p>
          <a:p>
            <a:r>
              <a:rPr lang="en-US" sz="3400" b="1" dirty="0" smtClean="0">
                <a:latin typeface="+mj-lt"/>
              </a:rPr>
              <a:t>Major Imports:                              </a:t>
            </a:r>
            <a:r>
              <a:rPr lang="en-US" sz="3400" dirty="0" smtClean="0">
                <a:latin typeface="+mj-lt"/>
              </a:rPr>
              <a:t>textile fabrics, mineral products, petroleum, foodstuffs, machinery and transportation equipment</a:t>
            </a:r>
          </a:p>
          <a:p>
            <a:r>
              <a:rPr lang="en-US" sz="3400" dirty="0" smtClean="0">
                <a:latin typeface="+mj-lt"/>
              </a:rPr>
              <a:t> </a:t>
            </a:r>
          </a:p>
          <a:p>
            <a:r>
              <a:rPr lang="en-US" sz="3400" b="1" dirty="0" smtClean="0">
                <a:latin typeface="+mj-lt"/>
              </a:rPr>
              <a:t>Major Trading Partners:              </a:t>
            </a:r>
            <a:r>
              <a:rPr lang="en-US" sz="3400" dirty="0" smtClean="0">
                <a:latin typeface="+mj-lt"/>
              </a:rPr>
              <a:t>U.S., U.K., India, Belgium, Germany, China, Singapore, Iran, Malaysia, Hong Kong</a:t>
            </a:r>
          </a:p>
          <a:p>
            <a:r>
              <a:rPr lang="en-US" sz="3400" dirty="0" smtClean="0">
                <a:latin typeface="+mj-lt"/>
              </a:rPr>
              <a:t> </a:t>
            </a:r>
          </a:p>
          <a:p>
            <a:r>
              <a:rPr lang="en-US" sz="3400" b="1" dirty="0" smtClean="0">
                <a:latin typeface="+mj-lt"/>
              </a:rPr>
              <a:t>Ports and Harbors:                      Colombo</a:t>
            </a:r>
            <a:r>
              <a:rPr lang="en-US" sz="3400" dirty="0" smtClean="0">
                <a:latin typeface="+mj-lt"/>
              </a:rPr>
              <a:t>, Galle, Jaffna, Trincomalee</a:t>
            </a:r>
          </a:p>
          <a:p>
            <a:r>
              <a:rPr lang="en-US" sz="3400" dirty="0" smtClean="0">
                <a:latin typeface="+mj-lt"/>
              </a:rPr>
              <a:t> </a:t>
            </a:r>
          </a:p>
          <a:p>
            <a:r>
              <a:rPr lang="en-US" sz="3400" b="1" dirty="0" smtClean="0">
                <a:latin typeface="+mj-lt"/>
              </a:rPr>
              <a:t>Time Zones:                 </a:t>
            </a:r>
            <a:r>
              <a:rPr lang="en-US" sz="3400" dirty="0" smtClean="0">
                <a:latin typeface="+mj-lt"/>
              </a:rPr>
              <a:t>Sri Lanka Standard Time is 5 ½ hours ahead of Greenwich Mean Time (UTC/GMT + 5:30).  Sri Lanka does not observe Daylight Saving Time.</a:t>
            </a:r>
          </a:p>
          <a:p>
            <a:r>
              <a:rPr lang="en-US" sz="3400" dirty="0" smtClean="0">
                <a:latin typeface="+mj-lt"/>
              </a:rPr>
              <a:t> </a:t>
            </a:r>
          </a:p>
          <a:p>
            <a:endParaRPr lang="en-US" dirty="0"/>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Pakistan</a:t>
            </a:r>
            <a:endParaRPr lang="en-US" sz="3600" dirty="0"/>
          </a:p>
        </p:txBody>
      </p:sp>
      <p:sp>
        <p:nvSpPr>
          <p:cNvPr id="3" name="Content Placeholder 2"/>
          <p:cNvSpPr>
            <a:spLocks noGrp="1"/>
          </p:cNvSpPr>
          <p:nvPr>
            <p:ph idx="1"/>
          </p:nvPr>
        </p:nvSpPr>
        <p:spPr>
          <a:xfrm>
            <a:off x="457200" y="1447800"/>
            <a:ext cx="8229600" cy="4800600"/>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Islamabad</a:t>
            </a:r>
          </a:p>
          <a:p>
            <a:r>
              <a:rPr lang="en-US" sz="3400" dirty="0" smtClean="0">
                <a:latin typeface="+mj-lt"/>
              </a:rPr>
              <a:t> </a:t>
            </a:r>
          </a:p>
          <a:p>
            <a:r>
              <a:rPr lang="en-US" sz="3400" b="1" dirty="0" smtClean="0">
                <a:latin typeface="+mj-lt"/>
              </a:rPr>
              <a:t>Monetary Unit:                             </a:t>
            </a:r>
            <a:r>
              <a:rPr lang="en-US" sz="3400" dirty="0" smtClean="0">
                <a:latin typeface="+mj-lt"/>
              </a:rPr>
              <a:t>Pakistan rupee</a:t>
            </a:r>
          </a:p>
          <a:p>
            <a:r>
              <a:rPr lang="en-US" sz="3400" dirty="0" smtClean="0">
                <a:latin typeface="+mj-lt"/>
              </a:rPr>
              <a:t> </a:t>
            </a:r>
          </a:p>
          <a:p>
            <a:r>
              <a:rPr lang="en-US" sz="3400" b="1" dirty="0" smtClean="0">
                <a:latin typeface="+mj-lt"/>
              </a:rPr>
              <a:t>Major Exports:                             </a:t>
            </a:r>
            <a:r>
              <a:rPr lang="en-US" sz="3400" dirty="0" smtClean="0">
                <a:latin typeface="+mj-lt"/>
              </a:rPr>
              <a:t>textiles, (garments, bed line, cotton cloth, yarn), rice, leather goods, sports goods, chemicals, manufactures, carpets and rugs</a:t>
            </a:r>
          </a:p>
          <a:p>
            <a:r>
              <a:rPr lang="en-US" sz="3400" dirty="0" smtClean="0">
                <a:latin typeface="+mj-lt"/>
              </a:rPr>
              <a:t> </a:t>
            </a:r>
          </a:p>
          <a:p>
            <a:r>
              <a:rPr lang="en-US" sz="3400" b="1" dirty="0" smtClean="0">
                <a:latin typeface="+mj-lt"/>
              </a:rPr>
              <a:t>Major Imports:                             </a:t>
            </a:r>
            <a:r>
              <a:rPr lang="en-US" sz="3400" dirty="0" smtClean="0">
                <a:latin typeface="+mj-lt"/>
              </a:rPr>
              <a:t>petroleum, petroleum products, machinery, plastics, transportation equipment, edible oils, paper and paperboard, iron and steel, and tea</a:t>
            </a:r>
          </a:p>
          <a:p>
            <a:r>
              <a:rPr lang="en-US" sz="3400" dirty="0" smtClean="0">
                <a:latin typeface="+mj-lt"/>
              </a:rPr>
              <a:t> </a:t>
            </a:r>
          </a:p>
          <a:p>
            <a:r>
              <a:rPr lang="en-US" sz="3400" b="1" dirty="0" smtClean="0">
                <a:latin typeface="+mj-lt"/>
              </a:rPr>
              <a:t>Major Trading Partners:              </a:t>
            </a:r>
            <a:r>
              <a:rPr lang="en-US" sz="3400" dirty="0" smtClean="0">
                <a:latin typeface="+mj-lt"/>
              </a:rPr>
              <a:t>U.S., UAE, Afghanistan, China, U.K., Saudi Arabia, Japan, Kuwait, Germany</a:t>
            </a:r>
          </a:p>
          <a:p>
            <a:r>
              <a:rPr lang="en-US" sz="3400" dirty="0" smtClean="0">
                <a:latin typeface="+mj-lt"/>
              </a:rPr>
              <a:t> </a:t>
            </a:r>
          </a:p>
          <a:p>
            <a:r>
              <a:rPr lang="en-US" sz="3400" b="1" dirty="0" smtClean="0">
                <a:latin typeface="+mj-lt"/>
              </a:rPr>
              <a:t>Ports and Harbors:                      Karachi</a:t>
            </a:r>
            <a:r>
              <a:rPr lang="en-US" sz="3400" dirty="0" smtClean="0">
                <a:latin typeface="+mj-lt"/>
              </a:rPr>
              <a:t>, Port Muhammad bin Qasim</a:t>
            </a:r>
          </a:p>
          <a:p>
            <a:r>
              <a:rPr lang="en-US" sz="3400" dirty="0" smtClean="0">
                <a:latin typeface="+mj-lt"/>
              </a:rPr>
              <a:t> </a:t>
            </a:r>
          </a:p>
          <a:p>
            <a:r>
              <a:rPr lang="en-US" sz="3400" b="1" dirty="0" smtClean="0">
                <a:latin typeface="+mj-lt"/>
              </a:rPr>
              <a:t>Time Zones:                        </a:t>
            </a:r>
            <a:r>
              <a:rPr lang="en-US" sz="3400" dirty="0" smtClean="0">
                <a:latin typeface="+mj-lt"/>
              </a:rPr>
              <a:t>Pakistan Standard Time is 5 hours ahead of Greenwich Mean Time (UTC/GMT + 5).  Pakistan does not observe Daylight Saving Time.</a:t>
            </a:r>
            <a:r>
              <a:rPr lang="en-US" sz="3400" b="1" dirty="0" smtClean="0">
                <a:latin typeface="+mj-lt"/>
              </a:rPr>
              <a:t>        </a:t>
            </a:r>
            <a:endParaRPr lang="en-US" sz="3400" dirty="0" smtClean="0">
              <a:latin typeface="+mj-lt"/>
            </a:endParaRPr>
          </a:p>
          <a:p>
            <a:endParaRPr lang="en-US" sz="3400" dirty="0">
              <a:latin typeface="+mj-lt"/>
            </a:endParaRP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Where in the Middle East?</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1066800" y="1371600"/>
            <a:ext cx="7000739" cy="5029200"/>
          </a:xfrm>
          <a:prstGeom prst="rect">
            <a:avLst/>
          </a:prstGeom>
          <a:noFill/>
          <a:ln w="9525">
            <a:noFill/>
            <a:miter lim="800000"/>
            <a:headEnd/>
            <a:tailEnd/>
          </a:ln>
        </p:spPr>
      </p:pic>
      <p:sp>
        <p:nvSpPr>
          <p:cNvPr id="5" name="TextBox 4"/>
          <p:cNvSpPr txBox="1"/>
          <p:nvPr/>
        </p:nvSpPr>
        <p:spPr>
          <a:xfrm>
            <a:off x="1447800" y="1981200"/>
            <a:ext cx="762000" cy="253916"/>
          </a:xfrm>
          <a:prstGeom prst="rect">
            <a:avLst/>
          </a:prstGeom>
          <a:noFill/>
        </p:spPr>
        <p:txBody>
          <a:bodyPr wrap="square" rtlCol="0">
            <a:spAutoFit/>
          </a:bodyPr>
          <a:lstStyle/>
          <a:p>
            <a:r>
              <a:rPr lang="en-US" sz="1050" b="1" dirty="0" smtClean="0">
                <a:solidFill>
                  <a:srgbClr val="FFC000"/>
                </a:solidFill>
              </a:rPr>
              <a:t>Istanbul</a:t>
            </a:r>
            <a:endParaRPr lang="en-US" sz="1050" b="1" dirty="0">
              <a:solidFill>
                <a:srgbClr val="FFC000"/>
              </a:solidFill>
            </a:endParaRPr>
          </a:p>
        </p:txBody>
      </p:sp>
      <p:sp>
        <p:nvSpPr>
          <p:cNvPr id="6" name="TextBox 5"/>
          <p:cNvSpPr txBox="1"/>
          <p:nvPr/>
        </p:nvSpPr>
        <p:spPr>
          <a:xfrm>
            <a:off x="1828800" y="2438400"/>
            <a:ext cx="838200" cy="276999"/>
          </a:xfrm>
          <a:prstGeom prst="rect">
            <a:avLst/>
          </a:prstGeom>
          <a:noFill/>
        </p:spPr>
        <p:txBody>
          <a:bodyPr wrap="square" rtlCol="0">
            <a:spAutoFit/>
          </a:bodyPr>
          <a:lstStyle/>
          <a:p>
            <a:r>
              <a:rPr lang="en-US" sz="1200" b="1" dirty="0" smtClean="0">
                <a:solidFill>
                  <a:srgbClr val="FFC000"/>
                </a:solidFill>
              </a:rPr>
              <a:t>Turkey</a:t>
            </a:r>
            <a:endParaRPr lang="en-US" sz="1200" b="1" dirty="0">
              <a:solidFill>
                <a:srgbClr val="FFC000"/>
              </a:solidFill>
            </a:endParaRPr>
          </a:p>
        </p:txBody>
      </p:sp>
      <p:sp>
        <p:nvSpPr>
          <p:cNvPr id="7" name="TextBox 6"/>
          <p:cNvSpPr txBox="1"/>
          <p:nvPr/>
        </p:nvSpPr>
        <p:spPr>
          <a:xfrm>
            <a:off x="838200" y="2743200"/>
            <a:ext cx="609600" cy="253916"/>
          </a:xfrm>
          <a:prstGeom prst="rect">
            <a:avLst/>
          </a:prstGeom>
          <a:noFill/>
        </p:spPr>
        <p:txBody>
          <a:bodyPr wrap="square" rtlCol="0">
            <a:spAutoFit/>
          </a:bodyPr>
          <a:lstStyle/>
          <a:p>
            <a:r>
              <a:rPr lang="en-US" sz="1050" b="1" dirty="0" smtClean="0">
                <a:solidFill>
                  <a:srgbClr val="FFC000"/>
                </a:solidFill>
              </a:rPr>
              <a:t>Izmir</a:t>
            </a:r>
            <a:endParaRPr lang="en-US" sz="1050" b="1" dirty="0">
              <a:solidFill>
                <a:srgbClr val="FFC000"/>
              </a:solidFill>
            </a:endParaRPr>
          </a:p>
        </p:txBody>
      </p:sp>
      <p:sp>
        <p:nvSpPr>
          <p:cNvPr id="8" name="TextBox 7"/>
          <p:cNvSpPr txBox="1"/>
          <p:nvPr/>
        </p:nvSpPr>
        <p:spPr>
          <a:xfrm>
            <a:off x="1752600" y="2819400"/>
            <a:ext cx="609600" cy="253916"/>
          </a:xfrm>
          <a:prstGeom prst="rect">
            <a:avLst/>
          </a:prstGeom>
          <a:noFill/>
        </p:spPr>
        <p:txBody>
          <a:bodyPr wrap="square" rtlCol="0">
            <a:spAutoFit/>
          </a:bodyPr>
          <a:lstStyle/>
          <a:p>
            <a:r>
              <a:rPr lang="en-US" sz="1050" b="1" dirty="0" smtClean="0">
                <a:solidFill>
                  <a:srgbClr val="FFC000"/>
                </a:solidFill>
              </a:rPr>
              <a:t>Mersin</a:t>
            </a:r>
            <a:endParaRPr lang="en-US" sz="1050" b="1" dirty="0">
              <a:solidFill>
                <a:srgbClr val="FFC000"/>
              </a:solidFill>
            </a:endParaRPr>
          </a:p>
        </p:txBody>
      </p:sp>
      <p:sp>
        <p:nvSpPr>
          <p:cNvPr id="9" name="TextBox 8"/>
          <p:cNvSpPr txBox="1"/>
          <p:nvPr/>
        </p:nvSpPr>
        <p:spPr>
          <a:xfrm>
            <a:off x="1295400" y="3505200"/>
            <a:ext cx="1066800" cy="253916"/>
          </a:xfrm>
          <a:prstGeom prst="rect">
            <a:avLst/>
          </a:prstGeom>
          <a:noFill/>
        </p:spPr>
        <p:txBody>
          <a:bodyPr wrap="square" rtlCol="0">
            <a:spAutoFit/>
          </a:bodyPr>
          <a:lstStyle/>
          <a:p>
            <a:r>
              <a:rPr lang="en-US" sz="1050" b="1" dirty="0" smtClean="0"/>
              <a:t>Aqaba, Jordan</a:t>
            </a:r>
            <a:endParaRPr lang="en-US" sz="1050" b="1" dirty="0"/>
          </a:p>
        </p:txBody>
      </p:sp>
      <p:sp>
        <p:nvSpPr>
          <p:cNvPr id="10" name="TextBox 9"/>
          <p:cNvSpPr txBox="1"/>
          <p:nvPr/>
        </p:nvSpPr>
        <p:spPr>
          <a:xfrm>
            <a:off x="2971800" y="4724400"/>
            <a:ext cx="1066800" cy="276999"/>
          </a:xfrm>
          <a:prstGeom prst="rect">
            <a:avLst/>
          </a:prstGeom>
          <a:noFill/>
        </p:spPr>
        <p:txBody>
          <a:bodyPr wrap="square" rtlCol="0">
            <a:spAutoFit/>
          </a:bodyPr>
          <a:lstStyle/>
          <a:p>
            <a:r>
              <a:rPr lang="en-US" sz="1200" b="1" dirty="0" smtClean="0">
                <a:solidFill>
                  <a:srgbClr val="FFFF00"/>
                </a:solidFill>
              </a:rPr>
              <a:t>Saudi Arabia</a:t>
            </a:r>
            <a:endParaRPr lang="en-US" sz="1200" b="1" dirty="0">
              <a:solidFill>
                <a:srgbClr val="FFFF00"/>
              </a:solidFill>
            </a:endParaRPr>
          </a:p>
        </p:txBody>
      </p:sp>
      <p:sp>
        <p:nvSpPr>
          <p:cNvPr id="11" name="TextBox 10"/>
          <p:cNvSpPr txBox="1"/>
          <p:nvPr/>
        </p:nvSpPr>
        <p:spPr>
          <a:xfrm>
            <a:off x="2286000" y="4876800"/>
            <a:ext cx="762000" cy="253916"/>
          </a:xfrm>
          <a:prstGeom prst="rect">
            <a:avLst/>
          </a:prstGeom>
          <a:noFill/>
        </p:spPr>
        <p:txBody>
          <a:bodyPr wrap="square" rtlCol="0">
            <a:spAutoFit/>
          </a:bodyPr>
          <a:lstStyle/>
          <a:p>
            <a:r>
              <a:rPr lang="en-US" sz="1050" b="1" dirty="0" smtClean="0">
                <a:solidFill>
                  <a:srgbClr val="FFFF00"/>
                </a:solidFill>
              </a:rPr>
              <a:t>Jeddah</a:t>
            </a:r>
            <a:endParaRPr lang="en-US" sz="1050" b="1" dirty="0">
              <a:solidFill>
                <a:srgbClr val="FFFF00"/>
              </a:solidFill>
            </a:endParaRPr>
          </a:p>
        </p:txBody>
      </p:sp>
      <p:sp>
        <p:nvSpPr>
          <p:cNvPr id="12" name="TextBox 11"/>
          <p:cNvSpPr txBox="1"/>
          <p:nvPr/>
        </p:nvSpPr>
        <p:spPr>
          <a:xfrm>
            <a:off x="3581400" y="4267200"/>
            <a:ext cx="838200" cy="253916"/>
          </a:xfrm>
          <a:prstGeom prst="rect">
            <a:avLst/>
          </a:prstGeom>
          <a:noFill/>
        </p:spPr>
        <p:txBody>
          <a:bodyPr wrap="square" rtlCol="0">
            <a:spAutoFit/>
          </a:bodyPr>
          <a:lstStyle/>
          <a:p>
            <a:r>
              <a:rPr lang="en-US" sz="1050" b="1" dirty="0" smtClean="0">
                <a:solidFill>
                  <a:srgbClr val="FFFF00"/>
                </a:solidFill>
              </a:rPr>
              <a:t>Dammam</a:t>
            </a:r>
            <a:endParaRPr lang="en-US" sz="1050" b="1" dirty="0">
              <a:solidFill>
                <a:srgbClr val="FFFF00"/>
              </a:solidFill>
            </a:endParaRPr>
          </a:p>
        </p:txBody>
      </p:sp>
      <p:sp>
        <p:nvSpPr>
          <p:cNvPr id="13" name="TextBox 12"/>
          <p:cNvSpPr txBox="1"/>
          <p:nvPr/>
        </p:nvSpPr>
        <p:spPr>
          <a:xfrm>
            <a:off x="3352800" y="5867400"/>
            <a:ext cx="685800" cy="276999"/>
          </a:xfrm>
          <a:prstGeom prst="rect">
            <a:avLst/>
          </a:prstGeom>
          <a:noFill/>
        </p:spPr>
        <p:txBody>
          <a:bodyPr wrap="square" rtlCol="0">
            <a:spAutoFit/>
          </a:bodyPr>
          <a:lstStyle/>
          <a:p>
            <a:r>
              <a:rPr lang="en-US" sz="1200" b="1" dirty="0" smtClean="0">
                <a:solidFill>
                  <a:schemeClr val="accent5">
                    <a:lumMod val="40000"/>
                    <a:lumOff val="60000"/>
                  </a:schemeClr>
                </a:solidFill>
              </a:rPr>
              <a:t>Yemen</a:t>
            </a:r>
            <a:endParaRPr lang="en-US" sz="1200" b="1" dirty="0">
              <a:solidFill>
                <a:schemeClr val="accent5">
                  <a:lumMod val="40000"/>
                  <a:lumOff val="60000"/>
                </a:schemeClr>
              </a:solidFill>
            </a:endParaRPr>
          </a:p>
        </p:txBody>
      </p:sp>
      <p:sp>
        <p:nvSpPr>
          <p:cNvPr id="14" name="TextBox 13"/>
          <p:cNvSpPr txBox="1"/>
          <p:nvPr/>
        </p:nvSpPr>
        <p:spPr>
          <a:xfrm>
            <a:off x="2590800" y="6019800"/>
            <a:ext cx="838200" cy="253916"/>
          </a:xfrm>
          <a:prstGeom prst="rect">
            <a:avLst/>
          </a:prstGeom>
          <a:noFill/>
        </p:spPr>
        <p:txBody>
          <a:bodyPr wrap="square" rtlCol="0">
            <a:spAutoFit/>
          </a:bodyPr>
          <a:lstStyle/>
          <a:p>
            <a:r>
              <a:rPr lang="en-US" sz="1050" b="1" dirty="0" smtClean="0">
                <a:solidFill>
                  <a:schemeClr val="bg2">
                    <a:lumMod val="40000"/>
                    <a:lumOff val="60000"/>
                  </a:schemeClr>
                </a:solidFill>
              </a:rPr>
              <a:t>Hodeidah</a:t>
            </a:r>
            <a:endParaRPr lang="en-US" sz="1050" b="1" dirty="0">
              <a:solidFill>
                <a:schemeClr val="bg2">
                  <a:lumMod val="40000"/>
                  <a:lumOff val="60000"/>
                </a:schemeClr>
              </a:solidFill>
            </a:endParaRPr>
          </a:p>
        </p:txBody>
      </p:sp>
      <p:sp>
        <p:nvSpPr>
          <p:cNvPr id="15" name="TextBox 14"/>
          <p:cNvSpPr txBox="1"/>
          <p:nvPr/>
        </p:nvSpPr>
        <p:spPr>
          <a:xfrm>
            <a:off x="3505200" y="6172200"/>
            <a:ext cx="685800" cy="253916"/>
          </a:xfrm>
          <a:prstGeom prst="rect">
            <a:avLst/>
          </a:prstGeom>
          <a:noFill/>
        </p:spPr>
        <p:txBody>
          <a:bodyPr wrap="square" rtlCol="0">
            <a:spAutoFit/>
          </a:bodyPr>
          <a:lstStyle/>
          <a:p>
            <a:r>
              <a:rPr lang="en-US" sz="1050" b="1" dirty="0" smtClean="0">
                <a:solidFill>
                  <a:schemeClr val="bg2">
                    <a:lumMod val="40000"/>
                    <a:lumOff val="60000"/>
                  </a:schemeClr>
                </a:solidFill>
              </a:rPr>
              <a:t>Aden</a:t>
            </a:r>
            <a:endParaRPr lang="en-US" sz="1050" b="1" dirty="0">
              <a:solidFill>
                <a:schemeClr val="bg2">
                  <a:lumMod val="40000"/>
                  <a:lumOff val="60000"/>
                </a:schemeClr>
              </a:solidFill>
            </a:endParaRPr>
          </a:p>
        </p:txBody>
      </p:sp>
      <p:sp>
        <p:nvSpPr>
          <p:cNvPr id="16" name="TextBox 15"/>
          <p:cNvSpPr txBox="1"/>
          <p:nvPr/>
        </p:nvSpPr>
        <p:spPr>
          <a:xfrm>
            <a:off x="4953000" y="4953000"/>
            <a:ext cx="1219200" cy="253916"/>
          </a:xfrm>
          <a:prstGeom prst="rect">
            <a:avLst/>
          </a:prstGeom>
          <a:noFill/>
        </p:spPr>
        <p:txBody>
          <a:bodyPr wrap="square" rtlCol="0">
            <a:spAutoFit/>
          </a:bodyPr>
          <a:lstStyle/>
          <a:p>
            <a:r>
              <a:rPr lang="en-US" sz="1050" b="1" dirty="0" smtClean="0"/>
              <a:t>Oman, Muscat</a:t>
            </a:r>
            <a:endParaRPr lang="en-US" sz="1050" b="1" dirty="0"/>
          </a:p>
        </p:txBody>
      </p:sp>
      <p:sp>
        <p:nvSpPr>
          <p:cNvPr id="17" name="TextBox 16"/>
          <p:cNvSpPr txBox="1"/>
          <p:nvPr/>
        </p:nvSpPr>
        <p:spPr>
          <a:xfrm>
            <a:off x="4191000" y="4495800"/>
            <a:ext cx="990600" cy="253916"/>
          </a:xfrm>
          <a:prstGeom prst="rect">
            <a:avLst/>
          </a:prstGeom>
          <a:noFill/>
        </p:spPr>
        <p:txBody>
          <a:bodyPr wrap="square" rtlCol="0">
            <a:spAutoFit/>
          </a:bodyPr>
          <a:lstStyle/>
          <a:p>
            <a:r>
              <a:rPr lang="en-US" sz="1050" b="1" dirty="0" smtClean="0"/>
              <a:t>Doha, Qatar</a:t>
            </a:r>
            <a:endParaRPr lang="en-US" sz="1050" b="1" dirty="0"/>
          </a:p>
        </p:txBody>
      </p:sp>
      <p:sp>
        <p:nvSpPr>
          <p:cNvPr id="18" name="TextBox 17"/>
          <p:cNvSpPr txBox="1"/>
          <p:nvPr/>
        </p:nvSpPr>
        <p:spPr>
          <a:xfrm>
            <a:off x="3657600" y="3962400"/>
            <a:ext cx="1219200" cy="253916"/>
          </a:xfrm>
          <a:prstGeom prst="rect">
            <a:avLst/>
          </a:prstGeom>
          <a:noFill/>
        </p:spPr>
        <p:txBody>
          <a:bodyPr wrap="square" rtlCol="0">
            <a:spAutoFit/>
          </a:bodyPr>
          <a:lstStyle/>
          <a:p>
            <a:r>
              <a:rPr lang="en-US" sz="1050" b="1" dirty="0" smtClean="0"/>
              <a:t>Kuwait, Kuwait</a:t>
            </a:r>
            <a:endParaRPr lang="en-US" sz="1050" b="1" dirty="0"/>
          </a:p>
        </p:txBody>
      </p:sp>
      <p:sp>
        <p:nvSpPr>
          <p:cNvPr id="19" name="TextBox 18"/>
          <p:cNvSpPr txBox="1"/>
          <p:nvPr/>
        </p:nvSpPr>
        <p:spPr>
          <a:xfrm>
            <a:off x="4572000" y="4648200"/>
            <a:ext cx="1066800" cy="253916"/>
          </a:xfrm>
          <a:prstGeom prst="rect">
            <a:avLst/>
          </a:prstGeom>
          <a:noFill/>
        </p:spPr>
        <p:txBody>
          <a:bodyPr wrap="square" rtlCol="0">
            <a:spAutoFit/>
          </a:bodyPr>
          <a:lstStyle/>
          <a:p>
            <a:r>
              <a:rPr lang="en-US" sz="1050" b="1" dirty="0" smtClean="0"/>
              <a:t>Dubai, U.A.E.</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 calcmode="lin" valueType="num">
                                      <p:cBhvr>
                                        <p:cTn id="17" dur="5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7">
                                            <p:txEl>
                                              <p:pRg st="0" end="0"/>
                                            </p:txEl>
                                          </p:spTgt>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childTnLst>
                                </p:cTn>
                              </p:par>
                            </p:childTnLst>
                          </p:cTn>
                        </p:par>
                        <p:par>
                          <p:cTn id="49" fill="hold">
                            <p:stCondLst>
                              <p:cond delay="4500"/>
                            </p:stCondLst>
                            <p:childTnLst>
                              <p:par>
                                <p:cTn id="50" presetID="23" presetClass="entr" presetSubtype="16"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23" presetClass="entr" presetSubtype="16"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childTnLst>
                                </p:cTn>
                              </p:par>
                            </p:childTnLst>
                          </p:cTn>
                        </p:par>
                        <p:par>
                          <p:cTn id="59" fill="hold">
                            <p:stCondLst>
                              <p:cond delay="5500"/>
                            </p:stCondLst>
                            <p:childTnLst>
                              <p:par>
                                <p:cTn id="60" presetID="23" presetClass="entr" presetSubtype="16" fill="hold" grpId="0" nodeType="after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childTnLst>
                                </p:cTn>
                              </p:par>
                            </p:childTnLst>
                          </p:cTn>
                        </p:par>
                        <p:par>
                          <p:cTn id="64" fill="hold">
                            <p:stCondLst>
                              <p:cond delay="6000"/>
                            </p:stCondLst>
                            <p:childTnLst>
                              <p:par>
                                <p:cTn id="65" presetID="23" presetClass="entr" presetSubtype="16" fill="hold" grpId="0"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childTnLst>
                                </p:cTn>
                              </p:par>
                            </p:childTnLst>
                          </p:cTn>
                        </p:par>
                        <p:par>
                          <p:cTn id="69" fill="hold">
                            <p:stCondLst>
                              <p:cond delay="6500"/>
                            </p:stCondLst>
                            <p:childTnLst>
                              <p:par>
                                <p:cTn id="70" presetID="23" presetClass="entr" presetSubtype="16"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childTnLst>
                                </p:cTn>
                              </p:par>
                            </p:childTnLst>
                          </p:cTn>
                        </p:par>
                        <p:par>
                          <p:cTn id="74" fill="hold">
                            <p:stCondLst>
                              <p:cond delay="7000"/>
                            </p:stCondLst>
                            <p:childTnLst>
                              <p:par>
                                <p:cTn id="75" presetID="23" presetClass="entr" presetSubtype="16" fill="hold" grpId="0" nodeType="afterEffect">
                                  <p:stCondLst>
                                    <p:cond delay="0"/>
                                  </p:stCondLst>
                                  <p:childTnLst>
                                    <p:set>
                                      <p:cBhvr>
                                        <p:cTn id="76" dur="1" fill="hold">
                                          <p:stCondLst>
                                            <p:cond delay="0"/>
                                          </p:stCondLst>
                                        </p:cTn>
                                        <p:tgtEl>
                                          <p:spTgt spid="19"/>
                                        </p:tgtEl>
                                        <p:attrNameLst>
                                          <p:attrName>style.visibility</p:attrName>
                                        </p:attrNameLst>
                                      </p:cBhvr>
                                      <p:to>
                                        <p:strVal val="visible"/>
                                      </p:to>
                                    </p:set>
                                    <p:anim calcmode="lin" valueType="num">
                                      <p:cBhvr>
                                        <p:cTn id="77" dur="500" fill="hold"/>
                                        <p:tgtEl>
                                          <p:spTgt spid="19"/>
                                        </p:tgtEl>
                                        <p:attrNameLst>
                                          <p:attrName>ppt_w</p:attrName>
                                        </p:attrNameLst>
                                      </p:cBhvr>
                                      <p:tavLst>
                                        <p:tav tm="0">
                                          <p:val>
                                            <p:fltVal val="0"/>
                                          </p:val>
                                        </p:tav>
                                        <p:tav tm="100000">
                                          <p:val>
                                            <p:strVal val="#ppt_w"/>
                                          </p:val>
                                        </p:tav>
                                      </p:tavLst>
                                    </p:anim>
                                    <p:anim calcmode="lin" valueType="num">
                                      <p:cBhvr>
                                        <p:cTn id="78" dur="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0" grpId="0"/>
      <p:bldP spid="11" grpId="0"/>
      <p:bldP spid="12" grpId="0"/>
      <p:bldP spid="13" grpId="0"/>
      <p:bldP spid="14" grpId="0"/>
      <p:bldP spid="15" grpId="0"/>
      <p:bldP spid="16" grpId="0"/>
      <p:bldP spid="17" grpId="0"/>
      <p:bldP spid="18" grpId="0"/>
      <p:bldP spid="19"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the Middle East</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r>
              <a:rPr lang="en-US" sz="3400" dirty="0" smtClean="0">
                <a:latin typeface="+mj-lt"/>
              </a:rPr>
              <a:t>Further with the countries of Asia, the following Middle Eastern countries marked with an asterisk will be discussed further.  </a:t>
            </a:r>
          </a:p>
          <a:p>
            <a:r>
              <a:rPr lang="en-US" sz="3400" b="1" dirty="0" smtClean="0">
                <a:latin typeface="+mj-lt"/>
              </a:rPr>
              <a:t> </a:t>
            </a:r>
            <a:endParaRPr lang="en-US" sz="3400" dirty="0" smtClean="0">
              <a:latin typeface="+mj-lt"/>
            </a:endParaRPr>
          </a:p>
          <a:p>
            <a:r>
              <a:rPr lang="en-US" sz="3400" dirty="0" smtClean="0">
                <a:latin typeface="+mj-lt"/>
              </a:rPr>
              <a:t> </a:t>
            </a:r>
          </a:p>
          <a:p>
            <a:r>
              <a:rPr lang="en-US" sz="3400" b="1" dirty="0" smtClean="0">
                <a:latin typeface="+mj-lt"/>
              </a:rPr>
              <a:t>*Turkey                                         *Qatar                                       </a:t>
            </a:r>
            <a:endParaRPr lang="en-US" sz="3400" dirty="0" smtClean="0">
              <a:latin typeface="+mj-lt"/>
            </a:endParaRPr>
          </a:p>
          <a:p>
            <a:r>
              <a:rPr lang="en-US" sz="3400" b="1" dirty="0" smtClean="0">
                <a:latin typeface="+mj-lt"/>
              </a:rPr>
              <a:t>  Iraq                                                Syria</a:t>
            </a:r>
            <a:endParaRPr lang="en-US" sz="3400" dirty="0" smtClean="0">
              <a:latin typeface="+mj-lt"/>
            </a:endParaRPr>
          </a:p>
          <a:p>
            <a:r>
              <a:rPr lang="en-US" sz="3400" b="1" dirty="0" smtClean="0">
                <a:latin typeface="+mj-lt"/>
              </a:rPr>
              <a:t>*Oman                                             Israel</a:t>
            </a:r>
            <a:endParaRPr lang="en-US" sz="3400" dirty="0" smtClean="0">
              <a:latin typeface="+mj-lt"/>
            </a:endParaRPr>
          </a:p>
          <a:p>
            <a:r>
              <a:rPr lang="en-US" sz="3400" b="1" dirty="0" smtClean="0">
                <a:latin typeface="+mj-lt"/>
              </a:rPr>
              <a:t>*Yemen                                          *Jordan       </a:t>
            </a:r>
            <a:endParaRPr lang="en-US" sz="3400" dirty="0" smtClean="0">
              <a:latin typeface="+mj-lt"/>
            </a:endParaRPr>
          </a:p>
          <a:p>
            <a:r>
              <a:rPr lang="en-US" sz="3400" b="1" dirty="0" smtClean="0">
                <a:latin typeface="+mj-lt"/>
              </a:rPr>
              <a:t>   Iran                                             *Kuwait</a:t>
            </a:r>
            <a:endParaRPr lang="en-US" sz="3400" dirty="0" smtClean="0">
              <a:latin typeface="+mj-lt"/>
            </a:endParaRPr>
          </a:p>
          <a:p>
            <a:r>
              <a:rPr lang="en-US" sz="3400" b="1" dirty="0" smtClean="0">
                <a:latin typeface="+mj-lt"/>
              </a:rPr>
              <a:t>*Saudi Arabia                                *United Arab Emirates</a:t>
            </a:r>
            <a:endParaRPr lang="en-US" sz="3400" dirty="0" smtClean="0">
              <a:latin typeface="+mj-lt"/>
            </a:endParaRPr>
          </a:p>
          <a:p>
            <a:endParaRPr lang="en-US" sz="3400" dirty="0" smtClean="0">
              <a:latin typeface="+mj-lt"/>
            </a:endParaRPr>
          </a:p>
          <a:p>
            <a:r>
              <a:rPr lang="en-US" sz="3400" b="1" dirty="0" smtClean="0">
                <a:latin typeface="+mj-lt"/>
              </a:rPr>
              <a:t> </a:t>
            </a:r>
            <a:endParaRPr lang="en-US" sz="3400" dirty="0" smtClean="0">
              <a:latin typeface="+mj-lt"/>
            </a:endParaRPr>
          </a:p>
          <a:p>
            <a:r>
              <a:rPr lang="en-US" sz="3400" b="1" dirty="0" smtClean="0">
                <a:latin typeface="+mj-lt"/>
              </a:rPr>
              <a:t>  </a:t>
            </a:r>
            <a:endParaRPr lang="en-US" sz="3400" dirty="0" smtClean="0">
              <a:latin typeface="+mj-lt"/>
            </a:endParaRPr>
          </a:p>
          <a:p>
            <a:r>
              <a:rPr lang="en-US" sz="3400" b="1" dirty="0" smtClean="0">
                <a:latin typeface="+mj-lt"/>
              </a:rPr>
              <a:t> </a:t>
            </a:r>
            <a:endParaRPr lang="en-US" sz="3400" dirty="0" smtClean="0">
              <a:latin typeface="+mj-lt"/>
            </a:endParaRPr>
          </a:p>
          <a:p>
            <a:r>
              <a:rPr lang="en-US" sz="3400" b="1" dirty="0" smtClean="0">
                <a:latin typeface="+mj-lt"/>
              </a:rPr>
              <a:t>Time Zones:                     </a:t>
            </a:r>
            <a:r>
              <a:rPr lang="en-US" sz="3400" dirty="0" smtClean="0">
                <a:latin typeface="+mj-lt"/>
              </a:rPr>
              <a:t>The Middle East has 4 different time zones which span from UTC (GMT) + 2 hours to UTC (GMT) + 4 hours.  Iran sets their local time as UTC (GMT) + 3.5 hours.  The following Middle Eastern countries included in this section; Iraq, Syria, Iran, Jordan, Israel, and Lebanon, also observe DST.   Turkey in the Easter n European time zone also observes DST.</a:t>
            </a:r>
            <a:r>
              <a:rPr lang="en-US" sz="3400" b="1" dirty="0" smtClean="0">
                <a:latin typeface="+mj-lt"/>
              </a:rPr>
              <a:t> </a:t>
            </a:r>
            <a:endParaRPr lang="en-US" sz="3400" dirty="0" smtClean="0">
              <a:latin typeface="+mj-lt"/>
            </a:endParaRPr>
          </a:p>
          <a:p>
            <a:endParaRPr lang="en-US" dirty="0"/>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Turkey</a:t>
            </a:r>
            <a:endParaRPr lang="en-US" sz="3600" dirty="0"/>
          </a:p>
        </p:txBody>
      </p:sp>
      <p:sp>
        <p:nvSpPr>
          <p:cNvPr id="3" name="Content Placeholder 2"/>
          <p:cNvSpPr>
            <a:spLocks noGrp="1"/>
          </p:cNvSpPr>
          <p:nvPr>
            <p:ph idx="1"/>
          </p:nvPr>
        </p:nvSpPr>
        <p:spPr>
          <a:xfrm>
            <a:off x="457200" y="1447800"/>
            <a:ext cx="8229600" cy="4800600"/>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Ankara</a:t>
            </a:r>
          </a:p>
          <a:p>
            <a:r>
              <a:rPr lang="en-US" sz="3400" dirty="0" smtClean="0">
                <a:latin typeface="+mj-lt"/>
              </a:rPr>
              <a:t> </a:t>
            </a:r>
          </a:p>
          <a:p>
            <a:r>
              <a:rPr lang="en-US" sz="3400" b="1" dirty="0" smtClean="0">
                <a:latin typeface="+mj-lt"/>
              </a:rPr>
              <a:t>Monetary Unit:                   </a:t>
            </a:r>
            <a:r>
              <a:rPr lang="en-US" sz="3400" dirty="0" smtClean="0">
                <a:latin typeface="+mj-lt"/>
              </a:rPr>
              <a:t>Turkish lira (TRY)</a:t>
            </a:r>
          </a:p>
          <a:p>
            <a:r>
              <a:rPr lang="en-US" sz="3400" dirty="0" smtClean="0">
                <a:latin typeface="+mj-lt"/>
              </a:rPr>
              <a:t> </a:t>
            </a:r>
          </a:p>
          <a:p>
            <a:r>
              <a:rPr lang="en-US" sz="3400" b="1" dirty="0" smtClean="0">
                <a:latin typeface="+mj-lt"/>
              </a:rPr>
              <a:t>Major Exports:                   </a:t>
            </a:r>
            <a:r>
              <a:rPr lang="en-US" sz="3400" dirty="0" smtClean="0">
                <a:latin typeface="+mj-lt"/>
              </a:rPr>
              <a:t>apparel, foodstuffs, textiles, metal manufactures, transport equipment</a:t>
            </a:r>
          </a:p>
          <a:p>
            <a:r>
              <a:rPr lang="en-US" sz="3400" dirty="0" smtClean="0">
                <a:latin typeface="+mj-lt"/>
              </a:rPr>
              <a:t> </a:t>
            </a:r>
          </a:p>
          <a:p>
            <a:r>
              <a:rPr lang="en-US" sz="3400" b="1" dirty="0" smtClean="0">
                <a:latin typeface="+mj-lt"/>
              </a:rPr>
              <a:t>Major Imports:                   </a:t>
            </a:r>
            <a:r>
              <a:rPr lang="en-US" sz="3400" dirty="0" smtClean="0">
                <a:latin typeface="+mj-lt"/>
              </a:rPr>
              <a:t>machinery, chemicals, semi-finished goods, fuels, transport equipment</a:t>
            </a:r>
          </a:p>
          <a:p>
            <a:r>
              <a:rPr lang="en-US" sz="3400" dirty="0" smtClean="0">
                <a:latin typeface="+mj-lt"/>
              </a:rPr>
              <a:t> </a:t>
            </a:r>
          </a:p>
          <a:p>
            <a:r>
              <a:rPr lang="en-US" sz="3400" b="1" dirty="0" smtClean="0">
                <a:latin typeface="+mj-lt"/>
              </a:rPr>
              <a:t>Major Trading Partners:   </a:t>
            </a:r>
            <a:r>
              <a:rPr lang="en-US" sz="3400" dirty="0" smtClean="0">
                <a:latin typeface="+mj-lt"/>
              </a:rPr>
              <a:t>Germany, U.K., Italy, U.S., France, Spain, Russia, China, Iran</a:t>
            </a:r>
          </a:p>
          <a:p>
            <a:r>
              <a:rPr lang="en-US" sz="3400" dirty="0" smtClean="0">
                <a:latin typeface="+mj-lt"/>
              </a:rPr>
              <a:t> </a:t>
            </a:r>
          </a:p>
          <a:p>
            <a:r>
              <a:rPr lang="en-US" sz="3400" b="1" dirty="0" smtClean="0">
                <a:latin typeface="+mj-lt"/>
              </a:rPr>
              <a:t>Ports and Harbors:           </a:t>
            </a:r>
            <a:r>
              <a:rPr lang="en-US" sz="3400" dirty="0" smtClean="0">
                <a:latin typeface="+mj-lt"/>
              </a:rPr>
              <a:t>Gemlik, Hopa, Iskenderun, </a:t>
            </a:r>
            <a:r>
              <a:rPr lang="en-US" sz="3400" b="1" dirty="0" smtClean="0">
                <a:latin typeface="+mj-lt"/>
              </a:rPr>
              <a:t>Istanbul</a:t>
            </a:r>
            <a:r>
              <a:rPr lang="en-US" sz="3400" dirty="0" smtClean="0">
                <a:latin typeface="+mj-lt"/>
              </a:rPr>
              <a:t>, </a:t>
            </a:r>
            <a:r>
              <a:rPr lang="en-US" sz="3400" b="1" dirty="0" smtClean="0">
                <a:latin typeface="+mj-lt"/>
              </a:rPr>
              <a:t>Izmir</a:t>
            </a:r>
            <a:r>
              <a:rPr lang="en-US" sz="3400" dirty="0" smtClean="0">
                <a:latin typeface="+mj-lt"/>
              </a:rPr>
              <a:t>, Kocaeli (Izmit), Icel </a:t>
            </a:r>
            <a:r>
              <a:rPr lang="en-US" sz="3400" b="1" dirty="0" smtClean="0">
                <a:latin typeface="+mj-lt"/>
              </a:rPr>
              <a:t>(Mersin)</a:t>
            </a:r>
            <a:r>
              <a:rPr lang="en-US" sz="3400" dirty="0" smtClean="0">
                <a:latin typeface="+mj-lt"/>
              </a:rPr>
              <a:t>, Sansun, Trabzon</a:t>
            </a:r>
          </a:p>
          <a:p>
            <a:r>
              <a:rPr lang="en-US" sz="3400" dirty="0" smtClean="0">
                <a:latin typeface="+mj-lt"/>
              </a:rPr>
              <a:t> </a:t>
            </a:r>
          </a:p>
          <a:p>
            <a:r>
              <a:rPr lang="en-US" sz="3400" b="1" dirty="0" smtClean="0">
                <a:latin typeface="+mj-lt"/>
              </a:rPr>
              <a:t>Time Zones:                       </a:t>
            </a:r>
            <a:r>
              <a:rPr lang="en-US" sz="3400" dirty="0" smtClean="0">
                <a:latin typeface="+mj-lt"/>
              </a:rPr>
              <a:t>Turkey is on Eastern European Time.  Standard Time is 2 hours ahead of Greenwich Mean Time (UTC/GMT + 2).  Daylight Saving Time is observed from late March to late October.</a:t>
            </a:r>
            <a:r>
              <a:rPr lang="en-US" sz="3400" b="1" i="1" dirty="0" smtClean="0">
                <a:latin typeface="+mj-lt"/>
              </a:rPr>
              <a:t> </a:t>
            </a:r>
          </a:p>
          <a:p>
            <a:endParaRPr lang="en-US" dirty="0"/>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Oman</a:t>
            </a:r>
            <a:endParaRPr lang="en-US" sz="3600" dirty="0"/>
          </a:p>
        </p:txBody>
      </p:sp>
      <p:sp>
        <p:nvSpPr>
          <p:cNvPr id="3" name="Content Placeholder 2"/>
          <p:cNvSpPr>
            <a:spLocks noGrp="1"/>
          </p:cNvSpPr>
          <p:nvPr>
            <p:ph idx="1"/>
          </p:nvPr>
        </p:nvSpPr>
        <p:spPr>
          <a:xfrm>
            <a:off x="381000" y="1524000"/>
            <a:ext cx="8229600" cy="4754563"/>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Muscat</a:t>
            </a:r>
          </a:p>
          <a:p>
            <a:r>
              <a:rPr lang="en-US" sz="3400" dirty="0" smtClean="0">
                <a:latin typeface="+mj-lt"/>
              </a:rPr>
              <a:t> </a:t>
            </a:r>
          </a:p>
          <a:p>
            <a:r>
              <a:rPr lang="en-US" sz="3400" b="1" dirty="0" smtClean="0">
                <a:latin typeface="+mj-lt"/>
              </a:rPr>
              <a:t>Monetary Unit:                         </a:t>
            </a:r>
            <a:r>
              <a:rPr lang="en-US" sz="3400" dirty="0" smtClean="0">
                <a:latin typeface="+mj-lt"/>
              </a:rPr>
              <a:t>Omani rial</a:t>
            </a:r>
          </a:p>
          <a:p>
            <a:r>
              <a:rPr lang="en-US" sz="3400" dirty="0" smtClean="0">
                <a:latin typeface="+mj-lt"/>
              </a:rPr>
              <a:t> </a:t>
            </a:r>
          </a:p>
          <a:p>
            <a:r>
              <a:rPr lang="en-US" sz="3400" b="1" dirty="0" smtClean="0">
                <a:latin typeface="+mj-lt"/>
              </a:rPr>
              <a:t>Major Exports:                         </a:t>
            </a:r>
            <a:r>
              <a:rPr lang="en-US" sz="3400" dirty="0" smtClean="0">
                <a:latin typeface="+mj-lt"/>
              </a:rPr>
              <a:t>petroleum, fish, metals, textiles</a:t>
            </a:r>
          </a:p>
          <a:p>
            <a:r>
              <a:rPr lang="en-US" sz="3400" dirty="0" smtClean="0">
                <a:latin typeface="+mj-lt"/>
              </a:rPr>
              <a:t> </a:t>
            </a:r>
          </a:p>
          <a:p>
            <a:r>
              <a:rPr lang="en-US" sz="3400" b="1" dirty="0" smtClean="0">
                <a:latin typeface="+mj-lt"/>
              </a:rPr>
              <a:t>Major Imports:                         </a:t>
            </a:r>
            <a:r>
              <a:rPr lang="en-US" sz="3400" dirty="0" smtClean="0">
                <a:latin typeface="+mj-lt"/>
              </a:rPr>
              <a:t>machinery and transport equipment, manufactured goods, food, livestock, and lubricants</a:t>
            </a:r>
          </a:p>
          <a:p>
            <a:r>
              <a:rPr lang="en-US" sz="3400" dirty="0" smtClean="0">
                <a:latin typeface="+mj-lt"/>
              </a:rPr>
              <a:t> </a:t>
            </a:r>
          </a:p>
          <a:p>
            <a:r>
              <a:rPr lang="en-US" sz="3400" b="1" dirty="0" smtClean="0">
                <a:latin typeface="+mj-lt"/>
              </a:rPr>
              <a:t>Major Trading Partners:         </a:t>
            </a:r>
            <a:r>
              <a:rPr lang="en-US" sz="3400" dirty="0" smtClean="0">
                <a:latin typeface="+mj-lt"/>
              </a:rPr>
              <a:t>China, South Korea, Japan, Thailand, South Africa, UAE, U.S., Germany, India</a:t>
            </a:r>
          </a:p>
          <a:p>
            <a:r>
              <a:rPr lang="en-US" sz="3400" dirty="0" smtClean="0">
                <a:latin typeface="+mj-lt"/>
              </a:rPr>
              <a:t> </a:t>
            </a:r>
          </a:p>
          <a:p>
            <a:r>
              <a:rPr lang="en-US" sz="3400" b="1" dirty="0" smtClean="0">
                <a:latin typeface="+mj-lt"/>
              </a:rPr>
              <a:t>Ports and Harbors:                 </a:t>
            </a:r>
            <a:r>
              <a:rPr lang="en-US" sz="3400" dirty="0" smtClean="0">
                <a:latin typeface="+mj-lt"/>
              </a:rPr>
              <a:t>Matrah, Mina’ al Fahl, Mina; Raysut, </a:t>
            </a:r>
            <a:r>
              <a:rPr lang="en-US" sz="3400" b="1" dirty="0" smtClean="0">
                <a:latin typeface="+mj-lt"/>
              </a:rPr>
              <a:t>Muscat</a:t>
            </a:r>
            <a:endParaRPr lang="en-US" sz="3400" dirty="0" smtClean="0">
              <a:latin typeface="+mj-lt"/>
            </a:endParaRPr>
          </a:p>
          <a:p>
            <a:r>
              <a:rPr lang="en-US" sz="3400" b="1" dirty="0" smtClean="0">
                <a:latin typeface="+mj-lt"/>
              </a:rPr>
              <a:t> </a:t>
            </a:r>
            <a:endParaRPr lang="en-US" sz="3400" dirty="0" smtClean="0">
              <a:latin typeface="+mj-lt"/>
            </a:endParaRPr>
          </a:p>
          <a:p>
            <a:r>
              <a:rPr lang="en-US" sz="3400" b="1" dirty="0" smtClean="0">
                <a:latin typeface="+mj-lt"/>
              </a:rPr>
              <a:t>Time Zones:                     </a:t>
            </a:r>
            <a:r>
              <a:rPr lang="en-US" sz="3400" dirty="0" smtClean="0">
                <a:latin typeface="+mj-lt"/>
              </a:rPr>
              <a:t>Oman Standard Time is 4 hours ahead of Greenwich Mean Time (UTC/GMT + 4).  Oman does not observe Daylight Saving Time.</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Yemen</a:t>
            </a:r>
            <a:endParaRPr lang="en-US" sz="3600" dirty="0"/>
          </a:p>
        </p:txBody>
      </p:sp>
      <p:sp>
        <p:nvSpPr>
          <p:cNvPr id="3" name="Content Placeholder 2"/>
          <p:cNvSpPr>
            <a:spLocks noGrp="1"/>
          </p:cNvSpPr>
          <p:nvPr>
            <p:ph idx="1"/>
          </p:nvPr>
        </p:nvSpPr>
        <p:spPr>
          <a:xfrm>
            <a:off x="457200" y="1447800"/>
            <a:ext cx="8229600" cy="4754563"/>
          </a:xfrm>
        </p:spPr>
        <p:txBody>
          <a:bodyPr>
            <a:normAutofit fontScale="47500" lnSpcReduction="20000"/>
          </a:bodyPr>
          <a:lstStyle/>
          <a:p>
            <a:pPr>
              <a:buNone/>
            </a:pPr>
            <a:r>
              <a:rPr lang="en-US" b="1" dirty="0" smtClean="0"/>
              <a:t> </a:t>
            </a:r>
            <a:endParaRPr lang="en-US" dirty="0" smtClean="0"/>
          </a:p>
          <a:p>
            <a:r>
              <a:rPr lang="en-US" sz="3400" b="1" dirty="0" smtClean="0">
                <a:latin typeface="+mj-lt"/>
              </a:rPr>
              <a:t>Capital City:                            </a:t>
            </a:r>
            <a:r>
              <a:rPr lang="en-US" sz="3400" dirty="0" smtClean="0">
                <a:latin typeface="+mj-lt"/>
              </a:rPr>
              <a:t>Sanaa</a:t>
            </a:r>
          </a:p>
          <a:p>
            <a:r>
              <a:rPr lang="en-US" sz="3400" dirty="0" smtClean="0">
                <a:latin typeface="+mj-lt"/>
              </a:rPr>
              <a:t> </a:t>
            </a:r>
          </a:p>
          <a:p>
            <a:r>
              <a:rPr lang="en-US" sz="3400" b="1" dirty="0" smtClean="0">
                <a:latin typeface="+mj-lt"/>
              </a:rPr>
              <a:t>Monetary Unit:                        </a:t>
            </a:r>
            <a:r>
              <a:rPr lang="en-US" sz="3400" dirty="0" smtClean="0">
                <a:latin typeface="+mj-lt"/>
              </a:rPr>
              <a:t>Yemeni</a:t>
            </a:r>
            <a:r>
              <a:rPr lang="en-US" sz="3400" b="1" dirty="0" smtClean="0">
                <a:latin typeface="+mj-lt"/>
              </a:rPr>
              <a:t> </a:t>
            </a:r>
            <a:r>
              <a:rPr lang="en-US" sz="3400" dirty="0" smtClean="0">
                <a:latin typeface="+mj-lt"/>
              </a:rPr>
              <a:t>rial</a:t>
            </a:r>
          </a:p>
          <a:p>
            <a:r>
              <a:rPr lang="en-US" sz="3400" dirty="0" smtClean="0">
                <a:latin typeface="+mj-lt"/>
              </a:rPr>
              <a:t> </a:t>
            </a:r>
          </a:p>
          <a:p>
            <a:r>
              <a:rPr lang="en-US" sz="3400" b="1" dirty="0" smtClean="0">
                <a:latin typeface="+mj-lt"/>
              </a:rPr>
              <a:t>Major Exports:                        </a:t>
            </a:r>
            <a:r>
              <a:rPr lang="en-US" sz="3400" dirty="0" smtClean="0">
                <a:latin typeface="+mj-lt"/>
              </a:rPr>
              <a:t>crude oil, coffee, dried and salted fish</a:t>
            </a:r>
          </a:p>
          <a:p>
            <a:r>
              <a:rPr lang="en-US" sz="3400" dirty="0" smtClean="0">
                <a:latin typeface="+mj-lt"/>
              </a:rPr>
              <a:t> </a:t>
            </a:r>
          </a:p>
          <a:p>
            <a:r>
              <a:rPr lang="en-US" sz="3400" b="1" dirty="0" smtClean="0">
                <a:latin typeface="+mj-lt"/>
              </a:rPr>
              <a:t>Major Imports:                        </a:t>
            </a:r>
            <a:r>
              <a:rPr lang="en-US" sz="3400" dirty="0" smtClean="0">
                <a:latin typeface="+mj-lt"/>
              </a:rPr>
              <a:t>food and live animals, chemicals, machinery and equipment</a:t>
            </a:r>
          </a:p>
          <a:p>
            <a:r>
              <a:rPr lang="en-US" sz="3400" dirty="0" smtClean="0">
                <a:latin typeface="+mj-lt"/>
              </a:rPr>
              <a:t> </a:t>
            </a:r>
          </a:p>
          <a:p>
            <a:r>
              <a:rPr lang="en-US" sz="3400" b="1" dirty="0" smtClean="0">
                <a:latin typeface="+mj-lt"/>
              </a:rPr>
              <a:t>Major Trading Partners:        </a:t>
            </a:r>
            <a:r>
              <a:rPr lang="en-US" sz="3400" dirty="0" smtClean="0">
                <a:latin typeface="+mj-lt"/>
              </a:rPr>
              <a:t>China, India, Thailand, South Korea, U.S., Switzerland, UAE, Saudi Arabia, Kuwait, Malaysia</a:t>
            </a:r>
          </a:p>
          <a:p>
            <a:r>
              <a:rPr lang="en-US" sz="3400" dirty="0" smtClean="0">
                <a:latin typeface="+mj-lt"/>
              </a:rPr>
              <a:t> </a:t>
            </a:r>
          </a:p>
          <a:p>
            <a:r>
              <a:rPr lang="en-US" sz="3400" b="1" dirty="0" smtClean="0">
                <a:latin typeface="+mj-lt"/>
              </a:rPr>
              <a:t>Ports and Harbors:                 Aden</a:t>
            </a:r>
            <a:r>
              <a:rPr lang="en-US" sz="3400" dirty="0" smtClean="0">
                <a:latin typeface="+mj-lt"/>
              </a:rPr>
              <a:t>, Al Hudaydah </a:t>
            </a:r>
            <a:r>
              <a:rPr lang="en-US" sz="3400" b="1" dirty="0" smtClean="0">
                <a:latin typeface="+mj-lt"/>
              </a:rPr>
              <a:t>(Hodeidah),</a:t>
            </a:r>
            <a:r>
              <a:rPr lang="en-US" sz="3400" dirty="0" smtClean="0">
                <a:latin typeface="+mj-lt"/>
              </a:rPr>
              <a:t> Al Mukalla, As Salif, Mocha, Nishtun</a:t>
            </a:r>
          </a:p>
          <a:p>
            <a:r>
              <a:rPr lang="en-US" sz="3400" dirty="0" smtClean="0">
                <a:latin typeface="+mj-lt"/>
              </a:rPr>
              <a:t> </a:t>
            </a:r>
          </a:p>
          <a:p>
            <a:r>
              <a:rPr lang="en-US" sz="3400" b="1" dirty="0" smtClean="0">
                <a:latin typeface="+mj-lt"/>
              </a:rPr>
              <a:t>Time Zones:                    </a:t>
            </a:r>
            <a:r>
              <a:rPr lang="en-US" sz="3400" dirty="0" smtClean="0">
                <a:latin typeface="+mj-lt"/>
              </a:rPr>
              <a:t>Yemen Standard Time is 3 hours ahead of Greenwich Mean Time (UTC/GMT + 3).  Yemen does not observe Daylight Saving Time.</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Saudi Arabia</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Riyadh</a:t>
            </a:r>
          </a:p>
          <a:p>
            <a:r>
              <a:rPr lang="en-US" sz="3400" dirty="0" smtClean="0">
                <a:latin typeface="+mj-lt"/>
              </a:rPr>
              <a:t> </a:t>
            </a:r>
          </a:p>
          <a:p>
            <a:r>
              <a:rPr lang="en-US" sz="3400" b="1" dirty="0" smtClean="0">
                <a:latin typeface="+mj-lt"/>
              </a:rPr>
              <a:t>Monetary Unit:                    </a:t>
            </a:r>
            <a:r>
              <a:rPr lang="en-US" sz="3400" dirty="0" smtClean="0">
                <a:latin typeface="+mj-lt"/>
              </a:rPr>
              <a:t>Riyal</a:t>
            </a:r>
          </a:p>
          <a:p>
            <a:r>
              <a:rPr lang="en-US" sz="3400" dirty="0" smtClean="0">
                <a:latin typeface="+mj-lt"/>
              </a:rPr>
              <a:t> </a:t>
            </a:r>
          </a:p>
          <a:p>
            <a:r>
              <a:rPr lang="en-US" sz="3400" b="1" dirty="0" smtClean="0">
                <a:latin typeface="+mj-lt"/>
              </a:rPr>
              <a:t>Major Exports:                    </a:t>
            </a:r>
            <a:r>
              <a:rPr lang="en-US" sz="3400" dirty="0" smtClean="0">
                <a:latin typeface="+mj-lt"/>
              </a:rPr>
              <a:t>petroleum and petroleum products</a:t>
            </a:r>
          </a:p>
          <a:p>
            <a:r>
              <a:rPr lang="en-US" sz="3400" dirty="0" smtClean="0">
                <a:latin typeface="+mj-lt"/>
              </a:rPr>
              <a:t> </a:t>
            </a:r>
          </a:p>
          <a:p>
            <a:r>
              <a:rPr lang="en-US" sz="3400" b="1" dirty="0" smtClean="0">
                <a:latin typeface="+mj-lt"/>
              </a:rPr>
              <a:t>Major Imports:                    </a:t>
            </a:r>
            <a:r>
              <a:rPr lang="en-US" sz="3400" dirty="0" smtClean="0">
                <a:latin typeface="+mj-lt"/>
              </a:rPr>
              <a:t>machinery and equipment, motor vehicles, textiles, foodstuffs, and chemicals</a:t>
            </a:r>
          </a:p>
          <a:p>
            <a:r>
              <a:rPr lang="en-US" sz="3400" dirty="0" smtClean="0">
                <a:latin typeface="+mj-lt"/>
              </a:rPr>
              <a:t> </a:t>
            </a:r>
          </a:p>
          <a:p>
            <a:r>
              <a:rPr lang="en-US" sz="3400" b="1" dirty="0" smtClean="0">
                <a:latin typeface="+mj-lt"/>
              </a:rPr>
              <a:t>Major Trading Partners:    </a:t>
            </a:r>
            <a:r>
              <a:rPr lang="en-US" sz="3400" dirty="0" smtClean="0">
                <a:latin typeface="+mj-lt"/>
              </a:rPr>
              <a:t>Japan, U.S., South Korea, China, Singapore, Taiwan, Germany, U.K., Italy</a:t>
            </a:r>
          </a:p>
          <a:p>
            <a:r>
              <a:rPr lang="en-US" sz="3400" dirty="0" smtClean="0">
                <a:latin typeface="+mj-lt"/>
              </a:rPr>
              <a:t> </a:t>
            </a:r>
          </a:p>
          <a:p>
            <a:r>
              <a:rPr lang="en-US" sz="3400" b="1" dirty="0" smtClean="0">
                <a:latin typeface="+mj-lt"/>
              </a:rPr>
              <a:t>Ports and Harbors:            Ad Dammam</a:t>
            </a:r>
            <a:r>
              <a:rPr lang="en-US" sz="3400" dirty="0" smtClean="0">
                <a:latin typeface="+mj-lt"/>
              </a:rPr>
              <a:t>, Al Jubayl, Duba, </a:t>
            </a:r>
            <a:r>
              <a:rPr lang="en-US" sz="3400" b="1" dirty="0" smtClean="0">
                <a:latin typeface="+mj-lt"/>
              </a:rPr>
              <a:t>Jeddah</a:t>
            </a:r>
            <a:r>
              <a:rPr lang="en-US" sz="3400" dirty="0" smtClean="0">
                <a:latin typeface="+mj-lt"/>
              </a:rPr>
              <a:t>, Jizan, Rabigh, Ra’s al Khafji, Mishab, Ras Tanura, Yanbu’ al Bahr, Madinat Yanbu’ al Sinaiyah</a:t>
            </a:r>
          </a:p>
          <a:p>
            <a:r>
              <a:rPr lang="en-US" sz="3400" dirty="0" smtClean="0">
                <a:latin typeface="+mj-lt"/>
              </a:rPr>
              <a:t> </a:t>
            </a:r>
          </a:p>
          <a:p>
            <a:r>
              <a:rPr lang="en-US" sz="3400" b="1" dirty="0" smtClean="0">
                <a:latin typeface="+mj-lt"/>
              </a:rPr>
              <a:t>Time Zones:               </a:t>
            </a:r>
            <a:r>
              <a:rPr lang="en-US" sz="3400" dirty="0" smtClean="0">
                <a:latin typeface="+mj-lt"/>
              </a:rPr>
              <a:t>Saudi Arabia Standard Time is 3 hours ahead of Greenwich Mean Time (UTC/GMT + 3).  Saudi Arabia does not observe Daylight Saving Time.</a:t>
            </a:r>
          </a:p>
          <a:p>
            <a:pPr>
              <a:buNone/>
            </a:pPr>
            <a:r>
              <a:rPr lang="en-US" dirty="0" smtClean="0"/>
              <a:t> </a:t>
            </a:r>
          </a:p>
          <a:p>
            <a:endParaRPr lang="en-US" dirty="0"/>
          </a:p>
        </p:txBody>
      </p:sp>
    </p:spTree>
  </p:cSld>
  <p:clrMapOvr>
    <a:masterClrMapping/>
  </p:clrMapOvr>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Qatar</a:t>
            </a:r>
            <a:endParaRPr lang="en-US" sz="3600" dirty="0"/>
          </a:p>
        </p:txBody>
      </p:sp>
      <p:sp>
        <p:nvSpPr>
          <p:cNvPr id="3" name="Content Placeholder 2"/>
          <p:cNvSpPr>
            <a:spLocks noGrp="1"/>
          </p:cNvSpPr>
          <p:nvPr>
            <p:ph idx="1"/>
          </p:nvPr>
        </p:nvSpPr>
        <p:spPr>
          <a:xfrm>
            <a:off x="457200" y="1447800"/>
            <a:ext cx="8229600" cy="4678363"/>
          </a:xfrm>
        </p:spPr>
        <p:txBody>
          <a:bodyPr>
            <a:normAutofit fontScale="40000" lnSpcReduction="20000"/>
          </a:bodyPr>
          <a:lstStyle/>
          <a:p>
            <a:pPr>
              <a:buNone/>
            </a:pPr>
            <a:r>
              <a:rPr lang="en-US" b="1" i="1" dirty="0" smtClean="0"/>
              <a:t> </a:t>
            </a:r>
            <a:endParaRPr lang="en-US" dirty="0" smtClean="0"/>
          </a:p>
          <a:p>
            <a:r>
              <a:rPr lang="en-US" sz="4000" b="1" dirty="0" smtClean="0">
                <a:latin typeface="+mj-lt"/>
              </a:rPr>
              <a:t>Capital City:                            </a:t>
            </a:r>
            <a:r>
              <a:rPr lang="en-US" sz="4000" dirty="0" smtClean="0">
                <a:latin typeface="+mj-lt"/>
              </a:rPr>
              <a:t>Doha</a:t>
            </a:r>
          </a:p>
          <a:p>
            <a:r>
              <a:rPr lang="en-US" sz="4000" dirty="0" smtClean="0">
                <a:latin typeface="+mj-lt"/>
              </a:rPr>
              <a:t> </a:t>
            </a:r>
          </a:p>
          <a:p>
            <a:r>
              <a:rPr lang="en-US" sz="4000" b="1" dirty="0" smtClean="0">
                <a:latin typeface="+mj-lt"/>
              </a:rPr>
              <a:t>Monetary Unit:                        </a:t>
            </a:r>
            <a:r>
              <a:rPr lang="en-US" sz="4000" dirty="0" smtClean="0">
                <a:latin typeface="+mj-lt"/>
              </a:rPr>
              <a:t>Qatari riyal</a:t>
            </a:r>
          </a:p>
          <a:p>
            <a:r>
              <a:rPr lang="en-US" sz="4000" dirty="0" smtClean="0">
                <a:latin typeface="+mj-lt"/>
              </a:rPr>
              <a:t> </a:t>
            </a:r>
          </a:p>
          <a:p>
            <a:r>
              <a:rPr lang="en-US" sz="4000" b="1" dirty="0" smtClean="0">
                <a:latin typeface="+mj-lt"/>
              </a:rPr>
              <a:t>Major Exports:                        </a:t>
            </a:r>
            <a:r>
              <a:rPr lang="en-US" sz="4000" dirty="0" smtClean="0">
                <a:latin typeface="+mj-lt"/>
              </a:rPr>
              <a:t>petroleum products, steel, fertilizers, and liquefied natural gas</a:t>
            </a:r>
          </a:p>
          <a:p>
            <a:r>
              <a:rPr lang="en-US" sz="4000" dirty="0" smtClean="0">
                <a:latin typeface="+mj-lt"/>
              </a:rPr>
              <a:t> </a:t>
            </a:r>
          </a:p>
          <a:p>
            <a:r>
              <a:rPr lang="en-US" sz="4000" b="1" dirty="0" smtClean="0">
                <a:latin typeface="+mj-lt"/>
              </a:rPr>
              <a:t>Major Imports:                        </a:t>
            </a:r>
            <a:r>
              <a:rPr lang="en-US" sz="4000" dirty="0" smtClean="0">
                <a:latin typeface="+mj-lt"/>
              </a:rPr>
              <a:t>machinery and transport equipment, food, and chemicals</a:t>
            </a:r>
          </a:p>
          <a:p>
            <a:r>
              <a:rPr lang="en-US" sz="4000" dirty="0" smtClean="0">
                <a:latin typeface="+mj-lt"/>
              </a:rPr>
              <a:t> </a:t>
            </a:r>
          </a:p>
          <a:p>
            <a:r>
              <a:rPr lang="en-US" sz="4000" b="1" dirty="0" smtClean="0">
                <a:latin typeface="+mj-lt"/>
              </a:rPr>
              <a:t>Major Trading Partners:        </a:t>
            </a:r>
            <a:r>
              <a:rPr lang="en-US" sz="4000" dirty="0" smtClean="0">
                <a:latin typeface="+mj-lt"/>
              </a:rPr>
              <a:t>Japan, South Korea, Singapore, Thailand, France, U.S., Italy, Germany, UK, Saudi Arabia</a:t>
            </a:r>
          </a:p>
          <a:p>
            <a:r>
              <a:rPr lang="en-US" sz="4000" dirty="0" smtClean="0">
                <a:latin typeface="+mj-lt"/>
              </a:rPr>
              <a:t> </a:t>
            </a:r>
          </a:p>
          <a:p>
            <a:r>
              <a:rPr lang="en-US" sz="4000" b="1" dirty="0" smtClean="0">
                <a:latin typeface="+mj-lt"/>
              </a:rPr>
              <a:t>Ports and Harbors:                 Doha</a:t>
            </a:r>
            <a:r>
              <a:rPr lang="en-US" sz="4000" dirty="0" smtClean="0">
                <a:latin typeface="+mj-lt"/>
              </a:rPr>
              <a:t>, Halul Island, Umm Sa’id</a:t>
            </a:r>
          </a:p>
          <a:p>
            <a:r>
              <a:rPr lang="en-US" sz="4000" dirty="0" smtClean="0">
                <a:latin typeface="+mj-lt"/>
              </a:rPr>
              <a:t> </a:t>
            </a:r>
          </a:p>
          <a:p>
            <a:r>
              <a:rPr lang="en-US" sz="4000" b="1" dirty="0" smtClean="0">
                <a:latin typeface="+mj-lt"/>
              </a:rPr>
              <a:t>Time Zones:                       </a:t>
            </a:r>
            <a:r>
              <a:rPr lang="en-US" sz="4000" dirty="0" smtClean="0">
                <a:latin typeface="+mj-lt"/>
              </a:rPr>
              <a:t>Qatar Standard Time is 3 hours ahead of Greenwich Mean Time (UTC/GMT + 3).  Qatar does not observe Daylight Saving Time.</a:t>
            </a:r>
          </a:p>
          <a:p>
            <a:pPr>
              <a:buNone/>
            </a:pPr>
            <a:r>
              <a:rPr lang="en-US" dirty="0" smtClean="0"/>
              <a:t> </a:t>
            </a:r>
          </a:p>
          <a:p>
            <a:pPr>
              <a:buNone/>
            </a:pPr>
            <a:r>
              <a:rPr lang="en-US" dirty="0" smtClean="0"/>
              <a:t> </a:t>
            </a:r>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Jordan</a:t>
            </a:r>
            <a:endParaRPr lang="en-US" sz="3600" dirty="0"/>
          </a:p>
        </p:txBody>
      </p:sp>
      <p:sp>
        <p:nvSpPr>
          <p:cNvPr id="3" name="Content Placeholder 2"/>
          <p:cNvSpPr>
            <a:spLocks noGrp="1"/>
          </p:cNvSpPr>
          <p:nvPr>
            <p:ph idx="1"/>
          </p:nvPr>
        </p:nvSpPr>
        <p:spPr>
          <a:xfrm>
            <a:off x="457200" y="1447800"/>
            <a:ext cx="8229600" cy="4678363"/>
          </a:xfrm>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Amman</a:t>
            </a:r>
          </a:p>
          <a:p>
            <a:r>
              <a:rPr lang="en-US" sz="3400" dirty="0" smtClean="0">
                <a:latin typeface="+mj-lt"/>
              </a:rPr>
              <a:t> </a:t>
            </a:r>
          </a:p>
          <a:p>
            <a:r>
              <a:rPr lang="en-US" sz="3400" b="1" dirty="0" smtClean="0">
                <a:latin typeface="+mj-lt"/>
              </a:rPr>
              <a:t>Monetary Unit:                     </a:t>
            </a:r>
            <a:r>
              <a:rPr lang="en-US" sz="3400" dirty="0" smtClean="0">
                <a:latin typeface="+mj-lt"/>
              </a:rPr>
              <a:t>Jordanian dinar</a:t>
            </a:r>
          </a:p>
          <a:p>
            <a:r>
              <a:rPr lang="en-US" sz="3400" dirty="0" smtClean="0">
                <a:latin typeface="+mj-lt"/>
              </a:rPr>
              <a:t> </a:t>
            </a:r>
          </a:p>
          <a:p>
            <a:r>
              <a:rPr lang="en-US" sz="3400" b="1" dirty="0" smtClean="0">
                <a:latin typeface="+mj-lt"/>
              </a:rPr>
              <a:t>Major Exports:                     </a:t>
            </a:r>
            <a:r>
              <a:rPr lang="en-US" sz="3400" dirty="0" smtClean="0">
                <a:latin typeface="+mj-lt"/>
              </a:rPr>
              <a:t>fertilizers, potash, phosphates, pharmaceuticals, vegetables, clothing, and manufactures</a:t>
            </a:r>
          </a:p>
          <a:p>
            <a:r>
              <a:rPr lang="en-US" sz="3400" dirty="0" smtClean="0">
                <a:latin typeface="+mj-lt"/>
              </a:rPr>
              <a:t> </a:t>
            </a:r>
          </a:p>
          <a:p>
            <a:r>
              <a:rPr lang="en-US" sz="3400" b="1" dirty="0" smtClean="0">
                <a:latin typeface="+mj-lt"/>
              </a:rPr>
              <a:t>Major Imports:                     </a:t>
            </a:r>
            <a:r>
              <a:rPr lang="en-US" sz="3400" dirty="0" smtClean="0">
                <a:latin typeface="+mj-lt"/>
              </a:rPr>
              <a:t>crude oil, machinery, transport equipment, textile fabrics, and manufactured goods</a:t>
            </a:r>
          </a:p>
          <a:p>
            <a:r>
              <a:rPr lang="en-US" sz="3400" dirty="0" smtClean="0">
                <a:latin typeface="+mj-lt"/>
              </a:rPr>
              <a:t> </a:t>
            </a:r>
          </a:p>
          <a:p>
            <a:r>
              <a:rPr lang="en-US" sz="3400" b="1" dirty="0" smtClean="0">
                <a:latin typeface="+mj-lt"/>
              </a:rPr>
              <a:t>Major Trading Partners:     </a:t>
            </a:r>
            <a:r>
              <a:rPr lang="en-US" sz="3400" dirty="0" smtClean="0">
                <a:latin typeface="+mj-lt"/>
              </a:rPr>
              <a:t>U.S., Iraq, India, Saudi Arabia, Syria, Germany, China</a:t>
            </a:r>
          </a:p>
          <a:p>
            <a:r>
              <a:rPr lang="en-US" sz="3400" dirty="0" smtClean="0">
                <a:latin typeface="+mj-lt"/>
              </a:rPr>
              <a:t> </a:t>
            </a:r>
          </a:p>
          <a:p>
            <a:r>
              <a:rPr lang="en-US" sz="3400" b="1" dirty="0" smtClean="0">
                <a:latin typeface="+mj-lt"/>
              </a:rPr>
              <a:t>Ports and Harbors:             </a:t>
            </a:r>
            <a:r>
              <a:rPr lang="en-US" sz="3400" dirty="0" smtClean="0">
                <a:latin typeface="+mj-lt"/>
              </a:rPr>
              <a:t>Al’Aqabah </a:t>
            </a:r>
            <a:r>
              <a:rPr lang="en-US" sz="3400" b="1" dirty="0" smtClean="0">
                <a:latin typeface="+mj-lt"/>
              </a:rPr>
              <a:t>(Aqaba)</a:t>
            </a:r>
            <a:endParaRPr lang="en-US" sz="3400" dirty="0" smtClean="0">
              <a:latin typeface="+mj-lt"/>
            </a:endParaRPr>
          </a:p>
          <a:p>
            <a:r>
              <a:rPr lang="en-US" sz="3400" dirty="0" smtClean="0">
                <a:latin typeface="+mj-lt"/>
              </a:rPr>
              <a:t> </a:t>
            </a:r>
          </a:p>
          <a:p>
            <a:r>
              <a:rPr lang="en-US" sz="3400" b="1" dirty="0" smtClean="0">
                <a:latin typeface="+mj-lt"/>
              </a:rPr>
              <a:t>Time Zones:                      </a:t>
            </a:r>
            <a:r>
              <a:rPr lang="en-US" sz="3400" dirty="0" smtClean="0">
                <a:latin typeface="+mj-lt"/>
              </a:rPr>
              <a:t>Jordan Standard Time is 2 hours ahead of Greenwich Mean Time (UTC/GMT + 2).  Jordan observes Daylight Saving Time from late March to late October.</a:t>
            </a:r>
          </a:p>
          <a:p>
            <a:pPr>
              <a:buNone/>
            </a:pPr>
            <a:r>
              <a:rPr lang="en-US" sz="3400" b="1" dirty="0" smtClean="0">
                <a:latin typeface="+mj-lt"/>
              </a:rPr>
              <a:t> </a:t>
            </a:r>
            <a:endParaRPr lang="en-US" sz="3400" dirty="0" smtClean="0">
              <a:latin typeface="+mj-lt"/>
            </a:endParaRPr>
          </a:p>
          <a:p>
            <a:pPr>
              <a:buNone/>
            </a:pPr>
            <a:endParaRPr lang="en-US" dirty="0" smtClean="0"/>
          </a:p>
          <a:p>
            <a:pPr>
              <a:buNone/>
            </a:pPr>
            <a:endParaRPr lang="en-US" dirty="0" smtClean="0"/>
          </a:p>
          <a:p>
            <a:endParaRPr lang="en-US" dirty="0"/>
          </a:p>
        </p:txBody>
      </p:sp>
    </p:spTree>
  </p:cSld>
  <p:clrMapOvr>
    <a:masterClrMapping/>
  </p:clrMapOvr>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Kuwait</a:t>
            </a:r>
            <a:endParaRPr lang="en-US" sz="3600" dirty="0"/>
          </a:p>
        </p:txBody>
      </p:sp>
      <p:sp>
        <p:nvSpPr>
          <p:cNvPr id="3" name="Content Placeholder 2"/>
          <p:cNvSpPr>
            <a:spLocks noGrp="1"/>
          </p:cNvSpPr>
          <p:nvPr>
            <p:ph idx="1"/>
          </p:nvPr>
        </p:nvSpPr>
        <p:spPr/>
        <p:txBody>
          <a:bodyPr>
            <a:normAutofit fontScale="47500" lnSpcReduction="20000"/>
          </a:bodyPr>
          <a:lstStyle/>
          <a:p>
            <a:pPr>
              <a:buNone/>
            </a:pPr>
            <a:r>
              <a:rPr lang="en-US" b="1" i="1" dirty="0" smtClean="0"/>
              <a:t> </a:t>
            </a:r>
            <a:endParaRPr lang="en-US" dirty="0" smtClean="0"/>
          </a:p>
          <a:p>
            <a:r>
              <a:rPr lang="en-US" sz="3400" b="1" dirty="0" smtClean="0">
                <a:latin typeface="+mj-lt"/>
              </a:rPr>
              <a:t>Capital City:                        </a:t>
            </a:r>
            <a:r>
              <a:rPr lang="en-US" sz="3400" dirty="0" smtClean="0">
                <a:latin typeface="+mj-lt"/>
              </a:rPr>
              <a:t>Kuwait</a:t>
            </a:r>
          </a:p>
          <a:p>
            <a:r>
              <a:rPr lang="en-US" sz="3400" dirty="0" smtClean="0">
                <a:latin typeface="+mj-lt"/>
              </a:rPr>
              <a:t> </a:t>
            </a:r>
          </a:p>
          <a:p>
            <a:r>
              <a:rPr lang="en-US" sz="3400" b="1" dirty="0" smtClean="0">
                <a:latin typeface="+mj-lt"/>
              </a:rPr>
              <a:t>Monetary Unit:                   </a:t>
            </a:r>
            <a:r>
              <a:rPr lang="en-US" sz="3400" dirty="0" smtClean="0">
                <a:latin typeface="+mj-lt"/>
              </a:rPr>
              <a:t>Kuwaiti dinar</a:t>
            </a:r>
          </a:p>
          <a:p>
            <a:r>
              <a:rPr lang="en-US" sz="3400" dirty="0" smtClean="0">
                <a:latin typeface="+mj-lt"/>
              </a:rPr>
              <a:t> </a:t>
            </a:r>
          </a:p>
          <a:p>
            <a:r>
              <a:rPr lang="en-US" sz="3400" b="1" dirty="0" smtClean="0">
                <a:latin typeface="+mj-lt"/>
              </a:rPr>
              <a:t>Major Exports:                   </a:t>
            </a:r>
            <a:r>
              <a:rPr lang="en-US" sz="3400" dirty="0" smtClean="0">
                <a:latin typeface="+mj-lt"/>
              </a:rPr>
              <a:t>oil and refined products, fertilizers</a:t>
            </a:r>
          </a:p>
          <a:p>
            <a:r>
              <a:rPr lang="en-US" sz="3400" dirty="0" smtClean="0">
                <a:latin typeface="+mj-lt"/>
              </a:rPr>
              <a:t> </a:t>
            </a:r>
          </a:p>
          <a:p>
            <a:r>
              <a:rPr lang="en-US" sz="3400" b="1" dirty="0" smtClean="0">
                <a:latin typeface="+mj-lt"/>
              </a:rPr>
              <a:t>Major Imports:                   </a:t>
            </a:r>
            <a:r>
              <a:rPr lang="en-US" sz="3400" dirty="0" smtClean="0">
                <a:latin typeface="+mj-lt"/>
              </a:rPr>
              <a:t>food, construction materials, clothing, vehicles and parts</a:t>
            </a:r>
          </a:p>
          <a:p>
            <a:r>
              <a:rPr lang="en-US" sz="3400" dirty="0" smtClean="0">
                <a:latin typeface="+mj-lt"/>
              </a:rPr>
              <a:t> </a:t>
            </a:r>
          </a:p>
          <a:p>
            <a:r>
              <a:rPr lang="en-US" sz="3400" b="1" dirty="0" smtClean="0">
                <a:latin typeface="+mj-lt"/>
              </a:rPr>
              <a:t>Major Trading Partners:   </a:t>
            </a:r>
            <a:r>
              <a:rPr lang="en-US" sz="3400" dirty="0" smtClean="0">
                <a:latin typeface="+mj-lt"/>
              </a:rPr>
              <a:t>Japan, South Korea, Taiwan, Singapore, U.S., Netherlands, China, Germany, Saudi Arabia, U.K., Italy</a:t>
            </a:r>
          </a:p>
          <a:p>
            <a:r>
              <a:rPr lang="en-US" sz="3400" dirty="0" smtClean="0">
                <a:latin typeface="+mj-lt"/>
              </a:rPr>
              <a:t> </a:t>
            </a:r>
          </a:p>
          <a:p>
            <a:r>
              <a:rPr lang="en-US" sz="3400" b="1" dirty="0" smtClean="0">
                <a:latin typeface="+mj-lt"/>
              </a:rPr>
              <a:t>Ports and Harbors:            </a:t>
            </a:r>
            <a:r>
              <a:rPr lang="en-US" sz="3400" dirty="0" smtClean="0">
                <a:latin typeface="+mj-lt"/>
              </a:rPr>
              <a:t>Ash Shu’aybah, Ash Shuwaykh, </a:t>
            </a:r>
            <a:r>
              <a:rPr lang="en-US" sz="3400" b="1" dirty="0" smtClean="0">
                <a:latin typeface="+mj-lt"/>
              </a:rPr>
              <a:t>Kuwait</a:t>
            </a:r>
            <a:r>
              <a:rPr lang="en-US" sz="3400" dirty="0" smtClean="0">
                <a:latin typeface="+mj-lt"/>
              </a:rPr>
              <a:t>, Mina’ ‘Abd Allah, Mina’al Ahmadi, Mina’ Su’ud</a:t>
            </a:r>
          </a:p>
          <a:p>
            <a:r>
              <a:rPr lang="en-US" sz="3400" dirty="0" smtClean="0">
                <a:latin typeface="+mj-lt"/>
              </a:rPr>
              <a:t> </a:t>
            </a:r>
          </a:p>
          <a:p>
            <a:r>
              <a:rPr lang="en-US" sz="3400" b="1" dirty="0" smtClean="0">
                <a:latin typeface="+mj-lt"/>
              </a:rPr>
              <a:t>Time Zones:                </a:t>
            </a:r>
            <a:r>
              <a:rPr lang="en-US" sz="3400" dirty="0" smtClean="0">
                <a:latin typeface="+mj-lt"/>
              </a:rPr>
              <a:t>Kuwait Standard Time is 3 hours ahead of Greenwich Mean Time (UTC/GMT + 3).  Kuwait does not observe Daylight Saving Time.</a:t>
            </a:r>
          </a:p>
          <a:p>
            <a:endParaRPr lang="en-US" dirty="0"/>
          </a:p>
        </p:txBody>
      </p:sp>
    </p:spTree>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United Arab Emirates (UAE)</a:t>
            </a:r>
            <a:endParaRPr lang="en-US" sz="3600" dirty="0"/>
          </a:p>
        </p:txBody>
      </p:sp>
      <p:sp>
        <p:nvSpPr>
          <p:cNvPr id="3" name="Content Placeholder 2"/>
          <p:cNvSpPr>
            <a:spLocks noGrp="1"/>
          </p:cNvSpPr>
          <p:nvPr>
            <p:ph idx="1"/>
          </p:nvPr>
        </p:nvSpPr>
        <p:spPr>
          <a:xfrm>
            <a:off x="457200" y="1447800"/>
            <a:ext cx="8229600" cy="5105400"/>
          </a:xfrm>
        </p:spPr>
        <p:txBody>
          <a:bodyPr>
            <a:noAutofit/>
          </a:bodyPr>
          <a:lstStyle/>
          <a:p>
            <a:pPr>
              <a:buNone/>
            </a:pPr>
            <a:r>
              <a:rPr lang="en-US" sz="1600" b="1" i="1" dirty="0" smtClean="0"/>
              <a:t> </a:t>
            </a:r>
            <a:endParaRPr lang="en-US" sz="1600" dirty="0" smtClean="0"/>
          </a:p>
          <a:p>
            <a:r>
              <a:rPr lang="en-US" sz="1400" b="1" dirty="0" smtClean="0">
                <a:latin typeface="+mj-lt"/>
              </a:rPr>
              <a:t>Capital City:                           </a:t>
            </a:r>
            <a:r>
              <a:rPr lang="en-US" sz="1400" dirty="0" smtClean="0">
                <a:latin typeface="+mj-lt"/>
              </a:rPr>
              <a:t>Abu Dhabi</a:t>
            </a:r>
          </a:p>
          <a:p>
            <a:r>
              <a:rPr lang="en-US" sz="1400" dirty="0" smtClean="0">
                <a:latin typeface="+mj-lt"/>
              </a:rPr>
              <a:t> </a:t>
            </a:r>
          </a:p>
          <a:p>
            <a:r>
              <a:rPr lang="en-US" sz="1400" b="1" dirty="0" smtClean="0">
                <a:latin typeface="+mj-lt"/>
              </a:rPr>
              <a:t>Monetary Unit:                       </a:t>
            </a:r>
            <a:r>
              <a:rPr lang="en-US" sz="1400" dirty="0" smtClean="0">
                <a:latin typeface="+mj-lt"/>
              </a:rPr>
              <a:t>Emirati dirham</a:t>
            </a:r>
          </a:p>
          <a:p>
            <a:r>
              <a:rPr lang="en-US" sz="1400" dirty="0" smtClean="0">
                <a:latin typeface="+mj-lt"/>
              </a:rPr>
              <a:t> </a:t>
            </a:r>
          </a:p>
          <a:p>
            <a:r>
              <a:rPr lang="en-US" sz="1400" b="1" dirty="0" smtClean="0">
                <a:latin typeface="+mj-lt"/>
              </a:rPr>
              <a:t>Major Exports:                       </a:t>
            </a:r>
            <a:r>
              <a:rPr lang="en-US" sz="1400" dirty="0" smtClean="0">
                <a:latin typeface="+mj-lt"/>
              </a:rPr>
              <a:t>crude oil, natural gas, dried fish, dates</a:t>
            </a:r>
          </a:p>
          <a:p>
            <a:r>
              <a:rPr lang="en-US" sz="1400" dirty="0" smtClean="0">
                <a:latin typeface="+mj-lt"/>
              </a:rPr>
              <a:t> </a:t>
            </a:r>
          </a:p>
          <a:p>
            <a:r>
              <a:rPr lang="en-US" sz="1400" b="1" dirty="0" smtClean="0">
                <a:latin typeface="+mj-lt"/>
              </a:rPr>
              <a:t>Major Imports:                       </a:t>
            </a:r>
            <a:r>
              <a:rPr lang="en-US" sz="1400" dirty="0" smtClean="0">
                <a:latin typeface="+mj-lt"/>
              </a:rPr>
              <a:t>machinery and transport equipment, chemicals, and food</a:t>
            </a:r>
          </a:p>
          <a:p>
            <a:r>
              <a:rPr lang="en-US" sz="1400" dirty="0" smtClean="0">
                <a:latin typeface="+mj-lt"/>
              </a:rPr>
              <a:t> </a:t>
            </a:r>
          </a:p>
          <a:p>
            <a:r>
              <a:rPr lang="en-US" sz="1400" b="1" dirty="0" smtClean="0">
                <a:latin typeface="+mj-lt"/>
              </a:rPr>
              <a:t>Major Trading Partners:       </a:t>
            </a:r>
            <a:r>
              <a:rPr lang="en-US" sz="1400" dirty="0" smtClean="0">
                <a:latin typeface="+mj-lt"/>
              </a:rPr>
              <a:t>Japan, South Korea, Thailand, India, U.S., China, Germany, U.K., France, Italy</a:t>
            </a:r>
          </a:p>
          <a:p>
            <a:r>
              <a:rPr lang="en-US" sz="1400" dirty="0" smtClean="0">
                <a:latin typeface="+mj-lt"/>
              </a:rPr>
              <a:t> </a:t>
            </a:r>
          </a:p>
          <a:p>
            <a:r>
              <a:rPr lang="en-US" sz="1400" b="1" dirty="0" smtClean="0">
                <a:latin typeface="+mj-lt"/>
              </a:rPr>
              <a:t>Ports and Harbors:                </a:t>
            </a:r>
            <a:r>
              <a:rPr lang="en-US" sz="1400" dirty="0" smtClean="0">
                <a:latin typeface="+mj-lt"/>
              </a:rPr>
              <a:t>Ajman, Al Fujayrah, Das Island, Khor Fakkan, Mina’Jabal’Ali, Mina’ Khalid, Mina’ Rashid, Mina’ Saqr, Mina’ Zayid, Umm al Qaywayn, </a:t>
            </a:r>
            <a:r>
              <a:rPr lang="en-US" sz="1400" b="1" dirty="0" smtClean="0">
                <a:latin typeface="+mj-lt"/>
              </a:rPr>
              <a:t>Dubai</a:t>
            </a:r>
            <a:endParaRPr lang="en-US" sz="1400" dirty="0" smtClean="0">
              <a:latin typeface="+mj-lt"/>
            </a:endParaRPr>
          </a:p>
          <a:p>
            <a:r>
              <a:rPr lang="en-US" sz="1400" b="1" dirty="0" smtClean="0">
                <a:latin typeface="+mj-lt"/>
              </a:rPr>
              <a:t> </a:t>
            </a:r>
            <a:endParaRPr lang="en-US" sz="1400" dirty="0" smtClean="0">
              <a:latin typeface="+mj-lt"/>
            </a:endParaRPr>
          </a:p>
          <a:p>
            <a:r>
              <a:rPr lang="en-US" sz="1400" b="1" dirty="0" smtClean="0">
                <a:latin typeface="+mj-lt"/>
              </a:rPr>
              <a:t>Time Zones:                   </a:t>
            </a:r>
            <a:r>
              <a:rPr lang="en-US" sz="1400" dirty="0" smtClean="0">
                <a:latin typeface="+mj-lt"/>
              </a:rPr>
              <a:t>The United Arab Emirates (UAE) Standard Time is 4 hours ahead of Greenwich Mean Time (UTC/GMT + 4).  UAE does not observe Daylight Saving Time.</a:t>
            </a:r>
          </a:p>
          <a:p>
            <a:endParaRPr lang="en-US" sz="1600" dirty="0"/>
          </a:p>
        </p:txBody>
      </p:sp>
    </p:spTree>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Where in Australia?</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1676400" y="1524000"/>
            <a:ext cx="5507611" cy="5029200"/>
          </a:xfrm>
          <a:prstGeom prst="rect">
            <a:avLst/>
          </a:prstGeom>
          <a:noFill/>
          <a:ln w="9525">
            <a:noFill/>
            <a:miter lim="800000"/>
            <a:headEnd/>
            <a:tailEnd/>
          </a:ln>
        </p:spPr>
      </p:pic>
      <p:sp>
        <p:nvSpPr>
          <p:cNvPr id="5" name="TextBox 4"/>
          <p:cNvSpPr txBox="1"/>
          <p:nvPr/>
        </p:nvSpPr>
        <p:spPr>
          <a:xfrm>
            <a:off x="1219200" y="4495800"/>
            <a:ext cx="2133600" cy="253916"/>
          </a:xfrm>
          <a:prstGeom prst="rect">
            <a:avLst/>
          </a:prstGeom>
          <a:noFill/>
        </p:spPr>
        <p:txBody>
          <a:bodyPr wrap="square" rtlCol="0">
            <a:spAutoFit/>
          </a:bodyPr>
          <a:lstStyle/>
          <a:p>
            <a:r>
              <a:rPr lang="en-US" sz="1050" b="1" dirty="0" smtClean="0"/>
              <a:t>Fremantle, Western Australia</a:t>
            </a:r>
            <a:endParaRPr lang="en-US" sz="1050" b="1" dirty="0"/>
          </a:p>
        </p:txBody>
      </p:sp>
      <p:sp>
        <p:nvSpPr>
          <p:cNvPr id="6" name="TextBox 5"/>
          <p:cNvSpPr txBox="1"/>
          <p:nvPr/>
        </p:nvSpPr>
        <p:spPr>
          <a:xfrm>
            <a:off x="3962400" y="1676400"/>
            <a:ext cx="1447800" cy="415498"/>
          </a:xfrm>
          <a:prstGeom prst="rect">
            <a:avLst/>
          </a:prstGeom>
          <a:noFill/>
        </p:spPr>
        <p:txBody>
          <a:bodyPr wrap="square" rtlCol="0">
            <a:spAutoFit/>
          </a:bodyPr>
          <a:lstStyle/>
          <a:p>
            <a:r>
              <a:rPr lang="en-US" sz="1050" b="1" dirty="0" smtClean="0"/>
              <a:t>Darwin, Northern Territory</a:t>
            </a:r>
            <a:endParaRPr lang="en-US" sz="1050" b="1" dirty="0"/>
          </a:p>
        </p:txBody>
      </p:sp>
      <p:sp>
        <p:nvSpPr>
          <p:cNvPr id="7" name="TextBox 6"/>
          <p:cNvSpPr txBox="1"/>
          <p:nvPr/>
        </p:nvSpPr>
        <p:spPr>
          <a:xfrm>
            <a:off x="4648200" y="4876800"/>
            <a:ext cx="1371600" cy="415498"/>
          </a:xfrm>
          <a:prstGeom prst="rect">
            <a:avLst/>
          </a:prstGeom>
          <a:noFill/>
        </p:spPr>
        <p:txBody>
          <a:bodyPr wrap="square" rtlCol="0">
            <a:spAutoFit/>
          </a:bodyPr>
          <a:lstStyle/>
          <a:p>
            <a:r>
              <a:rPr lang="en-US" sz="1050" b="1" dirty="0" smtClean="0"/>
              <a:t>Adelaide, South Australia</a:t>
            </a:r>
            <a:endParaRPr lang="en-US" sz="1050" b="1" dirty="0"/>
          </a:p>
        </p:txBody>
      </p:sp>
      <p:sp>
        <p:nvSpPr>
          <p:cNvPr id="8" name="TextBox 7"/>
          <p:cNvSpPr txBox="1"/>
          <p:nvPr/>
        </p:nvSpPr>
        <p:spPr>
          <a:xfrm>
            <a:off x="5486400" y="5410200"/>
            <a:ext cx="1600200" cy="253916"/>
          </a:xfrm>
          <a:prstGeom prst="rect">
            <a:avLst/>
          </a:prstGeom>
          <a:noFill/>
        </p:spPr>
        <p:txBody>
          <a:bodyPr wrap="square" rtlCol="0">
            <a:spAutoFit/>
          </a:bodyPr>
          <a:lstStyle/>
          <a:p>
            <a:r>
              <a:rPr lang="en-US" sz="1050" b="1" dirty="0" smtClean="0"/>
              <a:t>Melbourne, Victoria</a:t>
            </a:r>
            <a:endParaRPr lang="en-US" sz="1050" b="1" dirty="0"/>
          </a:p>
        </p:txBody>
      </p:sp>
      <p:sp>
        <p:nvSpPr>
          <p:cNvPr id="9" name="TextBox 8"/>
          <p:cNvSpPr txBox="1"/>
          <p:nvPr/>
        </p:nvSpPr>
        <p:spPr>
          <a:xfrm>
            <a:off x="6096000" y="4876800"/>
            <a:ext cx="1752600" cy="253916"/>
          </a:xfrm>
          <a:prstGeom prst="rect">
            <a:avLst/>
          </a:prstGeom>
          <a:noFill/>
        </p:spPr>
        <p:txBody>
          <a:bodyPr wrap="square" rtlCol="0">
            <a:spAutoFit/>
          </a:bodyPr>
          <a:lstStyle/>
          <a:p>
            <a:r>
              <a:rPr lang="en-US" sz="1050" b="1" dirty="0" smtClean="0"/>
              <a:t>Sydney, New South Wales</a:t>
            </a:r>
            <a:endParaRPr lang="en-US" sz="1050" b="1" dirty="0"/>
          </a:p>
        </p:txBody>
      </p:sp>
      <p:sp>
        <p:nvSpPr>
          <p:cNvPr id="10" name="TextBox 9"/>
          <p:cNvSpPr txBox="1"/>
          <p:nvPr/>
        </p:nvSpPr>
        <p:spPr>
          <a:xfrm>
            <a:off x="6934200" y="3810000"/>
            <a:ext cx="1600200" cy="253916"/>
          </a:xfrm>
          <a:prstGeom prst="rect">
            <a:avLst/>
          </a:prstGeom>
          <a:noFill/>
        </p:spPr>
        <p:txBody>
          <a:bodyPr wrap="square" rtlCol="0">
            <a:spAutoFit/>
          </a:bodyPr>
          <a:lstStyle/>
          <a:p>
            <a:r>
              <a:rPr lang="en-US" sz="1050" b="1" dirty="0" smtClean="0"/>
              <a:t>Brisbane, Queensland</a:t>
            </a:r>
            <a:endParaRPr lang="en-US" sz="1050" b="1" dirty="0"/>
          </a:p>
        </p:txBody>
      </p:sp>
      <p:sp>
        <p:nvSpPr>
          <p:cNvPr id="11" name="TextBox 10"/>
          <p:cNvSpPr txBox="1"/>
          <p:nvPr/>
        </p:nvSpPr>
        <p:spPr>
          <a:xfrm>
            <a:off x="6096000" y="6324600"/>
            <a:ext cx="1371600" cy="253916"/>
          </a:xfrm>
          <a:prstGeom prst="rect">
            <a:avLst/>
          </a:prstGeom>
          <a:noFill/>
        </p:spPr>
        <p:txBody>
          <a:bodyPr wrap="square" rtlCol="0">
            <a:spAutoFit/>
          </a:bodyPr>
          <a:lstStyle/>
          <a:p>
            <a:r>
              <a:rPr lang="en-US" sz="1050" b="1" dirty="0" smtClean="0"/>
              <a:t>Hobart, Tasmania</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Australia</a:t>
            </a:r>
            <a:endParaRPr lang="en-US" sz="3600" dirty="0"/>
          </a:p>
        </p:txBody>
      </p:sp>
      <p:sp>
        <p:nvSpPr>
          <p:cNvPr id="3" name="Content Placeholder 2"/>
          <p:cNvSpPr>
            <a:spLocks noGrp="1"/>
          </p:cNvSpPr>
          <p:nvPr>
            <p:ph idx="1"/>
          </p:nvPr>
        </p:nvSpPr>
        <p:spPr>
          <a:xfrm>
            <a:off x="457200" y="1371600"/>
            <a:ext cx="8229600" cy="4724400"/>
          </a:xfrm>
        </p:spPr>
        <p:txBody>
          <a:bodyPr>
            <a:normAutofit fontScale="25000" lnSpcReduction="20000"/>
          </a:bodyPr>
          <a:lstStyle/>
          <a:p>
            <a:pPr>
              <a:buNone/>
            </a:pPr>
            <a:r>
              <a:rPr lang="en-US" dirty="0" smtClean="0"/>
              <a:t> </a:t>
            </a:r>
          </a:p>
          <a:p>
            <a:r>
              <a:rPr lang="en-US" sz="4400" dirty="0" smtClean="0">
                <a:latin typeface="+mj-lt"/>
              </a:rPr>
              <a:t>Australia consists of five continental states in the nation.  They are Queensland, New South Wales, Victoria, South Australia and Western Australia.  There are also two territories within the nation.  They are the Northern Territory and the Australian Capital Territory (an enclave within New South Wales, which contains the capital city of Canberra). </a:t>
            </a:r>
          </a:p>
          <a:p>
            <a:pPr>
              <a:buNone/>
            </a:pPr>
            <a:endParaRPr lang="en-US" sz="4400" dirty="0" smtClean="0">
              <a:latin typeface="+mj-lt"/>
            </a:endParaRPr>
          </a:p>
          <a:p>
            <a:r>
              <a:rPr lang="en-US" sz="4400" b="1" i="1" dirty="0" smtClean="0">
                <a:latin typeface="+mj-lt"/>
              </a:rPr>
              <a:t> </a:t>
            </a:r>
            <a:endParaRPr lang="en-US" sz="4400" dirty="0" smtClean="0">
              <a:latin typeface="+mj-lt"/>
            </a:endParaRPr>
          </a:p>
          <a:p>
            <a:r>
              <a:rPr lang="en-US" sz="4400" b="1" i="1" dirty="0" smtClean="0">
                <a:latin typeface="+mj-lt"/>
              </a:rPr>
              <a:t> </a:t>
            </a:r>
            <a:endParaRPr lang="en-US" sz="4400" dirty="0" smtClean="0">
              <a:latin typeface="+mj-lt"/>
            </a:endParaRPr>
          </a:p>
          <a:p>
            <a:r>
              <a:rPr lang="en-US" sz="4400" b="1" dirty="0" smtClean="0">
                <a:latin typeface="+mj-lt"/>
              </a:rPr>
              <a:t>Capital City:                          </a:t>
            </a:r>
            <a:r>
              <a:rPr lang="en-US" sz="4400" dirty="0" smtClean="0">
                <a:latin typeface="+mj-lt"/>
              </a:rPr>
              <a:t>Canberra</a:t>
            </a:r>
          </a:p>
          <a:p>
            <a:r>
              <a:rPr lang="en-US" sz="4400" dirty="0" smtClean="0">
                <a:latin typeface="+mj-lt"/>
              </a:rPr>
              <a:t> </a:t>
            </a:r>
          </a:p>
          <a:p>
            <a:r>
              <a:rPr lang="en-US" sz="4400" b="1" dirty="0" smtClean="0">
                <a:latin typeface="+mj-lt"/>
              </a:rPr>
              <a:t>Monetary Unit:                      </a:t>
            </a:r>
            <a:r>
              <a:rPr lang="en-US" sz="4400" dirty="0" smtClean="0">
                <a:latin typeface="+mj-lt"/>
              </a:rPr>
              <a:t>Australian dollar</a:t>
            </a:r>
          </a:p>
          <a:p>
            <a:r>
              <a:rPr lang="en-US" sz="4400" dirty="0" smtClean="0">
                <a:latin typeface="+mj-lt"/>
              </a:rPr>
              <a:t> </a:t>
            </a:r>
          </a:p>
          <a:p>
            <a:r>
              <a:rPr lang="en-US" sz="4400" b="1" dirty="0" smtClean="0">
                <a:latin typeface="+mj-lt"/>
              </a:rPr>
              <a:t>Major Exports:                      </a:t>
            </a:r>
            <a:r>
              <a:rPr lang="en-US" sz="4400" dirty="0" smtClean="0">
                <a:latin typeface="+mj-lt"/>
              </a:rPr>
              <a:t>coal, gold, meat, wool, alumina, iron ore, wheat, machinery and transport equipment</a:t>
            </a:r>
          </a:p>
          <a:p>
            <a:r>
              <a:rPr lang="en-US" sz="4400" dirty="0" smtClean="0">
                <a:latin typeface="+mj-lt"/>
              </a:rPr>
              <a:t> </a:t>
            </a:r>
          </a:p>
          <a:p>
            <a:r>
              <a:rPr lang="en-US" sz="4400" b="1" dirty="0" smtClean="0">
                <a:latin typeface="+mj-lt"/>
              </a:rPr>
              <a:t>Major Imports:                       </a:t>
            </a:r>
            <a:r>
              <a:rPr lang="en-US" sz="4400" dirty="0" smtClean="0">
                <a:latin typeface="+mj-lt"/>
              </a:rPr>
              <a:t>machinery and transport equipment, computers and office machines, telecommunication equipment and parts, crude oil and petroleum products</a:t>
            </a:r>
          </a:p>
          <a:p>
            <a:r>
              <a:rPr lang="en-US" sz="4400" dirty="0" smtClean="0">
                <a:latin typeface="+mj-lt"/>
              </a:rPr>
              <a:t> </a:t>
            </a:r>
          </a:p>
          <a:p>
            <a:r>
              <a:rPr lang="en-US" sz="4400" b="1" dirty="0" smtClean="0">
                <a:latin typeface="+mj-lt"/>
              </a:rPr>
              <a:t>Major Trading Partners:        </a:t>
            </a:r>
            <a:r>
              <a:rPr lang="en-US" sz="4400" dirty="0" smtClean="0">
                <a:latin typeface="+mj-lt"/>
              </a:rPr>
              <a:t>Japan, China, South Korea, U.S., India, New Zealand, U.K., Singapore, Germany</a:t>
            </a:r>
          </a:p>
          <a:p>
            <a:r>
              <a:rPr lang="en-US" sz="4400" dirty="0" smtClean="0">
                <a:latin typeface="+mj-lt"/>
              </a:rPr>
              <a:t> </a:t>
            </a:r>
          </a:p>
          <a:p>
            <a:r>
              <a:rPr lang="en-US" sz="4400" b="1" dirty="0" smtClean="0">
                <a:latin typeface="+mj-lt"/>
              </a:rPr>
              <a:t>Ports and Harbors:                Adelaide</a:t>
            </a:r>
            <a:r>
              <a:rPr lang="en-US" sz="4400" dirty="0" smtClean="0">
                <a:latin typeface="+mj-lt"/>
              </a:rPr>
              <a:t>, </a:t>
            </a:r>
            <a:r>
              <a:rPr lang="en-US" sz="4400" b="1" dirty="0" smtClean="0">
                <a:latin typeface="+mj-lt"/>
              </a:rPr>
              <a:t>Brisbane</a:t>
            </a:r>
            <a:r>
              <a:rPr lang="en-US" sz="4400" dirty="0" smtClean="0">
                <a:latin typeface="+mj-lt"/>
              </a:rPr>
              <a:t>, Cairns, </a:t>
            </a:r>
            <a:r>
              <a:rPr lang="en-US" sz="4400" b="1" dirty="0" smtClean="0">
                <a:latin typeface="+mj-lt"/>
              </a:rPr>
              <a:t>Darwin</a:t>
            </a:r>
            <a:r>
              <a:rPr lang="en-US" sz="4400" dirty="0" smtClean="0">
                <a:latin typeface="+mj-lt"/>
              </a:rPr>
              <a:t>, Devonport (Tasmania), </a:t>
            </a:r>
            <a:r>
              <a:rPr lang="en-US" sz="4400" b="1" dirty="0" smtClean="0">
                <a:latin typeface="+mj-lt"/>
              </a:rPr>
              <a:t>Fremantle</a:t>
            </a:r>
            <a:r>
              <a:rPr lang="en-US" sz="4400" dirty="0" smtClean="0">
                <a:latin typeface="+mj-lt"/>
              </a:rPr>
              <a:t>, Geelong, </a:t>
            </a:r>
            <a:r>
              <a:rPr lang="en-US" sz="4400" b="1" dirty="0" smtClean="0">
                <a:latin typeface="+mj-lt"/>
              </a:rPr>
              <a:t>Hobart</a:t>
            </a:r>
            <a:r>
              <a:rPr lang="en-US" sz="4400" dirty="0" smtClean="0">
                <a:latin typeface="+mj-lt"/>
              </a:rPr>
              <a:t> (Tasmania), Launceston (Tasmania), Mackay, </a:t>
            </a:r>
            <a:r>
              <a:rPr lang="en-US" sz="4400" b="1" dirty="0" smtClean="0">
                <a:latin typeface="+mj-lt"/>
              </a:rPr>
              <a:t>Melbourne</a:t>
            </a:r>
            <a:r>
              <a:rPr lang="en-US" sz="4400" dirty="0" smtClean="0">
                <a:latin typeface="+mj-lt"/>
              </a:rPr>
              <a:t>, </a:t>
            </a:r>
            <a:r>
              <a:rPr lang="en-US" sz="4400" b="1" dirty="0" smtClean="0">
                <a:latin typeface="+mj-lt"/>
              </a:rPr>
              <a:t>Sydney</a:t>
            </a:r>
            <a:r>
              <a:rPr lang="en-US" sz="4400" dirty="0" smtClean="0">
                <a:latin typeface="+mj-lt"/>
              </a:rPr>
              <a:t>, Townsville</a:t>
            </a:r>
          </a:p>
          <a:p>
            <a:r>
              <a:rPr lang="en-US" sz="4400" dirty="0" smtClean="0">
                <a:latin typeface="+mj-lt"/>
              </a:rPr>
              <a:t> </a:t>
            </a:r>
          </a:p>
          <a:p>
            <a:r>
              <a:rPr lang="en-US" sz="4400" b="1" dirty="0" smtClean="0">
                <a:latin typeface="+mj-lt"/>
              </a:rPr>
              <a:t>Time Zones:                           </a:t>
            </a:r>
            <a:r>
              <a:rPr lang="en-US" sz="4400" dirty="0" smtClean="0">
                <a:latin typeface="+mj-lt"/>
              </a:rPr>
              <a:t> Australia has 3 time zones.  Western Australia is in the Western Standard Time zone.  The Northern Territory and South Australia are in the Central Standard Time zone.  Queensland, New South Wales, Australian Capital Territory, Victoria and Tasmania fall into the Eastern Standard Time zone.  Eastern Standard Time is 10 hours ahead of Greenwich Mean Time (UTC/GMT + 10).  Central Standard Time is 9 ½ hours ahead of Greenwich Mean Time (UTC/GMT + 9:30).  Western Standard Time is 8 hours ahead of Greenwich Mean Time (UTC/GMT + 8).</a:t>
            </a:r>
          </a:p>
          <a:p>
            <a:r>
              <a:rPr lang="en-US" sz="4400" dirty="0" smtClean="0">
                <a:latin typeface="+mj-lt"/>
              </a:rPr>
              <a:t> </a:t>
            </a:r>
          </a:p>
          <a:p>
            <a:r>
              <a:rPr lang="en-US" sz="4400" dirty="0" smtClean="0">
                <a:latin typeface="+mj-lt"/>
              </a:rPr>
              <a:t>Australian states except the Northern Territory and Queensland observe Daylight Saving Time from the end of October through the end of March.  Tasmania observes Daylight Saving Time from the beginning of October through the end of March.  Western Australia did not observe Daylight Saving Time prior to 2006 but is currently undergoing a three year trial to observe it. </a:t>
            </a:r>
          </a:p>
          <a:p>
            <a:pPr>
              <a:buNone/>
            </a:pPr>
            <a:endParaRPr lang="en-US" sz="4400" dirty="0" smtClean="0">
              <a:latin typeface="+mj-lt"/>
            </a:endParaRPr>
          </a:p>
          <a:p>
            <a:pPr>
              <a:buNone/>
            </a:pPr>
            <a:r>
              <a:rPr lang="en-US" sz="4400" dirty="0" smtClean="0">
                <a:latin typeface="+mj-lt"/>
              </a:rPr>
              <a:t> </a:t>
            </a:r>
          </a:p>
          <a:p>
            <a:pPr>
              <a:buNone/>
            </a:pPr>
            <a:endParaRPr lang="en-US" dirty="0"/>
          </a:p>
        </p:txBody>
      </p:sp>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Where in New Zealand?</a:t>
            </a:r>
            <a:endParaRPr lang="en-US" sz="3600" dirty="0"/>
          </a:p>
        </p:txBody>
      </p:sp>
      <p:pic>
        <p:nvPicPr>
          <p:cNvPr id="4" name="Content Placeholder 3"/>
          <p:cNvPicPr>
            <a:picLocks noGrp="1" noChangeAspect="1" noChangeArrowheads="1"/>
          </p:cNvPicPr>
          <p:nvPr>
            <p:ph idx="1"/>
          </p:nvPr>
        </p:nvPicPr>
        <p:blipFill>
          <a:blip r:embed="rId3">
            <a:clrChange>
              <a:clrFrom>
                <a:srgbClr val="FFFFFF"/>
              </a:clrFrom>
              <a:clrTo>
                <a:srgbClr val="FFFFFF">
                  <a:alpha val="0"/>
                </a:srgbClr>
              </a:clrTo>
            </a:clrChange>
          </a:blip>
          <a:srcRect/>
          <a:stretch>
            <a:fillRect/>
          </a:stretch>
        </p:blipFill>
        <p:spPr bwMode="auto">
          <a:xfrm>
            <a:off x="2895600" y="1524000"/>
            <a:ext cx="3418071" cy="5029200"/>
          </a:xfrm>
          <a:prstGeom prst="rect">
            <a:avLst/>
          </a:prstGeom>
          <a:noFill/>
          <a:ln w="12700" cap="sq">
            <a:noFill/>
            <a:miter lim="800000"/>
            <a:headEnd type="none" w="sm" len="sm"/>
            <a:tailEnd type="none" w="sm" len="sm"/>
          </a:ln>
          <a:effectLst/>
        </p:spPr>
      </p:pic>
      <p:sp>
        <p:nvSpPr>
          <p:cNvPr id="5" name="TextBox 4"/>
          <p:cNvSpPr txBox="1"/>
          <p:nvPr/>
        </p:nvSpPr>
        <p:spPr>
          <a:xfrm>
            <a:off x="4876800" y="3200400"/>
            <a:ext cx="1371600" cy="338554"/>
          </a:xfrm>
          <a:prstGeom prst="rect">
            <a:avLst/>
          </a:prstGeom>
          <a:noFill/>
        </p:spPr>
        <p:txBody>
          <a:bodyPr wrap="square" rtlCol="0">
            <a:spAutoFit/>
          </a:bodyPr>
          <a:lstStyle/>
          <a:p>
            <a:r>
              <a:rPr lang="en-US" sz="1600" b="1" dirty="0" smtClean="0"/>
              <a:t>North Island</a:t>
            </a:r>
            <a:endParaRPr lang="en-US" sz="1600" b="1" dirty="0"/>
          </a:p>
        </p:txBody>
      </p:sp>
      <p:sp>
        <p:nvSpPr>
          <p:cNvPr id="6" name="TextBox 5"/>
          <p:cNvSpPr txBox="1"/>
          <p:nvPr/>
        </p:nvSpPr>
        <p:spPr>
          <a:xfrm>
            <a:off x="3276600" y="5029200"/>
            <a:ext cx="1447800" cy="338554"/>
          </a:xfrm>
          <a:prstGeom prst="rect">
            <a:avLst/>
          </a:prstGeom>
          <a:noFill/>
        </p:spPr>
        <p:txBody>
          <a:bodyPr wrap="square" rtlCol="0">
            <a:spAutoFit/>
          </a:bodyPr>
          <a:lstStyle/>
          <a:p>
            <a:r>
              <a:rPr lang="en-US" sz="1600" b="1" dirty="0" smtClean="0"/>
              <a:t>South Island</a:t>
            </a:r>
            <a:endParaRPr lang="en-US" sz="1600" b="1" dirty="0"/>
          </a:p>
        </p:txBody>
      </p:sp>
      <p:sp>
        <p:nvSpPr>
          <p:cNvPr id="7" name="TextBox 6"/>
          <p:cNvSpPr txBox="1"/>
          <p:nvPr/>
        </p:nvSpPr>
        <p:spPr>
          <a:xfrm>
            <a:off x="5181600" y="2362200"/>
            <a:ext cx="914400" cy="253916"/>
          </a:xfrm>
          <a:prstGeom prst="rect">
            <a:avLst/>
          </a:prstGeom>
          <a:noFill/>
        </p:spPr>
        <p:txBody>
          <a:bodyPr wrap="square" rtlCol="0">
            <a:spAutoFit/>
          </a:bodyPr>
          <a:lstStyle/>
          <a:p>
            <a:r>
              <a:rPr lang="en-US" sz="1050" b="1" dirty="0" smtClean="0"/>
              <a:t>Auckland</a:t>
            </a:r>
            <a:endParaRPr lang="en-US" sz="1050" b="1" dirty="0"/>
          </a:p>
        </p:txBody>
      </p:sp>
      <p:sp>
        <p:nvSpPr>
          <p:cNvPr id="8" name="TextBox 7"/>
          <p:cNvSpPr txBox="1"/>
          <p:nvPr/>
        </p:nvSpPr>
        <p:spPr>
          <a:xfrm>
            <a:off x="5715000" y="3505200"/>
            <a:ext cx="685800" cy="253916"/>
          </a:xfrm>
          <a:prstGeom prst="rect">
            <a:avLst/>
          </a:prstGeom>
          <a:noFill/>
        </p:spPr>
        <p:txBody>
          <a:bodyPr wrap="square" rtlCol="0">
            <a:spAutoFit/>
          </a:bodyPr>
          <a:lstStyle/>
          <a:p>
            <a:r>
              <a:rPr lang="en-US" sz="1050" b="1" dirty="0" smtClean="0"/>
              <a:t>Napier</a:t>
            </a:r>
            <a:endParaRPr lang="en-US" sz="1050" b="1" dirty="0"/>
          </a:p>
        </p:txBody>
      </p:sp>
      <p:sp>
        <p:nvSpPr>
          <p:cNvPr id="9" name="TextBox 8"/>
          <p:cNvSpPr txBox="1"/>
          <p:nvPr/>
        </p:nvSpPr>
        <p:spPr>
          <a:xfrm>
            <a:off x="5029200" y="4191000"/>
            <a:ext cx="914400" cy="253916"/>
          </a:xfrm>
          <a:prstGeom prst="rect">
            <a:avLst/>
          </a:prstGeom>
          <a:noFill/>
        </p:spPr>
        <p:txBody>
          <a:bodyPr wrap="square" rtlCol="0">
            <a:spAutoFit/>
          </a:bodyPr>
          <a:lstStyle/>
          <a:p>
            <a:r>
              <a:rPr lang="en-US" sz="1050" b="1" dirty="0" smtClean="0"/>
              <a:t>Wellington</a:t>
            </a:r>
            <a:endParaRPr lang="en-US" sz="1050" b="1" dirty="0"/>
          </a:p>
        </p:txBody>
      </p:sp>
      <p:sp>
        <p:nvSpPr>
          <p:cNvPr id="10" name="TextBox 9"/>
          <p:cNvSpPr txBox="1"/>
          <p:nvPr/>
        </p:nvSpPr>
        <p:spPr>
          <a:xfrm>
            <a:off x="4495800" y="4953000"/>
            <a:ext cx="990600" cy="253916"/>
          </a:xfrm>
          <a:prstGeom prst="rect">
            <a:avLst/>
          </a:prstGeom>
          <a:noFill/>
        </p:spPr>
        <p:txBody>
          <a:bodyPr wrap="square" rtlCol="0">
            <a:spAutoFit/>
          </a:bodyPr>
          <a:lstStyle/>
          <a:p>
            <a:r>
              <a:rPr lang="en-US" sz="1050" b="1" dirty="0" smtClean="0"/>
              <a:t>Christchurch</a:t>
            </a:r>
            <a:endParaRPr lang="en-US" sz="1050" b="1" dirty="0"/>
          </a:p>
        </p:txBody>
      </p:sp>
      <p:sp>
        <p:nvSpPr>
          <p:cNvPr id="11" name="TextBox 10"/>
          <p:cNvSpPr txBox="1"/>
          <p:nvPr/>
        </p:nvSpPr>
        <p:spPr>
          <a:xfrm>
            <a:off x="3810000" y="6019800"/>
            <a:ext cx="914400" cy="253916"/>
          </a:xfrm>
          <a:prstGeom prst="rect">
            <a:avLst/>
          </a:prstGeom>
          <a:noFill/>
        </p:spPr>
        <p:txBody>
          <a:bodyPr wrap="square" rtlCol="0">
            <a:spAutoFit/>
          </a:bodyPr>
          <a:lstStyle/>
          <a:p>
            <a:r>
              <a:rPr lang="en-US" sz="1050" b="1" dirty="0" smtClean="0"/>
              <a:t>Dunedin</a:t>
            </a:r>
            <a:endParaRPr lang="en-US" sz="105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Facts on New Zealand</a:t>
            </a:r>
            <a:endParaRPr lang="en-US" sz="3600" dirty="0"/>
          </a:p>
        </p:txBody>
      </p:sp>
      <p:sp>
        <p:nvSpPr>
          <p:cNvPr id="3" name="Content Placeholder 2"/>
          <p:cNvSpPr>
            <a:spLocks noGrp="1"/>
          </p:cNvSpPr>
          <p:nvPr>
            <p:ph idx="1"/>
          </p:nvPr>
        </p:nvSpPr>
        <p:spPr>
          <a:xfrm>
            <a:off x="457200" y="1447800"/>
            <a:ext cx="8229600" cy="4678363"/>
          </a:xfrm>
        </p:spPr>
        <p:txBody>
          <a:bodyPr>
            <a:noAutofit/>
          </a:bodyPr>
          <a:lstStyle/>
          <a:p>
            <a:pPr>
              <a:buNone/>
            </a:pPr>
            <a:r>
              <a:rPr lang="en-US" sz="1400" b="1" i="1" dirty="0" smtClean="0"/>
              <a:t> </a:t>
            </a:r>
            <a:endParaRPr lang="en-US" sz="1400" dirty="0" smtClean="0"/>
          </a:p>
          <a:p>
            <a:r>
              <a:rPr lang="en-US" sz="1400" b="1" dirty="0" smtClean="0">
                <a:latin typeface="+mj-lt"/>
              </a:rPr>
              <a:t>Capital City:                             </a:t>
            </a:r>
            <a:r>
              <a:rPr lang="en-US" sz="1400" dirty="0" smtClean="0">
                <a:latin typeface="+mj-lt"/>
              </a:rPr>
              <a:t>Wellington</a:t>
            </a:r>
          </a:p>
          <a:p>
            <a:r>
              <a:rPr lang="en-US" sz="1400" dirty="0" smtClean="0">
                <a:latin typeface="+mj-lt"/>
              </a:rPr>
              <a:t> </a:t>
            </a:r>
          </a:p>
          <a:p>
            <a:r>
              <a:rPr lang="en-US" sz="1400" b="1" dirty="0" smtClean="0">
                <a:latin typeface="+mj-lt"/>
              </a:rPr>
              <a:t>Monetary Unit:                         </a:t>
            </a:r>
            <a:r>
              <a:rPr lang="en-US" sz="1400" dirty="0" smtClean="0">
                <a:latin typeface="+mj-lt"/>
              </a:rPr>
              <a:t>New Zealand dollar</a:t>
            </a:r>
          </a:p>
          <a:p>
            <a:r>
              <a:rPr lang="en-US" sz="1400" dirty="0" smtClean="0">
                <a:latin typeface="+mj-lt"/>
              </a:rPr>
              <a:t> </a:t>
            </a:r>
          </a:p>
          <a:p>
            <a:r>
              <a:rPr lang="en-US" sz="1400" b="1" dirty="0" smtClean="0">
                <a:latin typeface="+mj-lt"/>
              </a:rPr>
              <a:t>Major Exports:                         </a:t>
            </a:r>
            <a:r>
              <a:rPr lang="en-US" sz="1400" dirty="0" smtClean="0">
                <a:latin typeface="+mj-lt"/>
              </a:rPr>
              <a:t>dairy products, meat, fish, wood and wood products, and machinery</a:t>
            </a:r>
          </a:p>
          <a:p>
            <a:r>
              <a:rPr lang="en-US" sz="1400" dirty="0" smtClean="0">
                <a:latin typeface="+mj-lt"/>
              </a:rPr>
              <a:t> </a:t>
            </a:r>
          </a:p>
          <a:p>
            <a:r>
              <a:rPr lang="en-US" sz="1400" b="1" dirty="0" smtClean="0">
                <a:latin typeface="+mj-lt"/>
              </a:rPr>
              <a:t>Major Imports:                          </a:t>
            </a:r>
            <a:r>
              <a:rPr lang="en-US" sz="1400" dirty="0" smtClean="0">
                <a:latin typeface="+mj-lt"/>
              </a:rPr>
              <a:t>machinery and equipment, vehicles and aircraft, petroleum, electronics, textiles, and plastics</a:t>
            </a:r>
          </a:p>
          <a:p>
            <a:r>
              <a:rPr lang="en-US" sz="1400" dirty="0" smtClean="0">
                <a:latin typeface="+mj-lt"/>
              </a:rPr>
              <a:t> </a:t>
            </a:r>
          </a:p>
          <a:p>
            <a:r>
              <a:rPr lang="en-US" sz="1400" b="1" dirty="0" smtClean="0">
                <a:latin typeface="+mj-lt"/>
              </a:rPr>
              <a:t>Major Trading Partners:           </a:t>
            </a:r>
            <a:r>
              <a:rPr lang="en-US" sz="1400" dirty="0" smtClean="0">
                <a:latin typeface="+mj-lt"/>
              </a:rPr>
              <a:t>Australia, U.S., Japan, China, U.K., Germany, Singapore</a:t>
            </a:r>
          </a:p>
          <a:p>
            <a:r>
              <a:rPr lang="en-US" sz="1400" dirty="0" smtClean="0">
                <a:latin typeface="+mj-lt"/>
              </a:rPr>
              <a:t> </a:t>
            </a:r>
          </a:p>
          <a:p>
            <a:r>
              <a:rPr lang="en-US" sz="1400" b="1" dirty="0" smtClean="0">
                <a:latin typeface="+mj-lt"/>
              </a:rPr>
              <a:t>Ports and Harbors:                   Auckland</a:t>
            </a:r>
            <a:r>
              <a:rPr lang="en-US" sz="1400" dirty="0" smtClean="0">
                <a:latin typeface="+mj-lt"/>
              </a:rPr>
              <a:t>, </a:t>
            </a:r>
            <a:r>
              <a:rPr lang="en-US" sz="1400" b="1" dirty="0" smtClean="0">
                <a:latin typeface="+mj-lt"/>
              </a:rPr>
              <a:t>Christchurch</a:t>
            </a:r>
            <a:r>
              <a:rPr lang="en-US" sz="1400" dirty="0" smtClean="0">
                <a:latin typeface="+mj-lt"/>
              </a:rPr>
              <a:t>, </a:t>
            </a:r>
            <a:r>
              <a:rPr lang="en-US" sz="1400" b="1" dirty="0" smtClean="0">
                <a:latin typeface="+mj-lt"/>
              </a:rPr>
              <a:t>Dunedin</a:t>
            </a:r>
            <a:r>
              <a:rPr lang="en-US" sz="1400" dirty="0" smtClean="0">
                <a:latin typeface="+mj-lt"/>
              </a:rPr>
              <a:t>, Tauranga, </a:t>
            </a:r>
            <a:r>
              <a:rPr lang="en-US" sz="1400" b="1" dirty="0" smtClean="0">
                <a:latin typeface="+mj-lt"/>
              </a:rPr>
              <a:t>Wellington</a:t>
            </a:r>
            <a:r>
              <a:rPr lang="en-US" sz="1400" dirty="0" smtClean="0">
                <a:latin typeface="+mj-lt"/>
              </a:rPr>
              <a:t>, </a:t>
            </a:r>
            <a:r>
              <a:rPr lang="en-US" sz="1400" b="1" dirty="0" smtClean="0">
                <a:latin typeface="+mj-lt"/>
              </a:rPr>
              <a:t>Napier</a:t>
            </a:r>
            <a:endParaRPr lang="en-US" sz="1400" dirty="0" smtClean="0">
              <a:latin typeface="+mj-lt"/>
            </a:endParaRPr>
          </a:p>
          <a:p>
            <a:r>
              <a:rPr lang="en-US" sz="1400" dirty="0" smtClean="0">
                <a:latin typeface="+mj-lt"/>
              </a:rPr>
              <a:t> </a:t>
            </a:r>
          </a:p>
          <a:p>
            <a:r>
              <a:rPr lang="en-US" sz="1400" b="1" dirty="0" smtClean="0">
                <a:latin typeface="+mj-lt"/>
              </a:rPr>
              <a:t>Time Zones:                              </a:t>
            </a:r>
            <a:r>
              <a:rPr lang="en-US" sz="1400" dirty="0" smtClean="0">
                <a:latin typeface="+mj-lt"/>
              </a:rPr>
              <a:t>New Zealand Standard Time is 12 hours ahead of Greenwich Mean Time (UTC/GMT + 12).  All New Zealand observes Daylight Saving Time beginning in late September through mid March. </a:t>
            </a:r>
          </a:p>
          <a:p>
            <a:endParaRPr lang="en-US" sz="1400" dirty="0"/>
          </a:p>
        </p:txBody>
      </p:sp>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p:txBody>
          <a:bodyPr>
            <a:normAutofit/>
          </a:bodyPr>
          <a:lstStyle/>
          <a:p>
            <a:pPr algn="ctr"/>
            <a:r>
              <a:rPr lang="en-US" sz="3600" dirty="0"/>
              <a:t>Chokepoints</a:t>
            </a:r>
          </a:p>
        </p:txBody>
      </p:sp>
      <p:sp>
        <p:nvSpPr>
          <p:cNvPr id="149508" name="Text Box 4"/>
          <p:cNvSpPr txBox="1">
            <a:spLocks noChangeArrowheads="1"/>
          </p:cNvSpPr>
          <p:nvPr/>
        </p:nvSpPr>
        <p:spPr bwMode="auto">
          <a:xfrm>
            <a:off x="685800" y="1981200"/>
            <a:ext cx="3276600" cy="584775"/>
          </a:xfrm>
          <a:prstGeom prst="rect">
            <a:avLst/>
          </a:prstGeom>
          <a:noFill/>
          <a:ln w="12700" cap="sq">
            <a:noFill/>
            <a:miter lim="800000"/>
            <a:headEnd type="none" w="sm" len="sm"/>
            <a:tailEnd type="none" w="sm" len="sm"/>
          </a:ln>
          <a:effectLst/>
        </p:spPr>
        <p:txBody>
          <a:bodyPr>
            <a:spAutoFit/>
          </a:bodyPr>
          <a:lstStyle/>
          <a:p>
            <a:pPr>
              <a:spcBef>
                <a:spcPct val="50000"/>
              </a:spcBef>
              <a:buFontTx/>
              <a:buChar char="•"/>
            </a:pPr>
            <a:r>
              <a:rPr kumimoji="0" lang="en-US" sz="3200" dirty="0">
                <a:latin typeface="+mj-lt"/>
              </a:rPr>
              <a:t>What is it?</a:t>
            </a:r>
          </a:p>
        </p:txBody>
      </p:sp>
      <p:sp>
        <p:nvSpPr>
          <p:cNvPr id="149510" name="Text Box 6"/>
          <p:cNvSpPr txBox="1">
            <a:spLocks noChangeArrowheads="1"/>
          </p:cNvSpPr>
          <p:nvPr/>
        </p:nvSpPr>
        <p:spPr bwMode="auto">
          <a:xfrm>
            <a:off x="762000" y="2819400"/>
            <a:ext cx="7467600" cy="1006475"/>
          </a:xfrm>
          <a:prstGeom prst="rect">
            <a:avLst/>
          </a:prstGeom>
          <a:noFill/>
          <a:ln w="12700" cap="sq">
            <a:noFill/>
            <a:miter lim="800000"/>
            <a:headEnd type="none" w="sm" len="sm"/>
            <a:tailEnd type="none" w="sm" len="sm"/>
          </a:ln>
          <a:effectLst/>
        </p:spPr>
        <p:txBody>
          <a:bodyPr>
            <a:spAutoFit/>
          </a:bodyPr>
          <a:lstStyle/>
          <a:p>
            <a:pPr lvl="1">
              <a:spcBef>
                <a:spcPct val="50000"/>
              </a:spcBef>
              <a:buFontTx/>
              <a:buChar char="•"/>
            </a:pPr>
            <a:r>
              <a:rPr kumimoji="0" lang="en-US" sz="2000" dirty="0">
                <a:latin typeface="+mj-lt"/>
              </a:rPr>
              <a:t>A chokepoint is a strategic strait or canal which could be closed or blocked to stop sea traffic.    In turn, causing an international incident.</a:t>
            </a:r>
          </a:p>
        </p:txBody>
      </p:sp>
      <p:sp>
        <p:nvSpPr>
          <p:cNvPr id="149512" name="Text Box 8"/>
          <p:cNvSpPr txBox="1">
            <a:spLocks noChangeArrowheads="1"/>
          </p:cNvSpPr>
          <p:nvPr/>
        </p:nvSpPr>
        <p:spPr bwMode="auto">
          <a:xfrm>
            <a:off x="685800" y="4343400"/>
            <a:ext cx="8077200" cy="707886"/>
          </a:xfrm>
          <a:prstGeom prst="rect">
            <a:avLst/>
          </a:prstGeom>
          <a:noFill/>
          <a:ln w="12700" cap="sq">
            <a:noFill/>
            <a:miter lim="800000"/>
            <a:headEnd type="none" w="sm" len="sm"/>
            <a:tailEnd type="none" w="sm" len="sm"/>
          </a:ln>
          <a:effectLst/>
        </p:spPr>
        <p:txBody>
          <a:bodyPr>
            <a:spAutoFit/>
          </a:bodyPr>
          <a:lstStyle/>
          <a:p>
            <a:pPr>
              <a:spcBef>
                <a:spcPct val="50000"/>
              </a:spcBef>
              <a:buFontTx/>
              <a:buChar char="•"/>
            </a:pPr>
            <a:r>
              <a:rPr kumimoji="0" lang="en-US" dirty="0">
                <a:latin typeface="+mj-lt"/>
              </a:rPr>
              <a:t>Examples:  </a:t>
            </a:r>
            <a:r>
              <a:rPr kumimoji="0" lang="en-US" sz="2000" dirty="0">
                <a:latin typeface="+mj-lt"/>
              </a:rPr>
              <a:t>Panama Canal, Straits of Gibraltar, Suez Canal, Strait of Malacca</a:t>
            </a:r>
            <a:endParaRPr kumimoji="0"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149510"/>
                                        </p:tgtEl>
                                        <p:attrNameLst>
                                          <p:attrName>style.visibility</p:attrName>
                                        </p:attrNameLst>
                                      </p:cBhvr>
                                      <p:to>
                                        <p:strVal val="visible"/>
                                      </p:to>
                                    </p:set>
                                    <p:animEffect transition="in" filter="blinds(vertical)">
                                      <p:cBhvr>
                                        <p:cTn id="7" dur="500"/>
                                        <p:tgtEl>
                                          <p:spTgt spid="1495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49512"/>
                                        </p:tgtEl>
                                        <p:attrNameLst>
                                          <p:attrName>style.visibility</p:attrName>
                                        </p:attrNameLst>
                                      </p:cBhvr>
                                      <p:to>
                                        <p:strVal val="visible"/>
                                      </p:to>
                                    </p:set>
                                    <p:anim calcmode="lin" valueType="num">
                                      <p:cBhvr additive="base">
                                        <p:cTn id="12" dur="500" fill="hold"/>
                                        <p:tgtEl>
                                          <p:spTgt spid="149512"/>
                                        </p:tgtEl>
                                        <p:attrNameLst>
                                          <p:attrName>ppt_x</p:attrName>
                                        </p:attrNameLst>
                                      </p:cBhvr>
                                      <p:tavLst>
                                        <p:tav tm="0">
                                          <p:val>
                                            <p:strVal val="#ppt_x"/>
                                          </p:val>
                                        </p:tav>
                                        <p:tav tm="100000">
                                          <p:val>
                                            <p:strVal val="#ppt_x"/>
                                          </p:val>
                                        </p:tav>
                                      </p:tavLst>
                                    </p:anim>
                                    <p:anim calcmode="lin" valueType="num">
                                      <p:cBhvr additive="base">
                                        <p:cTn id="13" dur="500" fill="hold"/>
                                        <p:tgtEl>
                                          <p:spTgt spid="1495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0" grpId="0" autoUpdateAnimBg="0"/>
      <p:bldP spid="149512" grpId="0" autoUpdateAnimBg="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457200" y="533400"/>
            <a:ext cx="8229600" cy="1143000"/>
          </a:xfrm>
        </p:spPr>
        <p:txBody>
          <a:bodyPr>
            <a:normAutofit/>
          </a:bodyPr>
          <a:lstStyle/>
          <a:p>
            <a:pPr algn="ctr"/>
            <a:r>
              <a:rPr lang="en-US" sz="3600" dirty="0"/>
              <a:t>Panama Canal</a:t>
            </a:r>
          </a:p>
        </p:txBody>
      </p:sp>
      <p:pic>
        <p:nvPicPr>
          <p:cNvPr id="150531" name="Picture 3"/>
          <p:cNvPicPr>
            <a:picLocks noGrp="1" noChangeAspect="1" noChangeArrowheads="1"/>
          </p:cNvPicPr>
          <p:nvPr>
            <p:ph type="body" idx="1"/>
          </p:nvPr>
        </p:nvPicPr>
        <p:blipFill>
          <a:blip r:embed="rId3"/>
          <a:srcRect/>
          <a:stretch>
            <a:fillRect/>
          </a:stretch>
        </p:blipFill>
        <p:spPr>
          <a:xfrm>
            <a:off x="4343400" y="3810000"/>
            <a:ext cx="4278313" cy="2347913"/>
          </a:xfrm>
        </p:spPr>
      </p:pic>
      <p:sp>
        <p:nvSpPr>
          <p:cNvPr id="150533" name="Text Box 5"/>
          <p:cNvSpPr txBox="1">
            <a:spLocks noChangeArrowheads="1"/>
          </p:cNvSpPr>
          <p:nvPr/>
        </p:nvSpPr>
        <p:spPr bwMode="auto">
          <a:xfrm>
            <a:off x="228600" y="2057400"/>
            <a:ext cx="5029200" cy="1808893"/>
          </a:xfrm>
          <a:prstGeom prst="rect">
            <a:avLst/>
          </a:prstGeom>
          <a:noFill/>
          <a:ln w="12700" cap="sq">
            <a:noFill/>
            <a:miter lim="800000"/>
            <a:headEnd type="none" w="sm" len="sm"/>
            <a:tailEnd type="none" w="sm" len="sm"/>
          </a:ln>
          <a:effectLst/>
        </p:spPr>
        <p:txBody>
          <a:bodyPr wrap="square">
            <a:spAutoFit/>
          </a:bodyPr>
          <a:lstStyle/>
          <a:p>
            <a:pPr>
              <a:lnSpc>
                <a:spcPct val="75000"/>
              </a:lnSpc>
              <a:spcBef>
                <a:spcPct val="50000"/>
              </a:spcBef>
              <a:buFontTx/>
              <a:buChar char="•"/>
            </a:pPr>
            <a:r>
              <a:rPr kumimoji="0" lang="en-US" sz="2000" dirty="0">
                <a:latin typeface="+mj-lt"/>
              </a:rPr>
              <a:t>The 50 mile long canal links the Atlantic</a:t>
            </a:r>
          </a:p>
          <a:p>
            <a:pPr>
              <a:lnSpc>
                <a:spcPct val="45000"/>
              </a:lnSpc>
              <a:spcBef>
                <a:spcPct val="50000"/>
              </a:spcBef>
            </a:pPr>
            <a:r>
              <a:rPr kumimoji="0" lang="en-US" sz="2000" dirty="0">
                <a:latin typeface="+mj-lt"/>
              </a:rPr>
              <a:t>and Pacific Oceans thereby reducing the </a:t>
            </a:r>
          </a:p>
          <a:p>
            <a:pPr>
              <a:lnSpc>
                <a:spcPct val="45000"/>
              </a:lnSpc>
              <a:spcBef>
                <a:spcPct val="50000"/>
              </a:spcBef>
            </a:pPr>
            <a:r>
              <a:rPr kumimoji="0" lang="en-US" sz="2000" dirty="0">
                <a:latin typeface="+mj-lt"/>
              </a:rPr>
              <a:t>length of the journey between the east and</a:t>
            </a:r>
          </a:p>
          <a:p>
            <a:pPr>
              <a:lnSpc>
                <a:spcPct val="45000"/>
              </a:lnSpc>
              <a:spcBef>
                <a:spcPct val="50000"/>
              </a:spcBef>
            </a:pPr>
            <a:r>
              <a:rPr kumimoji="0" lang="en-US" sz="2000" dirty="0">
                <a:latin typeface="+mj-lt"/>
              </a:rPr>
              <a:t>west coasts of the U.S. by 8000 nautical </a:t>
            </a:r>
          </a:p>
          <a:p>
            <a:pPr>
              <a:lnSpc>
                <a:spcPct val="45000"/>
              </a:lnSpc>
              <a:spcBef>
                <a:spcPct val="50000"/>
              </a:spcBef>
            </a:pPr>
            <a:r>
              <a:rPr kumimoji="0" lang="en-US" sz="2000" dirty="0">
                <a:latin typeface="+mj-lt"/>
              </a:rPr>
              <a:t>miles.  Approx. 14,000 ships pass through </a:t>
            </a:r>
          </a:p>
          <a:p>
            <a:pPr>
              <a:lnSpc>
                <a:spcPct val="45000"/>
              </a:lnSpc>
              <a:spcBef>
                <a:spcPct val="50000"/>
              </a:spcBef>
            </a:pPr>
            <a:r>
              <a:rPr kumimoji="0" lang="en-US" sz="2000" dirty="0">
                <a:latin typeface="+mj-lt"/>
              </a:rPr>
              <a:t>the canal each </a:t>
            </a:r>
            <a:r>
              <a:rPr kumimoji="0" lang="en-US" sz="2000" dirty="0" smtClean="0">
                <a:latin typeface="+mj-lt"/>
              </a:rPr>
              <a:t>year</a:t>
            </a:r>
            <a:endParaRPr kumimoji="0" lang="en-US" sz="2000" dirty="0">
              <a:latin typeface="+mj-lt"/>
            </a:endParaRPr>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icture6[1].jpg"/>
          <p:cNvPicPr>
            <a:picLocks noChangeAspect="1"/>
          </p:cNvPicPr>
          <p:nvPr/>
        </p:nvPicPr>
        <p:blipFill>
          <a:blip r:embed="rId3"/>
          <a:stretch>
            <a:fillRect/>
          </a:stretch>
        </p:blipFill>
        <p:spPr>
          <a:xfrm>
            <a:off x="533400" y="1066800"/>
            <a:ext cx="3026664" cy="5276193"/>
          </a:xfrm>
          <a:prstGeom prst="rect">
            <a:avLst/>
          </a:prstGeom>
        </p:spPr>
      </p:pic>
      <p:pic>
        <p:nvPicPr>
          <p:cNvPr id="6" name="Picture 5" descr="iStock_000003306291Small[1].jpg"/>
          <p:cNvPicPr>
            <a:picLocks noChangeAspect="1"/>
          </p:cNvPicPr>
          <p:nvPr/>
        </p:nvPicPr>
        <p:blipFill>
          <a:blip r:embed="rId4"/>
          <a:stretch>
            <a:fillRect/>
          </a:stretch>
        </p:blipFill>
        <p:spPr>
          <a:xfrm>
            <a:off x="3810000" y="2057400"/>
            <a:ext cx="4946503" cy="3291840"/>
          </a:xfrm>
          <a:prstGeom prst="rect">
            <a:avLst/>
          </a:prstGeom>
        </p:spPr>
      </p:pic>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ChangeArrowheads="1"/>
          </p:cNvSpPr>
          <p:nvPr>
            <p:ph type="title"/>
          </p:nvPr>
        </p:nvSpPr>
        <p:spPr>
          <a:xfrm>
            <a:off x="381000" y="533400"/>
            <a:ext cx="8229600" cy="1143000"/>
          </a:xfrm>
        </p:spPr>
        <p:txBody>
          <a:bodyPr>
            <a:normAutofit/>
          </a:bodyPr>
          <a:lstStyle/>
          <a:p>
            <a:pPr algn="ctr"/>
            <a:r>
              <a:rPr lang="en-US" sz="3600" dirty="0"/>
              <a:t>Straits of Gibraltar</a:t>
            </a:r>
          </a:p>
        </p:txBody>
      </p:sp>
      <p:pic>
        <p:nvPicPr>
          <p:cNvPr id="151555" name="Picture 3"/>
          <p:cNvPicPr>
            <a:picLocks noGrp="1" noChangeAspect="1" noChangeArrowheads="1"/>
          </p:cNvPicPr>
          <p:nvPr>
            <p:ph type="body" idx="1"/>
          </p:nvPr>
        </p:nvPicPr>
        <p:blipFill>
          <a:blip r:embed="rId3"/>
          <a:srcRect/>
          <a:stretch>
            <a:fillRect/>
          </a:stretch>
        </p:blipFill>
        <p:spPr>
          <a:xfrm>
            <a:off x="4724400" y="2514600"/>
            <a:ext cx="4278313" cy="2347913"/>
          </a:xfrm>
        </p:spPr>
      </p:pic>
      <p:sp>
        <p:nvSpPr>
          <p:cNvPr id="151556" name="Text Box 4"/>
          <p:cNvSpPr txBox="1">
            <a:spLocks noChangeArrowheads="1"/>
          </p:cNvSpPr>
          <p:nvPr/>
        </p:nvSpPr>
        <p:spPr bwMode="auto">
          <a:xfrm>
            <a:off x="228600" y="2514600"/>
            <a:ext cx="4572000" cy="2677656"/>
          </a:xfrm>
          <a:prstGeom prst="rect">
            <a:avLst/>
          </a:prstGeom>
          <a:noFill/>
          <a:ln w="12700" cap="sq">
            <a:noFill/>
            <a:miter lim="800000"/>
            <a:headEnd type="none" w="sm" len="sm"/>
            <a:tailEnd type="none" w="sm" len="sm"/>
          </a:ln>
          <a:effectLst/>
        </p:spPr>
        <p:txBody>
          <a:bodyPr>
            <a:spAutoFit/>
          </a:bodyPr>
          <a:lstStyle/>
          <a:p>
            <a:pPr>
              <a:spcBef>
                <a:spcPct val="50000"/>
              </a:spcBef>
              <a:buFontTx/>
              <a:buChar char="•"/>
            </a:pPr>
            <a:r>
              <a:rPr kumimoji="0" lang="en-US" sz="2400" dirty="0">
                <a:latin typeface="+mj-lt"/>
              </a:rPr>
              <a:t>This strait lies between Spain and Morocco.   Ships traveling from the Atlantic Ocean to the Mediterranean Sea and vice versa, pass through this strait overlooked by the Rock of </a:t>
            </a:r>
            <a:r>
              <a:rPr kumimoji="0" lang="en-US" sz="2400" dirty="0" smtClean="0">
                <a:latin typeface="+mj-lt"/>
              </a:rPr>
              <a:t>Gibraltar</a:t>
            </a:r>
            <a:endParaRPr kumimoji="0" lang="en-US" sz="2400" dirty="0">
              <a:latin typeface="+mj-lt"/>
            </a:endParaRP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descr="C:\Users\Linda\AppData\Local\Microsoft\Windows\Temporary Internet Files\Content.IE5\K0N29KIL\MPj04038720000[1].jpg"/>
          <p:cNvPicPr>
            <a:picLocks noChangeAspect="1" noChangeArrowheads="1"/>
          </p:cNvPicPr>
          <p:nvPr/>
        </p:nvPicPr>
        <p:blipFill>
          <a:blip r:embed="rId3"/>
          <a:srcRect/>
          <a:stretch>
            <a:fillRect/>
          </a:stretch>
        </p:blipFill>
        <p:spPr bwMode="auto">
          <a:xfrm>
            <a:off x="1828800" y="1752600"/>
            <a:ext cx="5488548" cy="3657600"/>
          </a:xfrm>
          <a:prstGeom prst="rect">
            <a:avLst/>
          </a:prstGeom>
          <a:noFill/>
        </p:spPr>
      </p:pic>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ChangeArrowheads="1"/>
          </p:cNvSpPr>
          <p:nvPr>
            <p:ph type="title"/>
          </p:nvPr>
        </p:nvSpPr>
        <p:spPr/>
        <p:txBody>
          <a:bodyPr>
            <a:normAutofit/>
          </a:bodyPr>
          <a:lstStyle/>
          <a:p>
            <a:pPr algn="ctr"/>
            <a:r>
              <a:rPr lang="en-US" sz="3600" dirty="0"/>
              <a:t>Suez Canal</a:t>
            </a:r>
          </a:p>
        </p:txBody>
      </p:sp>
      <p:pic>
        <p:nvPicPr>
          <p:cNvPr id="152579" name="Picture 3"/>
          <p:cNvPicPr>
            <a:picLocks noGrp="1" noChangeAspect="1" noChangeArrowheads="1"/>
          </p:cNvPicPr>
          <p:nvPr>
            <p:ph type="body" idx="1"/>
          </p:nvPr>
        </p:nvPicPr>
        <p:blipFill>
          <a:blip r:embed="rId3"/>
          <a:srcRect/>
          <a:stretch>
            <a:fillRect/>
          </a:stretch>
        </p:blipFill>
        <p:spPr>
          <a:xfrm>
            <a:off x="4572000" y="2514600"/>
            <a:ext cx="3997643" cy="2194560"/>
          </a:xfrm>
        </p:spPr>
      </p:pic>
      <p:sp>
        <p:nvSpPr>
          <p:cNvPr id="152580" name="Text Box 4"/>
          <p:cNvSpPr txBox="1">
            <a:spLocks noChangeArrowheads="1"/>
          </p:cNvSpPr>
          <p:nvPr/>
        </p:nvSpPr>
        <p:spPr bwMode="auto">
          <a:xfrm>
            <a:off x="457200" y="2514600"/>
            <a:ext cx="3810000" cy="1938992"/>
          </a:xfrm>
          <a:prstGeom prst="rect">
            <a:avLst/>
          </a:prstGeom>
          <a:noFill/>
          <a:ln w="12700" cap="sq">
            <a:noFill/>
            <a:miter lim="800000"/>
            <a:headEnd type="none" w="sm" len="sm"/>
            <a:tailEnd type="none" w="sm" len="sm"/>
          </a:ln>
          <a:effectLst/>
        </p:spPr>
        <p:txBody>
          <a:bodyPr>
            <a:spAutoFit/>
          </a:bodyPr>
          <a:lstStyle/>
          <a:p>
            <a:pPr>
              <a:spcBef>
                <a:spcPct val="50000"/>
              </a:spcBef>
              <a:buFontTx/>
              <a:buChar char="•"/>
            </a:pPr>
            <a:r>
              <a:rPr kumimoji="0" lang="en-US" sz="2400" dirty="0">
                <a:latin typeface="+mj-lt"/>
              </a:rPr>
              <a:t>The 103 mile long canal is located entirely in Egypt and is the only sea route between the Red Sea and the Mediterranean </a:t>
            </a:r>
            <a:r>
              <a:rPr kumimoji="0" lang="en-US" sz="2400" dirty="0" smtClean="0">
                <a:latin typeface="+mj-lt"/>
              </a:rPr>
              <a:t>Sea</a:t>
            </a:r>
            <a:endParaRPr kumimoji="0" lang="en-US" sz="2400" dirty="0">
              <a:solidFill>
                <a:srgbClr val="00CC00"/>
              </a:solidFill>
              <a:latin typeface="+mj-lt"/>
            </a:endParaRPr>
          </a:p>
        </p:txBody>
      </p:sp>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Stock_000003454144Small[1].jpg"/>
          <p:cNvPicPr>
            <a:picLocks noChangeAspect="1"/>
          </p:cNvPicPr>
          <p:nvPr/>
        </p:nvPicPr>
        <p:blipFill>
          <a:blip r:embed="rId3"/>
          <a:stretch>
            <a:fillRect/>
          </a:stretch>
        </p:blipFill>
        <p:spPr>
          <a:xfrm>
            <a:off x="1524000" y="1752600"/>
            <a:ext cx="5908324" cy="3931920"/>
          </a:xfrm>
          <a:prstGeom prst="rect">
            <a:avLst/>
          </a:prstGeom>
        </p:spPr>
      </p:pic>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ChangeArrowheads="1"/>
          </p:cNvSpPr>
          <p:nvPr>
            <p:ph type="title"/>
          </p:nvPr>
        </p:nvSpPr>
        <p:spPr/>
        <p:txBody>
          <a:bodyPr>
            <a:normAutofit/>
          </a:bodyPr>
          <a:lstStyle/>
          <a:p>
            <a:pPr algn="ctr"/>
            <a:r>
              <a:rPr lang="en-US" sz="3600" dirty="0"/>
              <a:t>Strait of Malacca</a:t>
            </a:r>
          </a:p>
        </p:txBody>
      </p:sp>
      <p:pic>
        <p:nvPicPr>
          <p:cNvPr id="153603" name="Picture 3"/>
          <p:cNvPicPr>
            <a:picLocks noGrp="1" noChangeAspect="1" noChangeArrowheads="1"/>
          </p:cNvPicPr>
          <p:nvPr>
            <p:ph type="body" idx="1"/>
          </p:nvPr>
        </p:nvPicPr>
        <p:blipFill>
          <a:blip r:embed="rId3"/>
          <a:srcRect/>
          <a:stretch>
            <a:fillRect/>
          </a:stretch>
        </p:blipFill>
        <p:spPr>
          <a:xfrm>
            <a:off x="4724400" y="2743200"/>
            <a:ext cx="3834850" cy="2103120"/>
          </a:xfrm>
        </p:spPr>
      </p:pic>
      <p:sp>
        <p:nvSpPr>
          <p:cNvPr id="153604" name="Text Box 4"/>
          <p:cNvSpPr txBox="1">
            <a:spLocks noChangeArrowheads="1"/>
          </p:cNvSpPr>
          <p:nvPr/>
        </p:nvSpPr>
        <p:spPr bwMode="auto">
          <a:xfrm>
            <a:off x="457200" y="2590800"/>
            <a:ext cx="4191000" cy="3046988"/>
          </a:xfrm>
          <a:prstGeom prst="rect">
            <a:avLst/>
          </a:prstGeom>
          <a:noFill/>
          <a:ln w="12700" cap="sq">
            <a:noFill/>
            <a:miter lim="800000"/>
            <a:headEnd type="none" w="sm" len="sm"/>
            <a:tailEnd type="none" w="sm" len="sm"/>
          </a:ln>
          <a:effectLst/>
        </p:spPr>
        <p:txBody>
          <a:bodyPr>
            <a:spAutoFit/>
          </a:bodyPr>
          <a:lstStyle/>
          <a:p>
            <a:pPr>
              <a:spcBef>
                <a:spcPct val="50000"/>
              </a:spcBef>
              <a:buFontTx/>
              <a:buChar char="•"/>
            </a:pPr>
            <a:r>
              <a:rPr kumimoji="0" lang="en-US" sz="2400" dirty="0">
                <a:latin typeface="+mj-lt"/>
              </a:rPr>
              <a:t>This strait is located in the Indian Ocean and is a shortcut for vessels traveling between the Middle East and nations along the Pacific Rim (especially Japan).  It is bordered by Indonesia and Malaysia</a:t>
            </a:r>
          </a:p>
        </p:txBody>
      </p:sp>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43_singapore.jpg"/>
          <p:cNvPicPr>
            <a:picLocks noChangeAspect="1"/>
          </p:cNvPicPr>
          <p:nvPr/>
        </p:nvPicPr>
        <p:blipFill>
          <a:blip r:embed="rId3"/>
          <a:stretch>
            <a:fillRect/>
          </a:stretch>
        </p:blipFill>
        <p:spPr>
          <a:xfrm>
            <a:off x="1524000" y="1524000"/>
            <a:ext cx="6190246" cy="4114800"/>
          </a:xfrm>
          <a:prstGeom prst="rect">
            <a:avLst/>
          </a:prstGeom>
        </p:spPr>
      </p:pic>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7" name="Rectangle 3"/>
          <p:cNvSpPr>
            <a:spLocks noGrp="1" noChangeArrowheads="1"/>
          </p:cNvSpPr>
          <p:nvPr>
            <p:ph type="body" idx="1"/>
          </p:nvPr>
        </p:nvSpPr>
        <p:spPr>
          <a:xfrm>
            <a:off x="457200" y="1524000"/>
            <a:ext cx="8229600" cy="4389120"/>
          </a:xfrm>
        </p:spPr>
        <p:txBody>
          <a:bodyPr/>
          <a:lstStyle/>
          <a:p>
            <a:r>
              <a:rPr lang="en-US" sz="2400" dirty="0">
                <a:latin typeface="+mj-lt"/>
              </a:rPr>
              <a:t>Today, chokepoints are also found on land.  Mega ports such as Hong Kong, Singapore, Shanghai, Rotterdam, etc., are considered chokepoints.  Why?</a:t>
            </a:r>
          </a:p>
          <a:p>
            <a:pPr>
              <a:lnSpc>
                <a:spcPct val="30000"/>
              </a:lnSpc>
              <a:buFont typeface="Wingdings" pitchFamily="2" charset="2"/>
              <a:buNone/>
            </a:pPr>
            <a:endParaRPr lang="en-US" sz="2400" dirty="0">
              <a:latin typeface="+mj-lt"/>
            </a:endParaRPr>
          </a:p>
          <a:p>
            <a:r>
              <a:rPr lang="en-US" sz="2400" dirty="0">
                <a:latin typeface="+mj-lt"/>
              </a:rPr>
              <a:t>Because of the thousands of containers that pass through these ports each day there is great potential for acts of </a:t>
            </a:r>
            <a:r>
              <a:rPr lang="en-US" sz="2400" dirty="0" smtClean="0">
                <a:latin typeface="+mj-lt"/>
              </a:rPr>
              <a:t>terrorism</a:t>
            </a:r>
            <a:endParaRPr lang="en-US" sz="2400" dirty="0">
              <a:latin typeface="+mj-lt"/>
            </a:endParaRPr>
          </a:p>
          <a:p>
            <a:pPr>
              <a:lnSpc>
                <a:spcPct val="20000"/>
              </a:lnSpc>
              <a:buFont typeface="Wingdings" pitchFamily="2" charset="2"/>
              <a:buNone/>
            </a:pPr>
            <a:endParaRPr lang="en-US" sz="2400" dirty="0">
              <a:latin typeface="+mj-lt"/>
            </a:endParaRPr>
          </a:p>
          <a:p>
            <a:r>
              <a:rPr lang="en-US" sz="2400" dirty="0">
                <a:latin typeface="+mj-lt"/>
              </a:rPr>
              <a:t>It is at the transshipment port that CSI will target high risk shipments as this is where the vessels calling the U.S. will be laden with </a:t>
            </a:r>
            <a:r>
              <a:rPr lang="en-US" sz="2400" dirty="0" smtClean="0">
                <a:latin typeface="+mj-lt"/>
              </a:rPr>
              <a:t>cargo</a:t>
            </a:r>
            <a:endParaRPr lang="en-US" sz="2400" dirty="0">
              <a:latin typeface="+mj-lt"/>
            </a:endParaRPr>
          </a:p>
          <a:p>
            <a:endParaRPr lang="en-US" sz="2400" dirty="0">
              <a:solidFill>
                <a:schemeClr val="tx2"/>
              </a:solidFill>
              <a:latin typeface="Times New Roman" pitchFamily="18" charset="0"/>
            </a:endParaRPr>
          </a:p>
        </p:txBody>
      </p:sp>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rmAutofit/>
          </a:bodyPr>
          <a:lstStyle/>
          <a:p>
            <a:pPr algn="ctr"/>
            <a:r>
              <a:rPr lang="en-US" sz="3600" dirty="0" smtClean="0"/>
              <a:t>Cargo Security Measures</a:t>
            </a:r>
            <a:endParaRPr lang="en-US" sz="3600" dirty="0"/>
          </a:p>
        </p:txBody>
      </p:sp>
      <p:sp>
        <p:nvSpPr>
          <p:cNvPr id="3" name="Content Placeholder 2"/>
          <p:cNvSpPr>
            <a:spLocks noGrp="1"/>
          </p:cNvSpPr>
          <p:nvPr>
            <p:ph idx="1"/>
          </p:nvPr>
        </p:nvSpPr>
        <p:spPr>
          <a:xfrm>
            <a:off x="457200" y="2209800"/>
            <a:ext cx="8229600" cy="4389120"/>
          </a:xfrm>
        </p:spPr>
        <p:txBody>
          <a:bodyPr>
            <a:normAutofit/>
          </a:bodyPr>
          <a:lstStyle/>
          <a:p>
            <a:r>
              <a:rPr lang="en-US" sz="2400" dirty="0" smtClean="0">
                <a:latin typeface="+mj-lt"/>
              </a:rPr>
              <a:t>24 Hour Rule</a:t>
            </a:r>
          </a:p>
          <a:p>
            <a:r>
              <a:rPr lang="en-US" sz="2400" dirty="0" smtClean="0">
                <a:latin typeface="+mj-lt"/>
              </a:rPr>
              <a:t>10+2 </a:t>
            </a:r>
          </a:p>
          <a:p>
            <a:r>
              <a:rPr lang="en-US" sz="2400" dirty="0" smtClean="0">
                <a:latin typeface="+mj-lt"/>
              </a:rPr>
              <a:t>CBP (Customs and Border Protection)</a:t>
            </a:r>
          </a:p>
          <a:p>
            <a:r>
              <a:rPr lang="en-US" sz="2400" dirty="0" smtClean="0">
                <a:latin typeface="+mj-lt"/>
              </a:rPr>
              <a:t>SAFE (Security and Accountability for Every Port Act of 2006)</a:t>
            </a:r>
          </a:p>
          <a:p>
            <a:r>
              <a:rPr lang="en-US" sz="2400" dirty="0" smtClean="0">
                <a:latin typeface="+mj-lt"/>
              </a:rPr>
              <a:t>C-TPAT (Customs-Trade Partnership Against Terrorism)</a:t>
            </a:r>
          </a:p>
          <a:p>
            <a:r>
              <a:rPr lang="en-US" sz="2400" dirty="0" smtClean="0">
                <a:latin typeface="+mj-lt"/>
              </a:rPr>
              <a:t>CSI (Container Security Initiative)</a:t>
            </a:r>
          </a:p>
        </p:txBody>
      </p:sp>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304800"/>
            <a:ext cx="8229600" cy="1143000"/>
          </a:xfrm>
        </p:spPr>
        <p:txBody>
          <a:bodyPr>
            <a:normAutofit/>
          </a:bodyPr>
          <a:lstStyle/>
          <a:p>
            <a:pPr algn="ctr"/>
            <a:r>
              <a:rPr lang="en-US" sz="3600" dirty="0" smtClean="0"/>
              <a:t>24-Hour Rule</a:t>
            </a:r>
          </a:p>
        </p:txBody>
      </p:sp>
      <p:sp>
        <p:nvSpPr>
          <p:cNvPr id="16387" name="Rectangle 3"/>
          <p:cNvSpPr>
            <a:spLocks noGrp="1" noChangeArrowheads="1"/>
          </p:cNvSpPr>
          <p:nvPr>
            <p:ph type="body" idx="1"/>
          </p:nvPr>
        </p:nvSpPr>
        <p:spPr>
          <a:xfrm>
            <a:off x="685800" y="1752600"/>
            <a:ext cx="7772400" cy="4114800"/>
          </a:xfrm>
        </p:spPr>
        <p:txBody>
          <a:bodyPr>
            <a:normAutofit lnSpcReduction="10000"/>
          </a:bodyPr>
          <a:lstStyle/>
          <a:p>
            <a:r>
              <a:rPr lang="en-US" sz="2400" dirty="0" smtClean="0">
                <a:latin typeface="+mj-lt"/>
              </a:rPr>
              <a:t>On December 2, 2002, customs implemented the 24-hour rule regarding the issuance of the cargo manifest to counteract acts of terrorism</a:t>
            </a:r>
          </a:p>
          <a:p>
            <a:r>
              <a:rPr lang="en-US" sz="2400" dirty="0" smtClean="0">
                <a:latin typeface="+mj-lt"/>
              </a:rPr>
              <a:t>Under this ruling, all cargo details on containerized goods have to be properly documented and transmitted to U.S. Customs no later than 24 hours prior to cargo being laden on board the vessel at the load port</a:t>
            </a:r>
          </a:p>
          <a:p>
            <a:pPr lvl="1"/>
            <a:r>
              <a:rPr lang="en-US" sz="2000" dirty="0" smtClean="0">
                <a:latin typeface="+mj-lt"/>
              </a:rPr>
              <a:t>This ruling applies to break-bulk cargo as well, unless the shipper applied for and received exemption from customs</a:t>
            </a:r>
          </a:p>
          <a:p>
            <a:pPr lvl="1"/>
            <a:r>
              <a:rPr lang="en-US" sz="2000" dirty="0" smtClean="0">
                <a:latin typeface="+mj-lt"/>
              </a:rPr>
              <a:t>Bulk cargo is exempt from the 24-hour ruling but must be reported 24 hours prior to arrival in the U.S. </a:t>
            </a:r>
          </a:p>
        </p:txBody>
      </p:sp>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143000"/>
          </a:xfrm>
        </p:spPr>
        <p:txBody>
          <a:bodyPr>
            <a:normAutofit/>
          </a:bodyPr>
          <a:lstStyle/>
          <a:p>
            <a:pPr algn="ctr"/>
            <a:r>
              <a:rPr lang="en-US" sz="3600" dirty="0" smtClean="0"/>
              <a:t>10+2 ISF (Import Security Filing)</a:t>
            </a:r>
            <a:endParaRPr lang="en-US" sz="3600" dirty="0"/>
          </a:p>
        </p:txBody>
      </p:sp>
      <p:sp>
        <p:nvSpPr>
          <p:cNvPr id="3" name="Content Placeholder 2"/>
          <p:cNvSpPr>
            <a:spLocks noGrp="1"/>
          </p:cNvSpPr>
          <p:nvPr>
            <p:ph idx="1"/>
          </p:nvPr>
        </p:nvSpPr>
        <p:spPr>
          <a:xfrm>
            <a:off x="457200" y="1828800"/>
            <a:ext cx="8229600" cy="4525963"/>
          </a:xfrm>
        </p:spPr>
        <p:txBody>
          <a:bodyPr>
            <a:normAutofit/>
          </a:bodyPr>
          <a:lstStyle/>
          <a:p>
            <a:r>
              <a:rPr lang="en-US" sz="2400" dirty="0" smtClean="0">
                <a:latin typeface="+mj-lt"/>
              </a:rPr>
              <a:t>Effective Jan. 26, 2009 new security requirements for carriers and importers</a:t>
            </a:r>
          </a:p>
          <a:p>
            <a:r>
              <a:rPr lang="en-US" sz="2400" dirty="0" smtClean="0">
                <a:latin typeface="+mj-lt"/>
              </a:rPr>
              <a:t>Enforcement for compliance Jan. 26, 2010</a:t>
            </a:r>
          </a:p>
          <a:p>
            <a:r>
              <a:rPr lang="en-US" sz="2400" dirty="0" smtClean="0">
                <a:latin typeface="+mj-lt"/>
              </a:rPr>
              <a:t>During this year CBP will not enforce the rule, however they expect a good faith effort toward compliance</a:t>
            </a:r>
          </a:p>
          <a:p>
            <a:r>
              <a:rPr lang="en-US" sz="2400" dirty="0" smtClean="0">
                <a:latin typeface="+mj-lt"/>
              </a:rPr>
              <a:t>Report cards will be produced so CBP will know which importers aren’t filing at all and which are making progress toward compliance</a:t>
            </a:r>
          </a:p>
          <a:p>
            <a:r>
              <a:rPr lang="en-US" sz="2400" dirty="0" smtClean="0">
                <a:latin typeface="+mj-lt"/>
              </a:rPr>
              <a:t>Mitigation later may be based on your efforts now</a:t>
            </a:r>
            <a:endParaRPr lang="en-US" sz="2400" dirty="0">
              <a:latin typeface="+mj-lt"/>
            </a:endParaRPr>
          </a:p>
        </p:txBody>
      </p:sp>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050"/>
          <p:cNvSpPr>
            <a:spLocks noGrp="1" noChangeArrowheads="1"/>
          </p:cNvSpPr>
          <p:nvPr>
            <p:ph type="title"/>
          </p:nvPr>
        </p:nvSpPr>
        <p:spPr>
          <a:xfrm>
            <a:off x="533400" y="228600"/>
            <a:ext cx="8229600" cy="1143000"/>
          </a:xfrm>
        </p:spPr>
        <p:txBody>
          <a:bodyPr>
            <a:normAutofit/>
          </a:bodyPr>
          <a:lstStyle/>
          <a:p>
            <a:pPr algn="ctr"/>
            <a:r>
              <a:rPr lang="en-US" sz="3600" dirty="0" smtClean="0"/>
              <a:t>CBP (Customs and Border Protection)</a:t>
            </a:r>
          </a:p>
        </p:txBody>
      </p:sp>
      <p:sp>
        <p:nvSpPr>
          <p:cNvPr id="17411" name="Rectangle 2051"/>
          <p:cNvSpPr>
            <a:spLocks noGrp="1" noChangeArrowheads="1"/>
          </p:cNvSpPr>
          <p:nvPr>
            <p:ph type="body" idx="1"/>
          </p:nvPr>
        </p:nvSpPr>
        <p:spPr>
          <a:xfrm>
            <a:off x="457200" y="1752600"/>
            <a:ext cx="8229600" cy="4525963"/>
          </a:xfrm>
        </p:spPr>
        <p:txBody>
          <a:bodyPr/>
          <a:lstStyle/>
          <a:p>
            <a:r>
              <a:rPr lang="en-US" sz="2400" dirty="0" smtClean="0">
                <a:latin typeface="+mj-lt"/>
              </a:rPr>
              <a:t>On March 1, 2003 U.S. Customs became U.S. Customs and Border Protection (CBP) under the new Department of Homeland Security.</a:t>
            </a:r>
          </a:p>
          <a:p>
            <a:pPr>
              <a:buFontTx/>
              <a:buNone/>
            </a:pPr>
            <a:endParaRPr lang="en-US" sz="2000" dirty="0" smtClean="0">
              <a:latin typeface="+mj-lt"/>
            </a:endParaRPr>
          </a:p>
          <a:p>
            <a:r>
              <a:rPr lang="en-US" sz="2400" dirty="0" smtClean="0">
                <a:latin typeface="+mj-lt"/>
              </a:rPr>
              <a:t>For nearly 125 years, customs was our country’s primary source of revenue.  This enabled the purchase of Alaska, Louisiana, Oregon, and Florida as well as the Transcontinental RR, all the nation’s lighthouses, U.S. military and naval academies and the city of Washington.</a:t>
            </a:r>
          </a:p>
        </p:txBody>
      </p:sp>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3"/>
          <p:cNvSpPr>
            <a:spLocks noGrp="1" noChangeArrowheads="1"/>
          </p:cNvSpPr>
          <p:nvPr>
            <p:ph type="body" idx="1"/>
          </p:nvPr>
        </p:nvSpPr>
        <p:spPr>
          <a:xfrm>
            <a:off x="152400" y="1371600"/>
            <a:ext cx="7772400" cy="4800600"/>
          </a:xfrm>
        </p:spPr>
        <p:txBody>
          <a:bodyPr>
            <a:normAutofit fontScale="92500" lnSpcReduction="10000"/>
          </a:bodyPr>
          <a:lstStyle/>
          <a:p>
            <a:r>
              <a:rPr lang="en-US" sz="2800" dirty="0" smtClean="0">
                <a:latin typeface="+mj-lt"/>
              </a:rPr>
              <a:t>Some of customs duties include:</a:t>
            </a:r>
            <a:endParaRPr lang="en-US" sz="2400" dirty="0" smtClean="0">
              <a:latin typeface="+mj-lt"/>
            </a:endParaRPr>
          </a:p>
          <a:p>
            <a:pPr lvl="1"/>
            <a:r>
              <a:rPr lang="en-US" sz="2000" dirty="0" smtClean="0">
                <a:latin typeface="+mj-lt"/>
              </a:rPr>
              <a:t>Collecting import duties</a:t>
            </a:r>
          </a:p>
          <a:p>
            <a:pPr lvl="1"/>
            <a:r>
              <a:rPr lang="en-US" sz="2000" dirty="0" smtClean="0">
                <a:latin typeface="+mj-lt"/>
              </a:rPr>
              <a:t>Regulating movement of people, carriers,</a:t>
            </a:r>
          </a:p>
          <a:p>
            <a:pPr lvl="1">
              <a:buNone/>
            </a:pPr>
            <a:r>
              <a:rPr lang="en-US" sz="2000" dirty="0" smtClean="0">
                <a:latin typeface="+mj-lt"/>
              </a:rPr>
              <a:t>	 and merchandise</a:t>
            </a:r>
          </a:p>
          <a:p>
            <a:pPr lvl="1"/>
            <a:r>
              <a:rPr lang="en-US" sz="2000" dirty="0" smtClean="0">
                <a:latin typeface="+mj-lt"/>
              </a:rPr>
              <a:t>Enforcing U.S. laws against illegal entries </a:t>
            </a:r>
          </a:p>
          <a:p>
            <a:pPr lvl="1">
              <a:buNone/>
            </a:pPr>
            <a:r>
              <a:rPr lang="en-US" sz="2000" dirty="0" smtClean="0">
                <a:latin typeface="+mj-lt"/>
              </a:rPr>
              <a:t>	such as narcotics, contraband</a:t>
            </a:r>
          </a:p>
          <a:p>
            <a:pPr lvl="1"/>
            <a:r>
              <a:rPr lang="en-US" sz="2000" dirty="0" smtClean="0">
                <a:latin typeface="+mj-lt"/>
              </a:rPr>
              <a:t>Making sure goods are properly marked</a:t>
            </a:r>
          </a:p>
          <a:p>
            <a:pPr lvl="1"/>
            <a:r>
              <a:rPr lang="en-US" sz="2000" dirty="0" smtClean="0">
                <a:latin typeface="+mj-lt"/>
              </a:rPr>
              <a:t>Determine that the imported goods value</a:t>
            </a:r>
            <a:r>
              <a:rPr lang="en-US" sz="1700" dirty="0" smtClean="0">
                <a:latin typeface="+mj-lt"/>
              </a:rPr>
              <a:t> </a:t>
            </a:r>
          </a:p>
          <a:p>
            <a:pPr lvl="1">
              <a:buNone/>
            </a:pPr>
            <a:r>
              <a:rPr lang="en-US" sz="2200" dirty="0" smtClean="0">
                <a:latin typeface="+mj-lt"/>
              </a:rPr>
              <a:t>     is as stated</a:t>
            </a:r>
          </a:p>
          <a:p>
            <a:pPr lvl="1"/>
            <a:r>
              <a:rPr lang="en-US" sz="2000" dirty="0" smtClean="0">
                <a:latin typeface="+mj-lt"/>
              </a:rPr>
              <a:t>Control quota amounts</a:t>
            </a:r>
          </a:p>
          <a:p>
            <a:pPr lvl="1"/>
            <a:r>
              <a:rPr lang="en-US" sz="2000" dirty="0" smtClean="0">
                <a:latin typeface="+mj-lt"/>
              </a:rPr>
              <a:t>Protecting our nation’s borders against acts of terrorism</a:t>
            </a:r>
          </a:p>
          <a:p>
            <a:pPr lvl="1">
              <a:buNone/>
            </a:pPr>
            <a:endParaRPr lang="en-US" sz="2000" dirty="0" smtClean="0">
              <a:latin typeface="+mj-lt"/>
            </a:endParaRPr>
          </a:p>
          <a:p>
            <a:pPr>
              <a:lnSpc>
                <a:spcPct val="90000"/>
              </a:lnSpc>
            </a:pPr>
            <a:r>
              <a:rPr lang="en-US" sz="2400" b="1" dirty="0" smtClean="0">
                <a:latin typeface="+mj-lt"/>
              </a:rPr>
              <a:t>CBP is continuing to implement CSI (Container Security Initiative) at major ports around the world.</a:t>
            </a:r>
          </a:p>
          <a:p>
            <a:pPr lvl="1"/>
            <a:endParaRPr lang="en-US" sz="2000" dirty="0" smtClean="0">
              <a:solidFill>
                <a:schemeClr val="accent2"/>
              </a:solidFill>
            </a:endParaRPr>
          </a:p>
          <a:p>
            <a:pPr lvl="1">
              <a:buFontTx/>
              <a:buNone/>
            </a:pPr>
            <a:endParaRPr lang="en-US" sz="2000" dirty="0" smtClean="0">
              <a:solidFill>
                <a:srgbClr val="990033"/>
              </a:solidFill>
            </a:endParaRPr>
          </a:p>
        </p:txBody>
      </p:sp>
      <p:pic>
        <p:nvPicPr>
          <p:cNvPr id="4" name="Picture 4"/>
          <p:cNvPicPr>
            <a:picLocks noChangeAspect="1" noChangeArrowheads="1"/>
          </p:cNvPicPr>
          <p:nvPr/>
        </p:nvPicPr>
        <p:blipFill>
          <a:blip r:embed="rId3"/>
          <a:srcRect/>
          <a:stretch>
            <a:fillRect/>
          </a:stretch>
        </p:blipFill>
        <p:spPr bwMode="auto">
          <a:xfrm>
            <a:off x="5486400" y="2133600"/>
            <a:ext cx="3421683" cy="2286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143000"/>
          </a:xfrm>
        </p:spPr>
        <p:txBody>
          <a:bodyPr>
            <a:normAutofit/>
          </a:bodyPr>
          <a:lstStyle/>
          <a:p>
            <a:pPr algn="ctr"/>
            <a:r>
              <a:rPr lang="en-US" sz="3200" dirty="0" smtClean="0"/>
              <a:t>SAFE (Security and Accountability for Every Port Act of 2006)</a:t>
            </a:r>
            <a:endParaRPr lang="en-US" sz="3200" dirty="0"/>
          </a:p>
        </p:txBody>
      </p:sp>
      <p:sp>
        <p:nvSpPr>
          <p:cNvPr id="3" name="Content Placeholder 2"/>
          <p:cNvSpPr>
            <a:spLocks noGrp="1"/>
          </p:cNvSpPr>
          <p:nvPr>
            <p:ph idx="1"/>
          </p:nvPr>
        </p:nvSpPr>
        <p:spPr>
          <a:xfrm>
            <a:off x="381000" y="1676400"/>
            <a:ext cx="8229600" cy="4525963"/>
          </a:xfrm>
        </p:spPr>
        <p:txBody>
          <a:bodyPr>
            <a:normAutofit lnSpcReduction="10000"/>
          </a:bodyPr>
          <a:lstStyle/>
          <a:p>
            <a:r>
              <a:rPr lang="en-US" sz="2400" dirty="0" smtClean="0">
                <a:latin typeface="+mj-lt"/>
              </a:rPr>
              <a:t>SAFE was signed into law on Oct. 13, 2006</a:t>
            </a:r>
          </a:p>
          <a:p>
            <a:endParaRPr lang="en-US" sz="2400" dirty="0" smtClean="0">
              <a:latin typeface="+mj-lt"/>
            </a:endParaRPr>
          </a:p>
          <a:p>
            <a:r>
              <a:rPr lang="en-US" sz="2400" dirty="0" smtClean="0">
                <a:latin typeface="+mj-lt"/>
              </a:rPr>
              <a:t>The SAFE Port Act grouped into law a number of programs to enhance security of our U.S. ports.  Such as:</a:t>
            </a:r>
          </a:p>
          <a:p>
            <a:pPr lvl="1"/>
            <a:r>
              <a:rPr lang="en-US" sz="2000" dirty="0" smtClean="0">
                <a:latin typeface="+mj-lt"/>
              </a:rPr>
              <a:t>Additional requirements for maritime facilities</a:t>
            </a:r>
          </a:p>
          <a:p>
            <a:pPr lvl="1"/>
            <a:r>
              <a:rPr lang="en-US" sz="2000" dirty="0" smtClean="0">
                <a:latin typeface="+mj-lt"/>
              </a:rPr>
              <a:t>Creation of TWIC (Transportation Worker Identification Credential)</a:t>
            </a:r>
          </a:p>
          <a:p>
            <a:pPr lvl="1"/>
            <a:r>
              <a:rPr lang="en-US" sz="2000" dirty="0" smtClean="0">
                <a:latin typeface="+mj-lt"/>
              </a:rPr>
              <a:t>CSI (Container Security Initiative)</a:t>
            </a:r>
          </a:p>
          <a:p>
            <a:pPr lvl="1"/>
            <a:r>
              <a:rPr lang="en-US" sz="2000" dirty="0" smtClean="0">
                <a:latin typeface="+mj-lt"/>
              </a:rPr>
              <a:t>C-TPAT (Customs-Trade Partnership Against Terrorism)</a:t>
            </a:r>
          </a:p>
          <a:p>
            <a:pPr lvl="1"/>
            <a:r>
              <a:rPr lang="en-US" sz="2000" dirty="0" smtClean="0">
                <a:latin typeface="+mj-lt"/>
              </a:rPr>
              <a:t>Port Security Grant Program</a:t>
            </a:r>
          </a:p>
          <a:p>
            <a:pPr lvl="1"/>
            <a:r>
              <a:rPr lang="en-US" sz="2000" dirty="0" smtClean="0">
                <a:latin typeface="+mj-lt"/>
              </a:rPr>
              <a:t>Foreign port assessments</a:t>
            </a:r>
          </a:p>
          <a:p>
            <a:pPr lvl="1"/>
            <a:r>
              <a:rPr lang="en-US" sz="2000" dirty="0" smtClean="0">
                <a:latin typeface="+mj-lt"/>
              </a:rPr>
              <a:t>Interagency operational centers for port security</a:t>
            </a:r>
            <a:endParaRPr lang="en-US" sz="2000" dirty="0">
              <a:latin typeface="+mj-lt"/>
            </a:endParaRPr>
          </a:p>
        </p:txBody>
      </p:sp>
      <p:pic>
        <p:nvPicPr>
          <p:cNvPr id="4" name="Picture 3" descr="iStock_000002129512XSmall[1].jpg"/>
          <p:cNvPicPr>
            <a:picLocks noChangeAspect="1"/>
          </p:cNvPicPr>
          <p:nvPr/>
        </p:nvPicPr>
        <p:blipFill>
          <a:blip r:embed="rId3"/>
          <a:stretch>
            <a:fillRect/>
          </a:stretch>
        </p:blipFill>
        <p:spPr>
          <a:xfrm>
            <a:off x="6891982" y="5212080"/>
            <a:ext cx="2252018" cy="1645920"/>
          </a:xfrm>
          <a:prstGeom prst="rect">
            <a:avLst/>
          </a:prstGeom>
        </p:spPr>
      </p:pic>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noAutofit/>
          </a:bodyPr>
          <a:lstStyle/>
          <a:p>
            <a:pPr algn="ctr"/>
            <a:r>
              <a:rPr lang="en-US" sz="3600" dirty="0" smtClean="0"/>
              <a:t>C-TPAT (Customs-Trade Partnership Against Terrorism)</a:t>
            </a:r>
          </a:p>
        </p:txBody>
      </p:sp>
      <p:sp>
        <p:nvSpPr>
          <p:cNvPr id="29699" name="Rectangle 3"/>
          <p:cNvSpPr>
            <a:spLocks noGrp="1" noChangeArrowheads="1"/>
          </p:cNvSpPr>
          <p:nvPr>
            <p:ph type="body" idx="1"/>
          </p:nvPr>
        </p:nvSpPr>
        <p:spPr>
          <a:xfrm>
            <a:off x="457200" y="1752600"/>
            <a:ext cx="8229600" cy="4525963"/>
          </a:xfrm>
        </p:spPr>
        <p:txBody>
          <a:bodyPr/>
          <a:lstStyle/>
          <a:p>
            <a:r>
              <a:rPr lang="en-US" sz="2000" dirty="0" smtClean="0">
                <a:latin typeface="+mj-lt"/>
              </a:rPr>
              <a:t>C-TPAT is a joint initiative between government and business to protect the security of cargo entering the U.S. while improving the flow of trade.  C-TPAT ensures another layer of security for cargo entering the U.S.  Any company that imports into the U.S. may apply to become a C-TPAT participant.</a:t>
            </a:r>
          </a:p>
          <a:p>
            <a:pPr>
              <a:buNone/>
            </a:pPr>
            <a:endParaRPr lang="en-US" sz="2000" dirty="0" smtClean="0">
              <a:latin typeface="+mj-lt"/>
            </a:endParaRPr>
          </a:p>
          <a:p>
            <a:pPr lvl="1"/>
            <a:r>
              <a:rPr lang="en-US" sz="1800" dirty="0" smtClean="0">
                <a:latin typeface="+mj-lt"/>
              </a:rPr>
              <a:t>Manufacturers</a:t>
            </a:r>
          </a:p>
          <a:p>
            <a:pPr lvl="1"/>
            <a:r>
              <a:rPr lang="en-US" sz="1800" dirty="0" smtClean="0">
                <a:latin typeface="+mj-lt"/>
              </a:rPr>
              <a:t>Freight Forwarders</a:t>
            </a:r>
          </a:p>
          <a:p>
            <a:pPr lvl="1"/>
            <a:r>
              <a:rPr lang="en-US" sz="1800" dirty="0" smtClean="0">
                <a:latin typeface="+mj-lt"/>
              </a:rPr>
              <a:t>Warehouse Operators</a:t>
            </a:r>
          </a:p>
          <a:p>
            <a:pPr lvl="1"/>
            <a:r>
              <a:rPr lang="en-US" sz="1800" dirty="0" smtClean="0">
                <a:latin typeface="+mj-lt"/>
              </a:rPr>
              <a:t>Retailers</a:t>
            </a:r>
          </a:p>
          <a:p>
            <a:pPr lvl="1"/>
            <a:r>
              <a:rPr lang="en-US" sz="1800" dirty="0" smtClean="0">
                <a:latin typeface="+mj-lt"/>
              </a:rPr>
              <a:t>Carriers</a:t>
            </a:r>
          </a:p>
          <a:p>
            <a:pPr lvl="1"/>
            <a:r>
              <a:rPr lang="en-US" sz="1800" dirty="0" smtClean="0">
                <a:latin typeface="+mj-lt"/>
              </a:rPr>
              <a:t>Off-Shore Suppliers</a:t>
            </a:r>
          </a:p>
          <a:p>
            <a:pPr lvl="1"/>
            <a:r>
              <a:rPr lang="en-US" sz="1800" dirty="0" smtClean="0">
                <a:latin typeface="+mj-lt"/>
              </a:rPr>
              <a:t>Brokers</a:t>
            </a:r>
          </a:p>
        </p:txBody>
      </p:sp>
      <p:pic>
        <p:nvPicPr>
          <p:cNvPr id="76803" name="Picture 3" descr="C:\Users\Linda\AppData\Local\Microsoft\Windows\Temporary Internet Files\Content.IE5\CNFV6Y6O\MPj04004270000[1].jpg"/>
          <p:cNvPicPr>
            <a:picLocks noChangeAspect="1" noChangeArrowheads="1"/>
          </p:cNvPicPr>
          <p:nvPr/>
        </p:nvPicPr>
        <p:blipFill>
          <a:blip r:embed="rId3" cstate="print"/>
          <a:srcRect/>
          <a:stretch>
            <a:fillRect/>
          </a:stretch>
        </p:blipFill>
        <p:spPr bwMode="auto">
          <a:xfrm>
            <a:off x="5486400" y="3429000"/>
            <a:ext cx="2960368" cy="2926080"/>
          </a:xfrm>
          <a:prstGeom prst="rect">
            <a:avLst/>
          </a:prstGeom>
          <a:noFill/>
        </p:spPr>
      </p:pic>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Autofit/>
          </a:bodyPr>
          <a:lstStyle/>
          <a:p>
            <a:pPr algn="ctr"/>
            <a:r>
              <a:rPr lang="en-US" sz="3600" dirty="0" smtClean="0"/>
              <a:t>C-TPAT (Customs-Trade Partnership Against Terrorism)</a:t>
            </a:r>
          </a:p>
        </p:txBody>
      </p:sp>
      <p:sp>
        <p:nvSpPr>
          <p:cNvPr id="30723" name="Rectangle 3"/>
          <p:cNvSpPr>
            <a:spLocks noGrp="1" noChangeArrowheads="1"/>
          </p:cNvSpPr>
          <p:nvPr>
            <p:ph type="body" idx="1"/>
          </p:nvPr>
        </p:nvSpPr>
        <p:spPr>
          <a:xfrm>
            <a:off x="685800" y="2209800"/>
            <a:ext cx="7772400" cy="4114800"/>
          </a:xfrm>
        </p:spPr>
        <p:txBody>
          <a:bodyPr/>
          <a:lstStyle/>
          <a:p>
            <a:r>
              <a:rPr lang="en-US" sz="2400" dirty="0" smtClean="0">
                <a:latin typeface="+mj-lt"/>
              </a:rPr>
              <a:t>Businesses who join C-TPAT are rewarded by Customs with “fast lane” border crossings including:</a:t>
            </a:r>
          </a:p>
          <a:p>
            <a:endParaRPr lang="en-US" sz="2000" dirty="0" smtClean="0">
              <a:latin typeface="+mj-lt"/>
            </a:endParaRPr>
          </a:p>
          <a:p>
            <a:pPr lvl="1"/>
            <a:r>
              <a:rPr lang="en-US" sz="2000" dirty="0" smtClean="0">
                <a:latin typeface="+mj-lt"/>
              </a:rPr>
              <a:t>Reduced number of inspections</a:t>
            </a:r>
          </a:p>
          <a:p>
            <a:pPr lvl="1"/>
            <a:r>
              <a:rPr lang="en-US" sz="2000" dirty="0" smtClean="0">
                <a:latin typeface="+mj-lt"/>
              </a:rPr>
              <a:t>Assigned account managers to facilitate the traffic</a:t>
            </a:r>
          </a:p>
          <a:p>
            <a:pPr lvl="1"/>
            <a:r>
              <a:rPr lang="en-US" sz="2000" dirty="0" smtClean="0">
                <a:latin typeface="+mj-lt"/>
              </a:rPr>
              <a:t>Reduced wait times</a:t>
            </a:r>
          </a:p>
          <a:p>
            <a:pPr lvl="1"/>
            <a:r>
              <a:rPr lang="en-US" sz="2000" dirty="0" smtClean="0">
                <a:latin typeface="+mj-lt"/>
              </a:rPr>
              <a:t>A chance to self-police</a:t>
            </a:r>
          </a:p>
        </p:txBody>
      </p:sp>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noAutofit/>
          </a:bodyPr>
          <a:lstStyle/>
          <a:p>
            <a:pPr algn="ctr"/>
            <a:r>
              <a:rPr lang="en-US" sz="3600" dirty="0" smtClean="0"/>
              <a:t>C-TPAT (Customs-Trade Partnership Against Terrorism)</a:t>
            </a:r>
          </a:p>
        </p:txBody>
      </p:sp>
      <p:sp>
        <p:nvSpPr>
          <p:cNvPr id="31747" name="Rectangle 3"/>
          <p:cNvSpPr>
            <a:spLocks noGrp="1" noChangeArrowheads="1"/>
          </p:cNvSpPr>
          <p:nvPr>
            <p:ph type="body" idx="1"/>
          </p:nvPr>
        </p:nvSpPr>
        <p:spPr>
          <a:xfrm>
            <a:off x="685800" y="2133600"/>
            <a:ext cx="7772400" cy="4114800"/>
          </a:xfrm>
        </p:spPr>
        <p:txBody>
          <a:bodyPr/>
          <a:lstStyle/>
          <a:p>
            <a:r>
              <a:rPr lang="en-US" sz="2800" dirty="0" smtClean="0">
                <a:latin typeface="+mj-lt"/>
              </a:rPr>
              <a:t>C-TPAT requires its partners to:</a:t>
            </a:r>
          </a:p>
          <a:p>
            <a:pPr>
              <a:buNone/>
            </a:pPr>
            <a:endParaRPr lang="en-US" sz="2400" dirty="0" smtClean="0">
              <a:latin typeface="+mj-lt"/>
            </a:endParaRPr>
          </a:p>
          <a:p>
            <a:pPr lvl="1"/>
            <a:r>
              <a:rPr lang="en-US" sz="2000" dirty="0" smtClean="0">
                <a:latin typeface="+mj-lt"/>
              </a:rPr>
              <a:t>Conduct a comprehensive self-assessment of supply chain security</a:t>
            </a:r>
          </a:p>
          <a:p>
            <a:pPr lvl="1"/>
            <a:r>
              <a:rPr lang="en-US" sz="2000" dirty="0" smtClean="0">
                <a:latin typeface="+mj-lt"/>
              </a:rPr>
              <a:t>Submit a supply chain security questionnaire to Customs</a:t>
            </a:r>
          </a:p>
          <a:p>
            <a:pPr lvl="1"/>
            <a:r>
              <a:rPr lang="en-US" sz="2000" dirty="0" smtClean="0">
                <a:latin typeface="+mj-lt"/>
              </a:rPr>
              <a:t>Develop and implement a program to enhance security throughout the supply chain</a:t>
            </a:r>
          </a:p>
          <a:p>
            <a:pPr lvl="1"/>
            <a:r>
              <a:rPr lang="en-US" sz="2000" dirty="0" smtClean="0">
                <a:latin typeface="+mj-lt"/>
              </a:rPr>
              <a:t>Communicate C-TPAT guidelines to other companies in the supply chain and work toward building the guidelines into relationships with these companies</a:t>
            </a:r>
          </a:p>
          <a:p>
            <a:pPr lvl="1"/>
            <a:endParaRPr lang="en-US" sz="2000" dirty="0" smtClean="0">
              <a:solidFill>
                <a:srgbClr val="993366"/>
              </a:solidFill>
            </a:endParaRPr>
          </a:p>
          <a:p>
            <a:pPr>
              <a:buFontTx/>
              <a:buNone/>
            </a:pPr>
            <a:endParaRPr lang="en-US" sz="2000" dirty="0" smtClean="0">
              <a:solidFill>
                <a:srgbClr val="993366"/>
              </a:solidFill>
            </a:endParaRPr>
          </a:p>
        </p:txBody>
      </p:sp>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026"/>
          <p:cNvSpPr>
            <a:spLocks noGrp="1" noChangeArrowheads="1"/>
          </p:cNvSpPr>
          <p:nvPr>
            <p:ph type="title"/>
          </p:nvPr>
        </p:nvSpPr>
        <p:spPr>
          <a:xfrm>
            <a:off x="609600" y="381000"/>
            <a:ext cx="8229600" cy="1143000"/>
          </a:xfrm>
        </p:spPr>
        <p:txBody>
          <a:bodyPr>
            <a:normAutofit/>
          </a:bodyPr>
          <a:lstStyle/>
          <a:p>
            <a:pPr algn="l"/>
            <a:r>
              <a:rPr lang="en-US" sz="3600" dirty="0" smtClean="0"/>
              <a:t>CSI (Container Security Initiative)</a:t>
            </a:r>
          </a:p>
        </p:txBody>
      </p:sp>
      <p:sp>
        <p:nvSpPr>
          <p:cNvPr id="19459" name="Rectangle 1027"/>
          <p:cNvSpPr>
            <a:spLocks noGrp="1" noChangeArrowheads="1"/>
          </p:cNvSpPr>
          <p:nvPr>
            <p:ph type="body" idx="1"/>
          </p:nvPr>
        </p:nvSpPr>
        <p:spPr>
          <a:xfrm>
            <a:off x="457200" y="2209800"/>
            <a:ext cx="8229600" cy="4191000"/>
          </a:xfrm>
        </p:spPr>
        <p:txBody>
          <a:bodyPr>
            <a:normAutofit/>
          </a:bodyPr>
          <a:lstStyle/>
          <a:p>
            <a:r>
              <a:rPr lang="en-US" sz="2400" dirty="0" smtClean="0">
                <a:latin typeface="+mj-lt"/>
              </a:rPr>
              <a:t>Under the CSI program, a small number of CBP officers are working onsite with foreign nation counterparts to target high-risk cargo containers.</a:t>
            </a:r>
          </a:p>
          <a:p>
            <a:pPr>
              <a:buNone/>
            </a:pPr>
            <a:endParaRPr lang="en-US" sz="2400" dirty="0" smtClean="0">
              <a:latin typeface="+mj-lt"/>
            </a:endParaRPr>
          </a:p>
          <a:p>
            <a:r>
              <a:rPr lang="en-US" sz="2400" dirty="0" smtClean="0">
                <a:latin typeface="+mj-lt"/>
              </a:rPr>
              <a:t>Each year more than 11 million containers arrive in the U.S. by ship.</a:t>
            </a:r>
          </a:p>
          <a:p>
            <a:pPr>
              <a:buFontTx/>
              <a:buNone/>
            </a:pPr>
            <a:endParaRPr lang="en-US" sz="2400" dirty="0" smtClean="0">
              <a:latin typeface="+mj-lt"/>
            </a:endParaRPr>
          </a:p>
        </p:txBody>
      </p:sp>
      <p:pic>
        <p:nvPicPr>
          <p:cNvPr id="19460" name="Picture 1028"/>
          <p:cNvPicPr>
            <a:picLocks noChangeAspect="1" noChangeArrowheads="1"/>
          </p:cNvPicPr>
          <p:nvPr/>
        </p:nvPicPr>
        <p:blipFill>
          <a:blip r:embed="rId3"/>
          <a:srcRect/>
          <a:stretch>
            <a:fillRect/>
          </a:stretch>
        </p:blipFill>
        <p:spPr bwMode="auto">
          <a:xfrm>
            <a:off x="7391400" y="1295400"/>
            <a:ext cx="1389063" cy="738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026"/>
          <p:cNvSpPr>
            <a:spLocks noGrp="1" noChangeArrowheads="1"/>
          </p:cNvSpPr>
          <p:nvPr>
            <p:ph type="title"/>
          </p:nvPr>
        </p:nvSpPr>
        <p:spPr>
          <a:xfrm>
            <a:off x="457200" y="228600"/>
            <a:ext cx="8229600" cy="1143000"/>
          </a:xfrm>
        </p:spPr>
        <p:txBody>
          <a:bodyPr>
            <a:normAutofit/>
          </a:bodyPr>
          <a:lstStyle/>
          <a:p>
            <a:pPr algn="ctr"/>
            <a:r>
              <a:rPr lang="en-US" sz="3600" dirty="0" smtClean="0"/>
              <a:t>CSI (Container Security Initiative)</a:t>
            </a:r>
          </a:p>
        </p:txBody>
      </p:sp>
      <p:sp>
        <p:nvSpPr>
          <p:cNvPr id="20483" name="Rectangle 1027"/>
          <p:cNvSpPr>
            <a:spLocks noGrp="1" noChangeArrowheads="1"/>
          </p:cNvSpPr>
          <p:nvPr>
            <p:ph type="body" idx="1"/>
          </p:nvPr>
        </p:nvSpPr>
        <p:spPr>
          <a:xfrm>
            <a:off x="685800" y="1828800"/>
            <a:ext cx="7772400" cy="4114800"/>
          </a:xfrm>
        </p:spPr>
        <p:txBody>
          <a:bodyPr/>
          <a:lstStyle/>
          <a:p>
            <a:r>
              <a:rPr lang="en-US" sz="2800" dirty="0" smtClean="0">
                <a:latin typeface="+mj-lt"/>
              </a:rPr>
              <a:t>CSI consists of 4 core elements:</a:t>
            </a:r>
          </a:p>
          <a:p>
            <a:pPr lvl="1"/>
            <a:r>
              <a:rPr lang="en-US" sz="2000" dirty="0" smtClean="0">
                <a:latin typeface="+mj-lt"/>
              </a:rPr>
              <a:t>Using intelligence and automated information to identify and target high-risk containers</a:t>
            </a:r>
          </a:p>
          <a:p>
            <a:pPr lvl="1"/>
            <a:r>
              <a:rPr lang="en-US" sz="2000" dirty="0" smtClean="0">
                <a:latin typeface="+mj-lt"/>
              </a:rPr>
              <a:t>Pre-screening those containers identified as high-risk at the foreign port of load prior to arrival in the U.S</a:t>
            </a:r>
          </a:p>
          <a:p>
            <a:pPr lvl="1"/>
            <a:r>
              <a:rPr lang="en-US" sz="2000" dirty="0" smtClean="0">
                <a:latin typeface="+mj-lt"/>
              </a:rPr>
              <a:t>Using detection technology to quickly pre-screen high-risk containers</a:t>
            </a:r>
          </a:p>
          <a:p>
            <a:pPr lvl="1"/>
            <a:r>
              <a:rPr lang="en-US" sz="2000" dirty="0" smtClean="0">
                <a:latin typeface="+mj-lt"/>
              </a:rPr>
              <a:t>Using smarter, tamper proof containers.  Customs will inspect some containers sealing them electronically, then Global Positioning Systems (GPS) will enable officials to detect when the electronic seals are broken</a:t>
            </a:r>
          </a:p>
          <a:p>
            <a:pPr lvl="1"/>
            <a:endParaRPr lang="en-US" sz="2400" dirty="0" smtClean="0"/>
          </a:p>
        </p:txBody>
      </p:sp>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026"/>
          <p:cNvSpPr>
            <a:spLocks noGrp="1" noChangeArrowheads="1"/>
          </p:cNvSpPr>
          <p:nvPr>
            <p:ph type="title"/>
          </p:nvPr>
        </p:nvSpPr>
        <p:spPr>
          <a:xfrm>
            <a:off x="609600" y="381000"/>
            <a:ext cx="8229600" cy="1143000"/>
          </a:xfrm>
        </p:spPr>
        <p:txBody>
          <a:bodyPr>
            <a:normAutofit/>
          </a:bodyPr>
          <a:lstStyle/>
          <a:p>
            <a:pPr algn="ctr"/>
            <a:r>
              <a:rPr lang="en-US" sz="3600" dirty="0" smtClean="0"/>
              <a:t>CSI (Container Security Initiative)</a:t>
            </a:r>
          </a:p>
        </p:txBody>
      </p:sp>
      <p:sp>
        <p:nvSpPr>
          <p:cNvPr id="22531" name="Rectangle 1027"/>
          <p:cNvSpPr>
            <a:spLocks noGrp="1" noChangeArrowheads="1"/>
          </p:cNvSpPr>
          <p:nvPr>
            <p:ph idx="1"/>
          </p:nvPr>
        </p:nvSpPr>
        <p:spPr>
          <a:xfrm>
            <a:off x="457200" y="1828800"/>
            <a:ext cx="8229600" cy="4525963"/>
          </a:xfrm>
        </p:spPr>
        <p:txBody>
          <a:bodyPr/>
          <a:lstStyle/>
          <a:p>
            <a:pPr algn="l">
              <a:buFontTx/>
              <a:buChar char="•"/>
            </a:pPr>
            <a:r>
              <a:rPr lang="en-US" sz="2800" dirty="0" smtClean="0">
                <a:latin typeface="+mj-lt"/>
              </a:rPr>
              <a:t>Who pays for the screening and if necessary, the stripping of the container?</a:t>
            </a:r>
          </a:p>
          <a:p>
            <a:endParaRPr lang="en-US" dirty="0" smtClean="0"/>
          </a:p>
        </p:txBody>
      </p:sp>
      <p:sp>
        <p:nvSpPr>
          <p:cNvPr id="70660" name="Rectangle 1028"/>
          <p:cNvSpPr>
            <a:spLocks noChangeArrowheads="1"/>
          </p:cNvSpPr>
          <p:nvPr/>
        </p:nvSpPr>
        <p:spPr bwMode="auto">
          <a:xfrm>
            <a:off x="304800" y="3200400"/>
            <a:ext cx="8458200" cy="1908215"/>
          </a:xfrm>
          <a:prstGeom prst="rect">
            <a:avLst/>
          </a:prstGeom>
          <a:noFill/>
          <a:ln w="9525">
            <a:noFill/>
            <a:miter lim="800000"/>
            <a:headEnd/>
            <a:tailEnd/>
          </a:ln>
        </p:spPr>
        <p:txBody>
          <a:bodyPr>
            <a:spAutoFit/>
          </a:bodyPr>
          <a:lstStyle/>
          <a:p>
            <a:pPr lvl="1">
              <a:buFontTx/>
              <a:buChar char="•"/>
            </a:pPr>
            <a:r>
              <a:rPr lang="en-US" sz="2000" dirty="0">
                <a:latin typeface="+mj-lt"/>
              </a:rPr>
              <a:t>The host country determines who pays for these direct costs.  In the U.S., the importer pays the costs associated with the inspecting and unloading of containers.</a:t>
            </a:r>
          </a:p>
          <a:p>
            <a:pPr lvl="1">
              <a:buFontTx/>
              <a:buChar char="•"/>
            </a:pPr>
            <a:r>
              <a:rPr lang="en-US" sz="2000" dirty="0">
                <a:latin typeface="+mj-lt"/>
              </a:rPr>
              <a:t>The host country examines the containers, CBP officers will observe the security screening.</a:t>
            </a:r>
          </a:p>
          <a:p>
            <a:pPr lvl="1">
              <a:buFontTx/>
              <a:buChar char="•"/>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70660"/>
                                        </p:tgtEl>
                                        <p:attrNameLst>
                                          <p:attrName>style.visibility</p:attrName>
                                        </p:attrNameLst>
                                      </p:cBhvr>
                                      <p:to>
                                        <p:strVal val="visible"/>
                                      </p:to>
                                    </p:set>
                                    <p:animEffect transition="in" filter="blinds(vertical)">
                                      <p:cBhvr>
                                        <p:cTn id="7" dur="500"/>
                                        <p:tgtEl>
                                          <p:spTgt spid="706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60" grpId="0" autoUpdateAnimBg="0"/>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381000" y="304800"/>
            <a:ext cx="8229600" cy="1143000"/>
          </a:xfrm>
        </p:spPr>
        <p:txBody>
          <a:bodyPr>
            <a:normAutofit/>
          </a:bodyPr>
          <a:lstStyle/>
          <a:p>
            <a:pPr algn="ctr"/>
            <a:r>
              <a:rPr lang="en-US" sz="3600" dirty="0" smtClean="0"/>
              <a:t>Current CSI Ports</a:t>
            </a:r>
          </a:p>
        </p:txBody>
      </p:sp>
      <p:sp>
        <p:nvSpPr>
          <p:cNvPr id="23555" name="Rectangle 3"/>
          <p:cNvSpPr>
            <a:spLocks noGrp="1" noChangeArrowheads="1"/>
          </p:cNvSpPr>
          <p:nvPr>
            <p:ph type="body" idx="1"/>
          </p:nvPr>
        </p:nvSpPr>
        <p:spPr>
          <a:xfrm>
            <a:off x="381000" y="1676400"/>
            <a:ext cx="8458200" cy="4572000"/>
          </a:xfrm>
        </p:spPr>
        <p:txBody>
          <a:bodyPr/>
          <a:lstStyle/>
          <a:p>
            <a:pPr>
              <a:lnSpc>
                <a:spcPct val="80000"/>
              </a:lnSpc>
              <a:buFontTx/>
              <a:buNone/>
            </a:pPr>
            <a:r>
              <a:rPr lang="en-US" sz="2400" dirty="0" smtClean="0">
                <a:latin typeface="+mj-lt"/>
              </a:rPr>
              <a:t>There are currently 58 ports now operational as follows:</a:t>
            </a:r>
          </a:p>
          <a:p>
            <a:pPr>
              <a:lnSpc>
                <a:spcPct val="130000"/>
              </a:lnSpc>
            </a:pPr>
            <a:r>
              <a:rPr lang="en-US" sz="1800" dirty="0" smtClean="0">
                <a:latin typeface="+mj-lt"/>
              </a:rPr>
              <a:t>North America   (3)</a:t>
            </a:r>
          </a:p>
          <a:p>
            <a:pPr lvl="1">
              <a:lnSpc>
                <a:spcPct val="80000"/>
              </a:lnSpc>
            </a:pPr>
            <a:r>
              <a:rPr lang="en-US" sz="1600" dirty="0" smtClean="0">
                <a:latin typeface="+mj-lt"/>
              </a:rPr>
              <a:t>Halifax, Nova Scotia</a:t>
            </a:r>
          </a:p>
          <a:p>
            <a:pPr lvl="1">
              <a:lnSpc>
                <a:spcPct val="80000"/>
              </a:lnSpc>
            </a:pPr>
            <a:r>
              <a:rPr lang="en-US" sz="1600" dirty="0" smtClean="0">
                <a:latin typeface="+mj-lt"/>
              </a:rPr>
              <a:t>Montreal, Quebec</a:t>
            </a:r>
          </a:p>
          <a:p>
            <a:pPr lvl="1">
              <a:lnSpc>
                <a:spcPct val="80000"/>
              </a:lnSpc>
            </a:pPr>
            <a:r>
              <a:rPr lang="en-US" sz="1600" dirty="0" smtClean="0">
                <a:latin typeface="+mj-lt"/>
              </a:rPr>
              <a:t>Vancouver, British Colombia</a:t>
            </a:r>
          </a:p>
          <a:p>
            <a:pPr lvl="1">
              <a:lnSpc>
                <a:spcPct val="80000"/>
              </a:lnSpc>
              <a:buFontTx/>
              <a:buNone/>
            </a:pPr>
            <a:endParaRPr lang="en-US" sz="1600" dirty="0" smtClean="0">
              <a:latin typeface="+mj-lt"/>
            </a:endParaRPr>
          </a:p>
          <a:p>
            <a:pPr>
              <a:lnSpc>
                <a:spcPct val="80000"/>
              </a:lnSpc>
            </a:pPr>
            <a:r>
              <a:rPr lang="en-US" sz="1800" dirty="0" smtClean="0">
                <a:latin typeface="+mj-lt"/>
              </a:rPr>
              <a:t>Central America (4)</a:t>
            </a:r>
          </a:p>
          <a:p>
            <a:pPr lvl="1">
              <a:lnSpc>
                <a:spcPct val="80000"/>
              </a:lnSpc>
            </a:pPr>
            <a:r>
              <a:rPr lang="en-US" sz="1600" dirty="0" smtClean="0">
                <a:solidFill>
                  <a:srgbClr val="333399"/>
                </a:solidFill>
                <a:latin typeface="+mj-lt"/>
              </a:rPr>
              <a:t>Puerto Cortes, Honduras</a:t>
            </a:r>
          </a:p>
          <a:p>
            <a:pPr lvl="1">
              <a:lnSpc>
                <a:spcPct val="80000"/>
              </a:lnSpc>
            </a:pPr>
            <a:r>
              <a:rPr lang="en-US" sz="1600" dirty="0" smtClean="0">
                <a:latin typeface="+mj-lt"/>
              </a:rPr>
              <a:t>Balboa, Panama</a:t>
            </a:r>
          </a:p>
          <a:p>
            <a:pPr lvl="1">
              <a:lnSpc>
                <a:spcPct val="80000"/>
              </a:lnSpc>
            </a:pPr>
            <a:r>
              <a:rPr lang="en-US" sz="1600" dirty="0" smtClean="0">
                <a:latin typeface="+mj-lt"/>
              </a:rPr>
              <a:t>Colon, Panama</a:t>
            </a:r>
          </a:p>
          <a:p>
            <a:pPr lvl="1">
              <a:lnSpc>
                <a:spcPct val="80000"/>
              </a:lnSpc>
            </a:pPr>
            <a:r>
              <a:rPr lang="en-US" sz="1600" dirty="0" smtClean="0">
                <a:latin typeface="+mj-lt"/>
              </a:rPr>
              <a:t>Manzanillo, Panama</a:t>
            </a:r>
          </a:p>
          <a:p>
            <a:pPr lvl="1">
              <a:lnSpc>
                <a:spcPct val="80000"/>
              </a:lnSpc>
              <a:buFontTx/>
              <a:buNone/>
            </a:pPr>
            <a:endParaRPr lang="en-US" sz="1600" dirty="0" smtClean="0">
              <a:solidFill>
                <a:schemeClr val="accent1"/>
              </a:solidFill>
              <a:latin typeface="+mj-lt"/>
            </a:endParaRPr>
          </a:p>
          <a:p>
            <a:pPr>
              <a:lnSpc>
                <a:spcPct val="80000"/>
              </a:lnSpc>
            </a:pPr>
            <a:r>
              <a:rPr lang="en-US" sz="1800" dirty="0" smtClean="0">
                <a:latin typeface="+mj-lt"/>
              </a:rPr>
              <a:t>South America   (3)</a:t>
            </a:r>
          </a:p>
          <a:p>
            <a:pPr lvl="1">
              <a:lnSpc>
                <a:spcPct val="80000"/>
              </a:lnSpc>
            </a:pPr>
            <a:r>
              <a:rPr lang="en-US" sz="1600" dirty="0" smtClean="0">
                <a:latin typeface="+mj-lt"/>
              </a:rPr>
              <a:t>Santos, Brazil</a:t>
            </a:r>
          </a:p>
          <a:p>
            <a:pPr lvl="1">
              <a:lnSpc>
                <a:spcPct val="80000"/>
              </a:lnSpc>
            </a:pPr>
            <a:r>
              <a:rPr lang="en-US" sz="1600" dirty="0" smtClean="0">
                <a:latin typeface="+mj-lt"/>
              </a:rPr>
              <a:t>Buenos Aires, Argentina</a:t>
            </a:r>
          </a:p>
          <a:p>
            <a:pPr lvl="1">
              <a:lnSpc>
                <a:spcPct val="80000"/>
              </a:lnSpc>
            </a:pPr>
            <a:r>
              <a:rPr lang="en-US" sz="1600" dirty="0" smtClean="0">
                <a:latin typeface="+mj-lt"/>
              </a:rPr>
              <a:t>Cartagena, Columbia	</a:t>
            </a:r>
          </a:p>
          <a:p>
            <a:pPr lvl="1">
              <a:lnSpc>
                <a:spcPct val="80000"/>
              </a:lnSpc>
            </a:pPr>
            <a:endParaRPr lang="en-US" sz="1600" dirty="0" smtClean="0"/>
          </a:p>
        </p:txBody>
      </p:sp>
      <p:pic>
        <p:nvPicPr>
          <p:cNvPr id="5" name="Picture 4" descr="Picture6[1].jpg"/>
          <p:cNvPicPr>
            <a:picLocks noChangeAspect="1"/>
          </p:cNvPicPr>
          <p:nvPr/>
        </p:nvPicPr>
        <p:blipFill>
          <a:blip r:embed="rId3"/>
          <a:stretch>
            <a:fillRect/>
          </a:stretch>
        </p:blipFill>
        <p:spPr>
          <a:xfrm>
            <a:off x="6019800" y="2286000"/>
            <a:ext cx="2150622" cy="3749040"/>
          </a:xfrm>
          <a:prstGeom prst="rect">
            <a:avLst/>
          </a:prstGeom>
        </p:spPr>
      </p:pic>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304800"/>
            <a:ext cx="8229600" cy="1143000"/>
          </a:xfrm>
        </p:spPr>
        <p:txBody>
          <a:bodyPr>
            <a:normAutofit/>
          </a:bodyPr>
          <a:lstStyle/>
          <a:p>
            <a:pPr algn="ctr"/>
            <a:r>
              <a:rPr lang="en-US" sz="3600" dirty="0" smtClean="0"/>
              <a:t>Current CSI Ports</a:t>
            </a:r>
          </a:p>
        </p:txBody>
      </p:sp>
      <p:sp>
        <p:nvSpPr>
          <p:cNvPr id="24579" name="Rectangle 3"/>
          <p:cNvSpPr>
            <a:spLocks noGrp="1" noChangeArrowheads="1"/>
          </p:cNvSpPr>
          <p:nvPr>
            <p:ph type="body" idx="1"/>
          </p:nvPr>
        </p:nvSpPr>
        <p:spPr>
          <a:xfrm>
            <a:off x="381000" y="1600200"/>
            <a:ext cx="8458200" cy="4572000"/>
          </a:xfrm>
        </p:spPr>
        <p:txBody>
          <a:bodyPr/>
          <a:lstStyle/>
          <a:p>
            <a:pPr>
              <a:lnSpc>
                <a:spcPct val="130000"/>
              </a:lnSpc>
            </a:pPr>
            <a:r>
              <a:rPr lang="en-US" sz="2000" dirty="0" smtClean="0">
                <a:latin typeface="+mj-lt"/>
              </a:rPr>
              <a:t>The Caribbean     (3)</a:t>
            </a:r>
          </a:p>
          <a:p>
            <a:pPr lvl="1">
              <a:lnSpc>
                <a:spcPct val="130000"/>
              </a:lnSpc>
            </a:pPr>
            <a:r>
              <a:rPr lang="en-US" sz="1800" dirty="0" smtClean="0">
                <a:latin typeface="+mj-lt"/>
              </a:rPr>
              <a:t>Kingston, Jamaica</a:t>
            </a:r>
          </a:p>
          <a:p>
            <a:pPr lvl="1"/>
            <a:r>
              <a:rPr lang="en-US" sz="1800" dirty="0" smtClean="0">
                <a:latin typeface="+mj-lt"/>
              </a:rPr>
              <a:t>Caucedo, Dominican Republic</a:t>
            </a:r>
          </a:p>
          <a:p>
            <a:pPr lvl="1">
              <a:lnSpc>
                <a:spcPct val="105000"/>
              </a:lnSpc>
            </a:pPr>
            <a:r>
              <a:rPr lang="en-US" sz="1800" dirty="0" smtClean="0">
                <a:latin typeface="+mj-lt"/>
              </a:rPr>
              <a:t>Freeport, Bahamas</a:t>
            </a:r>
          </a:p>
          <a:p>
            <a:pPr lvl="1">
              <a:lnSpc>
                <a:spcPct val="130000"/>
              </a:lnSpc>
              <a:buFontTx/>
              <a:buNone/>
            </a:pPr>
            <a:endParaRPr lang="en-US" sz="1800" dirty="0" smtClean="0">
              <a:solidFill>
                <a:srgbClr val="9900FF"/>
              </a:solidFill>
              <a:latin typeface="+mj-lt"/>
            </a:endParaRPr>
          </a:p>
          <a:p>
            <a:pPr>
              <a:lnSpc>
                <a:spcPct val="130000"/>
              </a:lnSpc>
            </a:pPr>
            <a:r>
              <a:rPr lang="en-US" sz="2000" dirty="0" smtClean="0">
                <a:latin typeface="+mj-lt"/>
              </a:rPr>
              <a:t>Europe  	  (23)</a:t>
            </a:r>
          </a:p>
          <a:p>
            <a:pPr lvl="1">
              <a:lnSpc>
                <a:spcPct val="130000"/>
              </a:lnSpc>
            </a:pPr>
            <a:r>
              <a:rPr lang="en-US" sz="1800" dirty="0" smtClean="0">
                <a:latin typeface="+mj-lt"/>
              </a:rPr>
              <a:t>Rotterdam, Netherlands</a:t>
            </a:r>
          </a:p>
          <a:p>
            <a:pPr lvl="1">
              <a:lnSpc>
                <a:spcPct val="105000"/>
              </a:lnSpc>
            </a:pPr>
            <a:r>
              <a:rPr lang="en-US" sz="1800" dirty="0" smtClean="0">
                <a:latin typeface="+mj-lt"/>
              </a:rPr>
              <a:t>Le Havre, France</a:t>
            </a:r>
          </a:p>
          <a:p>
            <a:pPr lvl="1">
              <a:lnSpc>
                <a:spcPct val="105000"/>
              </a:lnSpc>
            </a:pPr>
            <a:r>
              <a:rPr lang="en-US" sz="1800" dirty="0" smtClean="0">
                <a:latin typeface="+mj-lt"/>
              </a:rPr>
              <a:t>Marseille, France</a:t>
            </a:r>
          </a:p>
          <a:p>
            <a:pPr lvl="1">
              <a:lnSpc>
                <a:spcPct val="105000"/>
              </a:lnSpc>
            </a:pPr>
            <a:r>
              <a:rPr lang="en-US" sz="1800" dirty="0" smtClean="0">
                <a:latin typeface="+mj-lt"/>
              </a:rPr>
              <a:t>Bremerhaven, Germany</a:t>
            </a:r>
          </a:p>
          <a:p>
            <a:pPr lvl="1">
              <a:lnSpc>
                <a:spcPct val="105000"/>
              </a:lnSpc>
            </a:pPr>
            <a:r>
              <a:rPr lang="en-US" sz="1800" dirty="0" smtClean="0">
                <a:latin typeface="+mj-lt"/>
              </a:rPr>
              <a:t>Hamburg, Germany</a:t>
            </a:r>
          </a:p>
          <a:p>
            <a:pPr lvl="1">
              <a:lnSpc>
                <a:spcPct val="130000"/>
              </a:lnSpc>
              <a:buFontTx/>
              <a:buNone/>
            </a:pPr>
            <a:endParaRPr lang="en-US" sz="1800" dirty="0" smtClean="0">
              <a:solidFill>
                <a:srgbClr val="660066"/>
              </a:solidFill>
            </a:endParaRPr>
          </a:p>
        </p:txBody>
      </p:sp>
      <p:pic>
        <p:nvPicPr>
          <p:cNvPr id="6" name="Picture 4"/>
          <p:cNvPicPr>
            <a:picLocks noChangeAspect="1" noChangeArrowheads="1"/>
          </p:cNvPicPr>
          <p:nvPr/>
        </p:nvPicPr>
        <p:blipFill>
          <a:blip r:embed="rId3"/>
          <a:srcRect/>
          <a:stretch>
            <a:fillRect/>
          </a:stretch>
        </p:blipFill>
        <p:spPr bwMode="auto">
          <a:xfrm>
            <a:off x="4876800" y="3505200"/>
            <a:ext cx="3609975" cy="23891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304800"/>
            <a:ext cx="8229600" cy="1143000"/>
          </a:xfrm>
        </p:spPr>
        <p:txBody>
          <a:bodyPr>
            <a:normAutofit/>
          </a:bodyPr>
          <a:lstStyle/>
          <a:p>
            <a:pPr algn="ctr"/>
            <a:r>
              <a:rPr lang="en-US" sz="3600" dirty="0" smtClean="0"/>
              <a:t>Current CSI Ports</a:t>
            </a:r>
          </a:p>
        </p:txBody>
      </p:sp>
      <p:sp>
        <p:nvSpPr>
          <p:cNvPr id="25603" name="Rectangle 3"/>
          <p:cNvSpPr>
            <a:spLocks noGrp="1" noChangeArrowheads="1"/>
          </p:cNvSpPr>
          <p:nvPr>
            <p:ph type="body" idx="1"/>
          </p:nvPr>
        </p:nvSpPr>
        <p:spPr>
          <a:xfrm>
            <a:off x="304800" y="1676400"/>
            <a:ext cx="8458200" cy="4724400"/>
          </a:xfrm>
        </p:spPr>
        <p:txBody>
          <a:bodyPr/>
          <a:lstStyle/>
          <a:p>
            <a:pPr>
              <a:lnSpc>
                <a:spcPct val="130000"/>
              </a:lnSpc>
            </a:pPr>
            <a:r>
              <a:rPr lang="en-US" sz="2400" dirty="0" smtClean="0">
                <a:latin typeface="+mj-lt"/>
              </a:rPr>
              <a:t>Europe        (23)</a:t>
            </a:r>
          </a:p>
          <a:p>
            <a:pPr lvl="1">
              <a:lnSpc>
                <a:spcPct val="130000"/>
              </a:lnSpc>
            </a:pPr>
            <a:r>
              <a:rPr lang="en-US" sz="1800" dirty="0" smtClean="0">
                <a:latin typeface="+mj-lt"/>
              </a:rPr>
              <a:t>Antwerp, Belgium</a:t>
            </a:r>
          </a:p>
          <a:p>
            <a:pPr lvl="1">
              <a:lnSpc>
                <a:spcPct val="105000"/>
              </a:lnSpc>
            </a:pPr>
            <a:r>
              <a:rPr lang="en-US" sz="1800" dirty="0" smtClean="0">
                <a:latin typeface="+mj-lt"/>
              </a:rPr>
              <a:t>Zeebrugge, Belgium</a:t>
            </a:r>
          </a:p>
          <a:p>
            <a:pPr lvl="1">
              <a:lnSpc>
                <a:spcPct val="105000"/>
              </a:lnSpc>
            </a:pPr>
            <a:r>
              <a:rPr lang="en-US" sz="1800" dirty="0" smtClean="0">
                <a:latin typeface="+mj-lt"/>
              </a:rPr>
              <a:t>Gothenburg, Sweden</a:t>
            </a:r>
          </a:p>
          <a:p>
            <a:pPr lvl="1">
              <a:lnSpc>
                <a:spcPct val="105000"/>
              </a:lnSpc>
            </a:pPr>
            <a:r>
              <a:rPr lang="en-US" sz="1800" dirty="0" smtClean="0">
                <a:latin typeface="+mj-lt"/>
              </a:rPr>
              <a:t>Felixstowe, United Kingdom</a:t>
            </a:r>
          </a:p>
          <a:p>
            <a:pPr lvl="1">
              <a:lnSpc>
                <a:spcPct val="105000"/>
              </a:lnSpc>
            </a:pPr>
            <a:r>
              <a:rPr lang="en-US" sz="1800" dirty="0" smtClean="0">
                <a:latin typeface="+mj-lt"/>
              </a:rPr>
              <a:t>Liverpool, United Kingdom</a:t>
            </a:r>
          </a:p>
          <a:p>
            <a:pPr lvl="1">
              <a:lnSpc>
                <a:spcPct val="105000"/>
              </a:lnSpc>
            </a:pPr>
            <a:r>
              <a:rPr lang="en-US" sz="1800" dirty="0" smtClean="0">
                <a:latin typeface="+mj-lt"/>
              </a:rPr>
              <a:t>Southampton, United Kingdom</a:t>
            </a:r>
          </a:p>
          <a:p>
            <a:pPr lvl="1">
              <a:lnSpc>
                <a:spcPct val="105000"/>
              </a:lnSpc>
            </a:pPr>
            <a:r>
              <a:rPr lang="en-US" sz="1800" dirty="0" smtClean="0">
                <a:latin typeface="+mj-lt"/>
              </a:rPr>
              <a:t>Thamesport, United Kingdom</a:t>
            </a:r>
          </a:p>
          <a:p>
            <a:pPr lvl="1">
              <a:lnSpc>
                <a:spcPct val="105000"/>
              </a:lnSpc>
            </a:pPr>
            <a:r>
              <a:rPr lang="en-US" sz="1800" dirty="0" smtClean="0">
                <a:latin typeface="+mj-lt"/>
              </a:rPr>
              <a:t>Tilbury, United Kingdom</a:t>
            </a:r>
          </a:p>
          <a:p>
            <a:pPr lvl="1">
              <a:lnSpc>
                <a:spcPct val="105000"/>
              </a:lnSpc>
            </a:pPr>
            <a:r>
              <a:rPr lang="en-US" sz="1800" dirty="0" smtClean="0">
                <a:latin typeface="+mj-lt"/>
              </a:rPr>
              <a:t>Genoa, Italy</a:t>
            </a:r>
          </a:p>
          <a:p>
            <a:pPr lvl="1">
              <a:lnSpc>
                <a:spcPct val="105000"/>
              </a:lnSpc>
            </a:pPr>
            <a:r>
              <a:rPr lang="en-US" sz="1800" dirty="0" smtClean="0">
                <a:latin typeface="+mj-lt"/>
              </a:rPr>
              <a:t>La Spezia, Italy</a:t>
            </a:r>
          </a:p>
          <a:p>
            <a:pPr lvl="1">
              <a:lnSpc>
                <a:spcPct val="105000"/>
              </a:lnSpc>
              <a:buFontTx/>
              <a:buNone/>
            </a:pPr>
            <a:endParaRPr lang="en-US" sz="2000" dirty="0" smtClean="0">
              <a:solidFill>
                <a:srgbClr val="660066"/>
              </a:solidFill>
            </a:endParaRPr>
          </a:p>
        </p:txBody>
      </p:sp>
      <p:pic>
        <p:nvPicPr>
          <p:cNvPr id="25604" name="Picture 5"/>
          <p:cNvPicPr>
            <a:picLocks noChangeAspect="1" noChangeArrowheads="1"/>
          </p:cNvPicPr>
          <p:nvPr/>
        </p:nvPicPr>
        <p:blipFill>
          <a:blip r:embed="rId3"/>
          <a:srcRect/>
          <a:stretch>
            <a:fillRect/>
          </a:stretch>
        </p:blipFill>
        <p:spPr bwMode="auto">
          <a:xfrm>
            <a:off x="4648200" y="3276600"/>
            <a:ext cx="3819525" cy="257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a:xfrm>
            <a:off x="457200" y="304800"/>
            <a:ext cx="8229600" cy="1143000"/>
          </a:xfrm>
        </p:spPr>
        <p:txBody>
          <a:bodyPr>
            <a:normAutofit/>
          </a:bodyPr>
          <a:lstStyle/>
          <a:p>
            <a:pPr algn="ctr"/>
            <a:r>
              <a:rPr lang="en-US" sz="3600" dirty="0" smtClean="0"/>
              <a:t>Current CSI Ports</a:t>
            </a:r>
          </a:p>
        </p:txBody>
      </p:sp>
      <p:sp>
        <p:nvSpPr>
          <p:cNvPr id="4100" name="Rectangle 3"/>
          <p:cNvSpPr>
            <a:spLocks noGrp="1" noChangeArrowheads="1"/>
          </p:cNvSpPr>
          <p:nvPr>
            <p:ph type="body" idx="1"/>
          </p:nvPr>
        </p:nvSpPr>
        <p:spPr>
          <a:xfrm>
            <a:off x="609600" y="1676400"/>
            <a:ext cx="7772400" cy="4114800"/>
          </a:xfrm>
        </p:spPr>
        <p:txBody>
          <a:bodyPr/>
          <a:lstStyle/>
          <a:p>
            <a:pPr>
              <a:lnSpc>
                <a:spcPct val="130000"/>
              </a:lnSpc>
            </a:pPr>
            <a:r>
              <a:rPr lang="en-US" sz="2400" dirty="0" smtClean="0">
                <a:latin typeface="+mj-lt"/>
              </a:rPr>
              <a:t>Europe        (23)</a:t>
            </a:r>
          </a:p>
          <a:p>
            <a:pPr lvl="1">
              <a:lnSpc>
                <a:spcPct val="135000"/>
              </a:lnSpc>
            </a:pPr>
            <a:r>
              <a:rPr lang="en-US" sz="1800" dirty="0" smtClean="0">
                <a:latin typeface="+mj-lt"/>
              </a:rPr>
              <a:t>Naples, Italy</a:t>
            </a:r>
          </a:p>
          <a:p>
            <a:pPr lvl="1">
              <a:lnSpc>
                <a:spcPct val="135000"/>
              </a:lnSpc>
            </a:pPr>
            <a:r>
              <a:rPr lang="en-US" sz="1800" dirty="0" smtClean="0">
                <a:latin typeface="+mj-lt"/>
              </a:rPr>
              <a:t>Gioia Tauro, Italy</a:t>
            </a:r>
          </a:p>
          <a:p>
            <a:pPr lvl="1">
              <a:lnSpc>
                <a:spcPct val="135000"/>
              </a:lnSpc>
            </a:pPr>
            <a:r>
              <a:rPr lang="en-US" sz="1800" dirty="0" smtClean="0">
                <a:latin typeface="+mj-lt"/>
              </a:rPr>
              <a:t>Livorno, Italy</a:t>
            </a:r>
          </a:p>
          <a:p>
            <a:pPr lvl="1">
              <a:lnSpc>
                <a:spcPct val="135000"/>
              </a:lnSpc>
            </a:pPr>
            <a:r>
              <a:rPr lang="en-US" sz="1800" dirty="0" smtClean="0">
                <a:latin typeface="+mj-lt"/>
              </a:rPr>
              <a:t>Piraeus, Greece</a:t>
            </a:r>
          </a:p>
          <a:p>
            <a:pPr lvl="1">
              <a:lnSpc>
                <a:spcPct val="135000"/>
              </a:lnSpc>
            </a:pPr>
            <a:r>
              <a:rPr lang="en-US" sz="1800" dirty="0" smtClean="0">
                <a:latin typeface="+mj-lt"/>
              </a:rPr>
              <a:t>Algeciras, Spain</a:t>
            </a:r>
          </a:p>
          <a:p>
            <a:pPr lvl="1">
              <a:lnSpc>
                <a:spcPct val="135000"/>
              </a:lnSpc>
            </a:pPr>
            <a:r>
              <a:rPr lang="en-US" sz="1800" dirty="0" smtClean="0">
                <a:latin typeface="+mj-lt"/>
              </a:rPr>
              <a:t>Barcelona, Spain</a:t>
            </a:r>
          </a:p>
          <a:p>
            <a:pPr lvl="1">
              <a:lnSpc>
                <a:spcPct val="135000"/>
              </a:lnSpc>
            </a:pPr>
            <a:r>
              <a:rPr lang="en-US" sz="1800" dirty="0" smtClean="0">
                <a:latin typeface="+mj-lt"/>
              </a:rPr>
              <a:t>Valencia, Spain</a:t>
            </a:r>
          </a:p>
          <a:p>
            <a:pPr lvl="1">
              <a:lnSpc>
                <a:spcPct val="135000"/>
              </a:lnSpc>
            </a:pPr>
            <a:r>
              <a:rPr lang="en-US" sz="1800" dirty="0" smtClean="0">
                <a:latin typeface="+mj-lt"/>
              </a:rPr>
              <a:t>Lisbon, Portugal</a:t>
            </a:r>
          </a:p>
        </p:txBody>
      </p:sp>
      <p:graphicFrame>
        <p:nvGraphicFramePr>
          <p:cNvPr id="4098" name="Object 4"/>
          <p:cNvGraphicFramePr>
            <a:graphicFrameLocks noChangeAspect="1"/>
          </p:cNvGraphicFramePr>
          <p:nvPr/>
        </p:nvGraphicFramePr>
        <p:xfrm>
          <a:off x="3581400" y="3810000"/>
          <a:ext cx="5192713" cy="1543050"/>
        </p:xfrm>
        <a:graphic>
          <a:graphicData uri="http://schemas.openxmlformats.org/presentationml/2006/ole">
            <p:oleObj spid="_x0000_s660482" name="Photo Editor Photo" r:id="rId4" imgW="3048426" imgH="905001" progId="">
              <p:embed/>
            </p:oleObj>
          </a:graphicData>
        </a:graphic>
      </p:graphicFrame>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228600"/>
            <a:ext cx="8229600" cy="1143000"/>
          </a:xfrm>
        </p:spPr>
        <p:txBody>
          <a:bodyPr>
            <a:normAutofit/>
          </a:bodyPr>
          <a:lstStyle/>
          <a:p>
            <a:pPr algn="ctr"/>
            <a:r>
              <a:rPr lang="en-US" sz="3600" dirty="0" smtClean="0"/>
              <a:t>Current CSI Ports</a:t>
            </a:r>
          </a:p>
        </p:txBody>
      </p:sp>
      <p:sp>
        <p:nvSpPr>
          <p:cNvPr id="26627" name="Rectangle 3"/>
          <p:cNvSpPr>
            <a:spLocks noGrp="1" noChangeArrowheads="1"/>
          </p:cNvSpPr>
          <p:nvPr>
            <p:ph type="body" idx="1"/>
          </p:nvPr>
        </p:nvSpPr>
        <p:spPr>
          <a:xfrm>
            <a:off x="381000" y="1600200"/>
            <a:ext cx="8458200" cy="4114800"/>
          </a:xfrm>
        </p:spPr>
        <p:txBody>
          <a:bodyPr>
            <a:normAutofit fontScale="92500" lnSpcReduction="10000"/>
          </a:bodyPr>
          <a:lstStyle/>
          <a:p>
            <a:pPr>
              <a:lnSpc>
                <a:spcPct val="80000"/>
              </a:lnSpc>
            </a:pPr>
            <a:r>
              <a:rPr lang="en-US" sz="2000" dirty="0" smtClean="0">
                <a:latin typeface="+mj-lt"/>
              </a:rPr>
              <a:t>Asia      (15)</a:t>
            </a:r>
          </a:p>
          <a:p>
            <a:pPr lvl="1">
              <a:lnSpc>
                <a:spcPct val="130000"/>
              </a:lnSpc>
            </a:pPr>
            <a:r>
              <a:rPr lang="en-US" sz="1800" dirty="0" smtClean="0">
                <a:latin typeface="+mj-lt"/>
              </a:rPr>
              <a:t>Singapore</a:t>
            </a:r>
          </a:p>
          <a:p>
            <a:pPr lvl="1">
              <a:lnSpc>
                <a:spcPct val="130000"/>
              </a:lnSpc>
            </a:pPr>
            <a:r>
              <a:rPr lang="en-US" sz="1800" dirty="0" smtClean="0">
                <a:latin typeface="+mj-lt"/>
              </a:rPr>
              <a:t>Yokohama, Japan</a:t>
            </a:r>
          </a:p>
          <a:p>
            <a:pPr lvl="1">
              <a:lnSpc>
                <a:spcPct val="130000"/>
              </a:lnSpc>
            </a:pPr>
            <a:r>
              <a:rPr lang="en-US" sz="1800" dirty="0" smtClean="0">
                <a:latin typeface="+mj-lt"/>
              </a:rPr>
              <a:t>Tokyo, Japan</a:t>
            </a:r>
          </a:p>
          <a:p>
            <a:pPr lvl="1">
              <a:lnSpc>
                <a:spcPct val="130000"/>
              </a:lnSpc>
            </a:pPr>
            <a:r>
              <a:rPr lang="en-US" sz="1800" dirty="0" smtClean="0">
                <a:latin typeface="+mj-lt"/>
              </a:rPr>
              <a:t>Nagoya, Japan</a:t>
            </a:r>
          </a:p>
          <a:p>
            <a:pPr lvl="1">
              <a:lnSpc>
                <a:spcPct val="130000"/>
              </a:lnSpc>
            </a:pPr>
            <a:r>
              <a:rPr lang="en-US" sz="1800" dirty="0" smtClean="0">
                <a:latin typeface="+mj-lt"/>
              </a:rPr>
              <a:t>Kobe, Japan</a:t>
            </a:r>
          </a:p>
          <a:p>
            <a:pPr lvl="1">
              <a:lnSpc>
                <a:spcPct val="130000"/>
              </a:lnSpc>
            </a:pPr>
            <a:r>
              <a:rPr lang="en-US" sz="1800" dirty="0" smtClean="0">
                <a:latin typeface="+mj-lt"/>
              </a:rPr>
              <a:t>Hong Kong</a:t>
            </a:r>
          </a:p>
          <a:p>
            <a:pPr lvl="1">
              <a:lnSpc>
                <a:spcPct val="130000"/>
              </a:lnSpc>
            </a:pPr>
            <a:r>
              <a:rPr lang="en-US" sz="1800" dirty="0" smtClean="0">
                <a:latin typeface="+mj-lt"/>
              </a:rPr>
              <a:t>Pusan, Korea</a:t>
            </a:r>
          </a:p>
          <a:p>
            <a:pPr lvl="1">
              <a:lnSpc>
                <a:spcPct val="130000"/>
              </a:lnSpc>
            </a:pPr>
            <a:r>
              <a:rPr lang="en-US" sz="1800" dirty="0" smtClean="0">
                <a:latin typeface="+mj-lt"/>
              </a:rPr>
              <a:t>Port Kelang, Malaysia</a:t>
            </a:r>
          </a:p>
          <a:p>
            <a:pPr lvl="1">
              <a:lnSpc>
                <a:spcPct val="130000"/>
              </a:lnSpc>
            </a:pPr>
            <a:r>
              <a:rPr lang="en-US" sz="1800" dirty="0" smtClean="0">
                <a:latin typeface="+mj-lt"/>
              </a:rPr>
              <a:t>Tanjong Pelepas, Malaysia</a:t>
            </a:r>
          </a:p>
          <a:p>
            <a:pPr lvl="1">
              <a:lnSpc>
                <a:spcPct val="130000"/>
              </a:lnSpc>
            </a:pPr>
            <a:r>
              <a:rPr lang="en-US" sz="1800" dirty="0" smtClean="0">
                <a:latin typeface="+mj-lt"/>
              </a:rPr>
              <a:t>Laem Chabang, Thailand</a:t>
            </a:r>
          </a:p>
        </p:txBody>
      </p:sp>
      <p:pic>
        <p:nvPicPr>
          <p:cNvPr id="26628" name="Picture 5"/>
          <p:cNvPicPr>
            <a:picLocks noChangeAspect="1" noChangeArrowheads="1"/>
          </p:cNvPicPr>
          <p:nvPr/>
        </p:nvPicPr>
        <p:blipFill>
          <a:blip r:embed="rId3"/>
          <a:srcRect/>
          <a:stretch>
            <a:fillRect/>
          </a:stretch>
        </p:blipFill>
        <p:spPr bwMode="auto">
          <a:xfrm>
            <a:off x="4572000" y="2743200"/>
            <a:ext cx="3857625" cy="2571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57200" y="228600"/>
            <a:ext cx="8229600" cy="1143000"/>
          </a:xfrm>
        </p:spPr>
        <p:txBody>
          <a:bodyPr>
            <a:normAutofit/>
          </a:bodyPr>
          <a:lstStyle/>
          <a:p>
            <a:pPr algn="ctr"/>
            <a:r>
              <a:rPr lang="en-US" sz="3600" dirty="0" smtClean="0"/>
              <a:t>Current CSI Ports</a:t>
            </a:r>
          </a:p>
        </p:txBody>
      </p:sp>
      <p:sp>
        <p:nvSpPr>
          <p:cNvPr id="27651" name="Rectangle 3"/>
          <p:cNvSpPr>
            <a:spLocks noGrp="1" noChangeArrowheads="1"/>
          </p:cNvSpPr>
          <p:nvPr>
            <p:ph type="body" idx="1"/>
          </p:nvPr>
        </p:nvSpPr>
        <p:spPr>
          <a:xfrm>
            <a:off x="381000" y="1524000"/>
            <a:ext cx="8458200" cy="4114800"/>
          </a:xfrm>
        </p:spPr>
        <p:txBody>
          <a:bodyPr>
            <a:noAutofit/>
          </a:bodyPr>
          <a:lstStyle/>
          <a:p>
            <a:pPr marL="609600" indent="-609600">
              <a:lnSpc>
                <a:spcPct val="80000"/>
              </a:lnSpc>
            </a:pPr>
            <a:r>
              <a:rPr lang="en-US" sz="1800" dirty="0" smtClean="0">
                <a:latin typeface="+mj-lt"/>
              </a:rPr>
              <a:t>Asia     (15)</a:t>
            </a:r>
          </a:p>
          <a:p>
            <a:pPr marL="990600" lvl="1" indent="-533400">
              <a:lnSpc>
                <a:spcPct val="80000"/>
              </a:lnSpc>
            </a:pPr>
            <a:r>
              <a:rPr lang="en-US" sz="1800" dirty="0" smtClean="0">
                <a:latin typeface="+mj-lt"/>
              </a:rPr>
              <a:t>Shanghai, China</a:t>
            </a:r>
          </a:p>
          <a:p>
            <a:pPr marL="990600" lvl="1" indent="-533400">
              <a:lnSpc>
                <a:spcPct val="80000"/>
              </a:lnSpc>
            </a:pPr>
            <a:r>
              <a:rPr lang="en-US" sz="1800" dirty="0" smtClean="0">
                <a:latin typeface="+mj-lt"/>
              </a:rPr>
              <a:t>Shenzhen, China</a:t>
            </a:r>
          </a:p>
          <a:p>
            <a:pPr marL="990600" lvl="1" indent="-533400">
              <a:lnSpc>
                <a:spcPct val="80000"/>
              </a:lnSpc>
            </a:pPr>
            <a:r>
              <a:rPr lang="en-US" sz="1800" dirty="0" smtClean="0">
                <a:latin typeface="+mj-lt"/>
              </a:rPr>
              <a:t>Kaoshiung, Taiwan </a:t>
            </a:r>
          </a:p>
          <a:p>
            <a:pPr marL="990600" lvl="1" indent="-533400">
              <a:lnSpc>
                <a:spcPct val="80000"/>
              </a:lnSpc>
            </a:pPr>
            <a:r>
              <a:rPr lang="en-US" sz="1800" dirty="0" smtClean="0">
                <a:latin typeface="+mj-lt"/>
              </a:rPr>
              <a:t>Chi-Lung (Keelung), Taiwan</a:t>
            </a:r>
          </a:p>
          <a:p>
            <a:pPr marL="990600" lvl="1" indent="-533400">
              <a:lnSpc>
                <a:spcPct val="80000"/>
              </a:lnSpc>
            </a:pPr>
            <a:r>
              <a:rPr lang="en-US" sz="1800" dirty="0" smtClean="0">
                <a:latin typeface="+mj-lt"/>
              </a:rPr>
              <a:t>Colombo, Sri Lanka</a:t>
            </a:r>
          </a:p>
          <a:p>
            <a:pPr marL="990600" lvl="1" indent="-533400">
              <a:lnSpc>
                <a:spcPct val="80000"/>
              </a:lnSpc>
              <a:buFontTx/>
              <a:buNone/>
            </a:pPr>
            <a:endParaRPr lang="en-US" sz="1800" dirty="0" smtClean="0">
              <a:latin typeface="+mj-lt"/>
            </a:endParaRPr>
          </a:p>
          <a:p>
            <a:pPr marL="609600" indent="-609600">
              <a:lnSpc>
                <a:spcPct val="80000"/>
              </a:lnSpc>
            </a:pPr>
            <a:r>
              <a:rPr lang="en-US" sz="1800" dirty="0" smtClean="0">
                <a:latin typeface="+mj-lt"/>
              </a:rPr>
              <a:t>Middle East   (5)</a:t>
            </a:r>
          </a:p>
          <a:p>
            <a:pPr marL="990600" lvl="1" indent="-533400">
              <a:lnSpc>
                <a:spcPct val="80000"/>
              </a:lnSpc>
            </a:pPr>
            <a:r>
              <a:rPr lang="en-US" sz="1800" dirty="0" smtClean="0">
                <a:latin typeface="+mj-lt"/>
              </a:rPr>
              <a:t>Dubai, U.A.E.</a:t>
            </a:r>
          </a:p>
          <a:p>
            <a:pPr marL="990600" lvl="1" indent="-533400">
              <a:lnSpc>
                <a:spcPct val="80000"/>
              </a:lnSpc>
            </a:pPr>
            <a:r>
              <a:rPr lang="en-US" sz="1800" dirty="0" smtClean="0">
                <a:latin typeface="+mj-lt"/>
              </a:rPr>
              <a:t>Ashdod, Israel</a:t>
            </a:r>
          </a:p>
          <a:p>
            <a:pPr marL="990600" lvl="1" indent="-533400">
              <a:lnSpc>
                <a:spcPct val="80000"/>
              </a:lnSpc>
            </a:pPr>
            <a:r>
              <a:rPr lang="en-US" sz="1800" dirty="0" smtClean="0">
                <a:latin typeface="+mj-lt"/>
              </a:rPr>
              <a:t>Haifa, Israel</a:t>
            </a:r>
          </a:p>
          <a:p>
            <a:pPr marL="990600" lvl="1" indent="-533400">
              <a:lnSpc>
                <a:spcPct val="80000"/>
              </a:lnSpc>
            </a:pPr>
            <a:r>
              <a:rPr lang="en-US" sz="1800" dirty="0" smtClean="0">
                <a:latin typeface="+mj-lt"/>
              </a:rPr>
              <a:t>Port Salalah, Oman</a:t>
            </a:r>
          </a:p>
          <a:p>
            <a:pPr marL="990600" lvl="1" indent="-533400">
              <a:lnSpc>
                <a:spcPct val="80000"/>
              </a:lnSpc>
            </a:pPr>
            <a:r>
              <a:rPr lang="en-US" sz="1800" dirty="0" smtClean="0">
                <a:latin typeface="+mj-lt"/>
              </a:rPr>
              <a:t>Port Qasim, Pakistan</a:t>
            </a:r>
          </a:p>
          <a:p>
            <a:pPr marL="990600" lvl="1" indent="-533400">
              <a:lnSpc>
                <a:spcPct val="80000"/>
              </a:lnSpc>
            </a:pPr>
            <a:endParaRPr lang="en-US" sz="1800" dirty="0" smtClean="0">
              <a:latin typeface="+mj-lt"/>
            </a:endParaRPr>
          </a:p>
          <a:p>
            <a:pPr marL="609600" indent="-609600">
              <a:lnSpc>
                <a:spcPct val="80000"/>
              </a:lnSpc>
            </a:pPr>
            <a:r>
              <a:rPr lang="en-US" sz="1800" dirty="0" smtClean="0">
                <a:latin typeface="+mj-lt"/>
              </a:rPr>
              <a:t>Africa   (2)</a:t>
            </a:r>
          </a:p>
          <a:p>
            <a:pPr marL="990600" lvl="1" indent="-533400">
              <a:lnSpc>
                <a:spcPct val="80000"/>
              </a:lnSpc>
            </a:pPr>
            <a:r>
              <a:rPr lang="en-US" sz="1800" dirty="0" smtClean="0">
                <a:latin typeface="+mj-lt"/>
              </a:rPr>
              <a:t>Alexander, Egypt</a:t>
            </a:r>
          </a:p>
          <a:p>
            <a:pPr marL="990600" lvl="1" indent="-533400">
              <a:lnSpc>
                <a:spcPct val="80000"/>
              </a:lnSpc>
            </a:pPr>
            <a:r>
              <a:rPr lang="en-US" sz="1800" dirty="0" smtClean="0">
                <a:latin typeface="+mj-lt"/>
              </a:rPr>
              <a:t>Durban, South Africa</a:t>
            </a:r>
          </a:p>
        </p:txBody>
      </p:sp>
      <p:pic>
        <p:nvPicPr>
          <p:cNvPr id="27652" name="Picture 6"/>
          <p:cNvPicPr>
            <a:picLocks noChangeAspect="1" noChangeArrowheads="1"/>
          </p:cNvPicPr>
          <p:nvPr/>
        </p:nvPicPr>
        <p:blipFill>
          <a:blip r:embed="rId3"/>
          <a:srcRect/>
          <a:stretch>
            <a:fillRect/>
          </a:stretch>
        </p:blipFill>
        <p:spPr bwMode="auto">
          <a:xfrm>
            <a:off x="4648200" y="3581400"/>
            <a:ext cx="4144873"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4800" dirty="0" smtClean="0"/>
              <a:t>Review</a:t>
            </a:r>
            <a:endParaRPr lang="en-US" sz="4800" dirty="0"/>
          </a:p>
        </p:txBody>
      </p:sp>
      <p:sp>
        <p:nvSpPr>
          <p:cNvPr id="5" name="Content Placeholder 4"/>
          <p:cNvSpPr>
            <a:spLocks noGrp="1"/>
          </p:cNvSpPr>
          <p:nvPr>
            <p:ph idx="1"/>
          </p:nvPr>
        </p:nvSpPr>
        <p:spPr>
          <a:xfrm>
            <a:off x="457200" y="1676400"/>
            <a:ext cx="8229600" cy="5181600"/>
          </a:xfrm>
        </p:spPr>
        <p:txBody>
          <a:bodyPr>
            <a:normAutofit/>
          </a:bodyPr>
          <a:lstStyle/>
          <a:p>
            <a:pPr marL="514350" indent="-514350">
              <a:buNone/>
            </a:pPr>
            <a:r>
              <a:rPr lang="en-US" sz="1800" dirty="0" smtClean="0">
                <a:latin typeface="+mj-lt"/>
              </a:rPr>
              <a:t>1.</a:t>
            </a:r>
            <a:r>
              <a:rPr lang="en-US" sz="1800" dirty="0" smtClean="0">
                <a:solidFill>
                  <a:schemeClr val="accent1"/>
                </a:solidFill>
                <a:latin typeface="+mj-lt"/>
              </a:rPr>
              <a:t>	</a:t>
            </a:r>
            <a:r>
              <a:rPr lang="en-US" sz="1800" dirty="0" smtClean="0">
                <a:latin typeface="+mj-lt"/>
              </a:rPr>
              <a:t>What is the timeframe for reporting cargo details to CBP on cargo coming into the U.S. by vessel?</a:t>
            </a:r>
          </a:p>
          <a:p>
            <a:pPr marL="514350" indent="-514350">
              <a:buNone/>
            </a:pPr>
            <a:endParaRPr lang="en-US" sz="1800" dirty="0" smtClean="0">
              <a:latin typeface="+mj-lt"/>
            </a:endParaRPr>
          </a:p>
          <a:p>
            <a:pPr marL="514350" indent="-514350">
              <a:buNone/>
            </a:pPr>
            <a:r>
              <a:rPr lang="en-US" sz="1800" dirty="0" smtClean="0">
                <a:latin typeface="+mj-lt"/>
              </a:rPr>
              <a:t>2.	The 10+2 Rule went into effect Jan. 26, 2009 but won’t be enforced until Jan. 26, 2010.  What action is CBP taking to determine which importers are complying  with the rule now or putting it off until enforcement time?</a:t>
            </a:r>
          </a:p>
          <a:p>
            <a:pPr marL="514350" indent="-514350">
              <a:buNone/>
            </a:pPr>
            <a:endParaRPr lang="en-US" sz="1800" dirty="0" smtClean="0">
              <a:latin typeface="+mj-lt"/>
            </a:endParaRPr>
          </a:p>
          <a:p>
            <a:pPr marL="514350" indent="-514350">
              <a:buNone/>
            </a:pPr>
            <a:r>
              <a:rPr lang="en-US" sz="1800" dirty="0" smtClean="0">
                <a:latin typeface="+mj-lt"/>
              </a:rPr>
              <a:t>3.	What kind of companies can become C-TPAT participants?</a:t>
            </a:r>
          </a:p>
          <a:p>
            <a:pPr marL="514350" indent="-514350">
              <a:buAutoNum type="arabicPeriod" startAt="3"/>
            </a:pPr>
            <a:endParaRPr lang="en-US" sz="1800" dirty="0" smtClean="0">
              <a:latin typeface="+mj-lt"/>
            </a:endParaRPr>
          </a:p>
          <a:p>
            <a:pPr marL="514350" indent="-514350">
              <a:buNone/>
            </a:pPr>
            <a:r>
              <a:rPr lang="en-US" sz="1800" dirty="0" smtClean="0">
                <a:latin typeface="+mj-lt"/>
              </a:rPr>
              <a:t>4.	How are C-TPAT participants rewarded by customs?</a:t>
            </a:r>
          </a:p>
          <a:p>
            <a:pPr marL="514350" indent="-514350">
              <a:buAutoNum type="arabicPeriod" startAt="4"/>
            </a:pPr>
            <a:endParaRPr lang="en-US" sz="1800" dirty="0" smtClean="0">
              <a:latin typeface="+mj-lt"/>
            </a:endParaRPr>
          </a:p>
          <a:p>
            <a:pPr marL="514350" indent="-514350">
              <a:buNone/>
            </a:pPr>
            <a:r>
              <a:rPr lang="en-US" sz="1800" dirty="0" smtClean="0">
                <a:latin typeface="+mj-lt"/>
              </a:rPr>
              <a:t>5.	How many CSI ports are there currently?</a:t>
            </a:r>
          </a:p>
          <a:p>
            <a:pPr marL="514350" indent="-514350">
              <a:buAutoNum type="arabicPeriod" startAt="5"/>
            </a:pPr>
            <a:endParaRPr lang="en-US" sz="1800" dirty="0" smtClean="0">
              <a:latin typeface="+mj-lt"/>
            </a:endParaRPr>
          </a:p>
          <a:p>
            <a:pPr marL="514350" indent="-514350">
              <a:buNone/>
            </a:pPr>
            <a:r>
              <a:rPr lang="en-US" sz="1800" dirty="0" smtClean="0">
                <a:latin typeface="+mj-lt"/>
              </a:rPr>
              <a:t>6.	What are some of the programs enacted under the SAFE Port Act?</a:t>
            </a:r>
          </a:p>
          <a:p>
            <a:pPr marL="514350" indent="-514350">
              <a:buFont typeface="+mj-lt"/>
              <a:buAutoNum type="arabicPeriod"/>
            </a:pPr>
            <a:endParaRPr lang="en-US" sz="2000" dirty="0" smtClean="0">
              <a:latin typeface="+mj-lt"/>
            </a:endParaRPr>
          </a:p>
          <a:p>
            <a:pPr marL="514350" indent="-514350">
              <a:buFont typeface="+mj-lt"/>
              <a:buAutoNum type="arabicPeriod"/>
            </a:pPr>
            <a:endParaRPr lang="en-US" sz="2000" dirty="0" smtClean="0">
              <a:solidFill>
                <a:schemeClr val="accent1"/>
              </a:solidFill>
              <a:latin typeface="+mj-lt"/>
            </a:endParaRPr>
          </a:p>
          <a:p>
            <a:pPr marL="514350" indent="-514350">
              <a:buFont typeface="+mj-lt"/>
              <a:buAutoNum type="arabicPeriod"/>
            </a:pPr>
            <a:endParaRPr lang="en-US" sz="2000" dirty="0" smtClean="0">
              <a:solidFill>
                <a:schemeClr val="accent1"/>
              </a:solidFill>
              <a:latin typeface="+mj-lt"/>
            </a:endParaRPr>
          </a:p>
          <a:p>
            <a:pPr marL="514350" indent="-514350">
              <a:buFont typeface="+mj-lt"/>
              <a:buAutoNum type="arabicPeriod"/>
            </a:pPr>
            <a:endParaRPr lang="en-US" sz="2000" dirty="0">
              <a:solidFill>
                <a:schemeClr val="accent1"/>
              </a:solidFill>
              <a:latin typeface="+mj-lt"/>
            </a:endParaRPr>
          </a:p>
        </p:txBody>
      </p:sp>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Customer Service Rates and Bookings</a:t>
            </a:r>
            <a:endParaRPr lang="en-US" sz="3600" dirty="0"/>
          </a:p>
        </p:txBody>
      </p:sp>
      <p:sp>
        <p:nvSpPr>
          <p:cNvPr id="3" name="Content Placeholder 2"/>
          <p:cNvSpPr>
            <a:spLocks noGrp="1"/>
          </p:cNvSpPr>
          <p:nvPr>
            <p:ph idx="1"/>
          </p:nvPr>
        </p:nvSpPr>
        <p:spPr/>
        <p:txBody>
          <a:bodyPr>
            <a:normAutofit lnSpcReduction="10000"/>
          </a:bodyPr>
          <a:lstStyle/>
          <a:p>
            <a:r>
              <a:rPr lang="en-US" sz="2400" dirty="0" smtClean="0">
                <a:latin typeface="+mj-lt"/>
              </a:rPr>
              <a:t>Some of the functions customer service may provide in handling informational calls from customers will include:</a:t>
            </a:r>
          </a:p>
          <a:p>
            <a:pPr>
              <a:buNone/>
            </a:pPr>
            <a:endParaRPr lang="en-US" sz="2400" dirty="0" smtClean="0">
              <a:latin typeface="+mj-lt"/>
            </a:endParaRPr>
          </a:p>
          <a:p>
            <a:pPr lvl="1"/>
            <a:r>
              <a:rPr lang="en-US" sz="2000" dirty="0" smtClean="0">
                <a:latin typeface="+mj-lt"/>
              </a:rPr>
              <a:t>Ship Schedules</a:t>
            </a:r>
          </a:p>
          <a:p>
            <a:pPr lvl="1"/>
            <a:r>
              <a:rPr lang="en-US" sz="2000" dirty="0" smtClean="0">
                <a:latin typeface="+mj-lt"/>
              </a:rPr>
              <a:t>Arrival dates and times</a:t>
            </a:r>
          </a:p>
          <a:p>
            <a:pPr lvl="1"/>
            <a:r>
              <a:rPr lang="en-US" sz="2000" dirty="0" smtClean="0">
                <a:latin typeface="+mj-lt"/>
              </a:rPr>
              <a:t>Cutoff dates and times</a:t>
            </a:r>
          </a:p>
          <a:p>
            <a:pPr lvl="1"/>
            <a:r>
              <a:rPr lang="en-US" sz="2000" dirty="0" smtClean="0">
                <a:latin typeface="+mj-lt"/>
              </a:rPr>
              <a:t>Ports of call</a:t>
            </a:r>
          </a:p>
          <a:p>
            <a:pPr lvl="1"/>
            <a:r>
              <a:rPr lang="en-US" sz="2000" dirty="0" smtClean="0">
                <a:latin typeface="+mj-lt"/>
              </a:rPr>
              <a:t>Voyage transit times</a:t>
            </a:r>
          </a:p>
          <a:p>
            <a:pPr lvl="1"/>
            <a:r>
              <a:rPr lang="en-US" sz="2000" dirty="0" smtClean="0">
                <a:latin typeface="+mj-lt"/>
              </a:rPr>
              <a:t>Quoting rates</a:t>
            </a:r>
          </a:p>
          <a:p>
            <a:pPr lvl="1"/>
            <a:r>
              <a:rPr lang="en-US" sz="2000" dirty="0" smtClean="0">
                <a:latin typeface="+mj-lt"/>
              </a:rPr>
              <a:t>Booking cargo</a:t>
            </a:r>
          </a:p>
          <a:p>
            <a:pPr lvl="1"/>
            <a:r>
              <a:rPr lang="en-US" sz="2000" dirty="0" smtClean="0">
                <a:latin typeface="+mj-lt"/>
              </a:rPr>
              <a:t>Work closely with sales personnel </a:t>
            </a:r>
          </a:p>
          <a:p>
            <a:pPr lvl="1">
              <a:buNone/>
            </a:pPr>
            <a:r>
              <a:rPr lang="en-US" sz="2000" dirty="0" smtClean="0">
                <a:latin typeface="+mj-lt"/>
              </a:rPr>
              <a:t>responsible for accounts</a:t>
            </a:r>
          </a:p>
          <a:p>
            <a:pPr lvl="1"/>
            <a:endParaRPr lang="en-US" sz="2000" dirty="0" smtClean="0">
              <a:latin typeface="+mj-lt"/>
            </a:endParaRPr>
          </a:p>
          <a:p>
            <a:pPr lvl="1"/>
            <a:endParaRPr lang="en-US" sz="2000" dirty="0" smtClean="0">
              <a:latin typeface="+mj-lt"/>
            </a:endParaRPr>
          </a:p>
          <a:p>
            <a:pPr lvl="1"/>
            <a:endParaRPr lang="en-US" sz="2000" dirty="0" smtClean="0">
              <a:latin typeface="+mj-lt"/>
            </a:endParaRPr>
          </a:p>
          <a:p>
            <a:pPr lvl="1"/>
            <a:endParaRPr lang="en-US" sz="2400" dirty="0">
              <a:latin typeface="+mj-lt"/>
            </a:endParaRPr>
          </a:p>
        </p:txBody>
      </p:sp>
      <p:pic>
        <p:nvPicPr>
          <p:cNvPr id="369666" name="Picture 2" descr="C:\Users\Linda\AppData\Local\Microsoft\Windows\Temporary Internet Files\Content.IE5\QGHPZPUT\MPj04383830000[1].jpg"/>
          <p:cNvPicPr>
            <a:picLocks noChangeAspect="1" noChangeArrowheads="1"/>
          </p:cNvPicPr>
          <p:nvPr/>
        </p:nvPicPr>
        <p:blipFill>
          <a:blip r:embed="rId3" cstate="print"/>
          <a:srcRect/>
          <a:stretch>
            <a:fillRect/>
          </a:stretch>
        </p:blipFill>
        <p:spPr bwMode="auto">
          <a:xfrm>
            <a:off x="5562600" y="3810000"/>
            <a:ext cx="3260192" cy="2377440"/>
          </a:xfrm>
          <a:prstGeom prst="rect">
            <a:avLst/>
          </a:prstGeom>
          <a:noFill/>
        </p:spPr>
      </p:pic>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Export Booking	</a:t>
            </a:r>
            <a:endParaRPr lang="en-US" sz="3600" dirty="0"/>
          </a:p>
        </p:txBody>
      </p:sp>
      <p:sp>
        <p:nvSpPr>
          <p:cNvPr id="3" name="Content Placeholder 2"/>
          <p:cNvSpPr>
            <a:spLocks noGrp="1"/>
          </p:cNvSpPr>
          <p:nvPr>
            <p:ph idx="1"/>
          </p:nvPr>
        </p:nvSpPr>
        <p:spPr/>
        <p:txBody>
          <a:bodyPr>
            <a:normAutofit/>
          </a:bodyPr>
          <a:lstStyle/>
          <a:p>
            <a:endParaRPr lang="en-US" sz="1600" dirty="0" smtClean="0">
              <a:latin typeface="+mj-lt"/>
            </a:endParaRPr>
          </a:p>
          <a:p>
            <a:r>
              <a:rPr lang="en-US" sz="2400" dirty="0" smtClean="0">
                <a:latin typeface="+mj-lt"/>
              </a:rPr>
              <a:t>It’s important to obtain complete and accurate booking information based on the type of shipment.</a:t>
            </a:r>
          </a:p>
          <a:p>
            <a:endParaRPr lang="en-US" sz="2400" dirty="0" smtClean="0">
              <a:latin typeface="+mj-lt"/>
            </a:endParaRPr>
          </a:p>
          <a:p>
            <a:pPr lvl="1"/>
            <a:r>
              <a:rPr lang="en-US" sz="2000" dirty="0" smtClean="0">
                <a:latin typeface="+mj-lt"/>
              </a:rPr>
              <a:t>Learn what’s required for a export booking</a:t>
            </a:r>
          </a:p>
          <a:p>
            <a:pPr lvl="1"/>
            <a:r>
              <a:rPr lang="en-US" sz="2000" dirty="0" smtClean="0">
                <a:latin typeface="+mj-lt"/>
              </a:rPr>
              <a:t>Using different scenarios you will perform an exporting booking exercise</a:t>
            </a:r>
          </a:p>
          <a:p>
            <a:pPr lvl="1"/>
            <a:r>
              <a:rPr lang="en-US" sz="2000" dirty="0" smtClean="0">
                <a:latin typeface="+mj-lt"/>
              </a:rPr>
              <a:t>Learn who uses the booking record information  </a:t>
            </a:r>
          </a:p>
          <a:p>
            <a:pPr lvl="1">
              <a:buNone/>
            </a:pPr>
            <a:r>
              <a:rPr lang="en-US" sz="2000" dirty="0" smtClean="0">
                <a:latin typeface="+mj-lt"/>
              </a:rPr>
              <a:t>     and how it’s used</a:t>
            </a:r>
            <a:endParaRPr lang="en-US" sz="2000" dirty="0">
              <a:latin typeface="+mj-lt"/>
            </a:endParaRPr>
          </a:p>
        </p:txBody>
      </p:sp>
      <p:sp>
        <p:nvSpPr>
          <p:cNvPr id="8" name="Content Placeholder 7"/>
          <p:cNvSpPr>
            <a:spLocks noGrp="1"/>
          </p:cNvSpPr>
          <p:nvPr>
            <p:ph sz="quarter" idx="4294967295"/>
          </p:nvPr>
        </p:nvSpPr>
        <p:spPr>
          <a:xfrm>
            <a:off x="7848600" y="1905000"/>
            <a:ext cx="4041775" cy="3951288"/>
          </a:xfrm>
        </p:spPr>
        <p:txBody>
          <a:bodyPr/>
          <a:lstStyle/>
          <a:p>
            <a:pPr algn="ctr">
              <a:buNone/>
            </a:pPr>
            <a:endParaRPr lang="en-US" sz="1600" dirty="0" smtClean="0">
              <a:latin typeface="+mj-lt"/>
            </a:endParaRPr>
          </a:p>
          <a:p>
            <a:endParaRPr lang="en-US" sz="1600" dirty="0" smtClean="0">
              <a:latin typeface="+mj-lt"/>
            </a:endParaRPr>
          </a:p>
          <a:p>
            <a:endParaRPr lang="en-US" sz="1600" dirty="0" smtClean="0">
              <a:latin typeface="+mj-lt"/>
            </a:endParaRPr>
          </a:p>
          <a:p>
            <a:endParaRPr lang="en-US" sz="1600" dirty="0" smtClean="0">
              <a:latin typeface="+mj-lt"/>
            </a:endParaRPr>
          </a:p>
          <a:p>
            <a:endParaRPr lang="en-US" sz="1600" dirty="0">
              <a:latin typeface="+mj-lt"/>
            </a:endParaRPr>
          </a:p>
        </p:txBody>
      </p:sp>
      <p:pic>
        <p:nvPicPr>
          <p:cNvPr id="367617" name="Picture 1" descr="C:\Users\Linda\AppData\Local\Microsoft\Windows\Temporary Internet Files\Content.IE5\FH9O9AML\MCj04135960000[1].wmf"/>
          <p:cNvPicPr>
            <a:picLocks noChangeAspect="1" noChangeArrowheads="1"/>
          </p:cNvPicPr>
          <p:nvPr/>
        </p:nvPicPr>
        <p:blipFill>
          <a:blip r:embed="rId3"/>
          <a:srcRect/>
          <a:stretch>
            <a:fillRect/>
          </a:stretch>
        </p:blipFill>
        <p:spPr bwMode="auto">
          <a:xfrm>
            <a:off x="6096000" y="4343400"/>
            <a:ext cx="2315548" cy="2011680"/>
          </a:xfrm>
          <a:prstGeom prst="rect">
            <a:avLst/>
          </a:prstGeom>
          <a:noFill/>
        </p:spPr>
      </p:pic>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US" sz="3600" dirty="0" smtClean="0"/>
              <a:t>Disseminating the Booking Info</a:t>
            </a:r>
            <a:endParaRPr lang="en-US" sz="3600" dirty="0"/>
          </a:p>
        </p:txBody>
      </p:sp>
      <p:sp>
        <p:nvSpPr>
          <p:cNvPr id="8" name="Content Placeholder 7"/>
          <p:cNvSpPr>
            <a:spLocks noGrp="1"/>
          </p:cNvSpPr>
          <p:nvPr>
            <p:ph idx="1"/>
          </p:nvPr>
        </p:nvSpPr>
        <p:spPr/>
        <p:txBody>
          <a:bodyPr>
            <a:normAutofit/>
          </a:bodyPr>
          <a:lstStyle/>
          <a:p>
            <a:r>
              <a:rPr lang="en-US" sz="2400" dirty="0" smtClean="0">
                <a:latin typeface="+mj-lt"/>
              </a:rPr>
              <a:t>Vessel planning</a:t>
            </a:r>
          </a:p>
          <a:p>
            <a:r>
              <a:rPr lang="en-US" sz="2400" dirty="0" smtClean="0">
                <a:latin typeface="+mj-lt"/>
              </a:rPr>
              <a:t>Equipment control</a:t>
            </a:r>
          </a:p>
          <a:p>
            <a:r>
              <a:rPr lang="en-US" sz="2400" dirty="0" smtClean="0">
                <a:latin typeface="+mj-lt"/>
              </a:rPr>
              <a:t>Logistics</a:t>
            </a:r>
          </a:p>
          <a:p>
            <a:r>
              <a:rPr lang="en-US" sz="2400" dirty="0" smtClean="0">
                <a:latin typeface="+mj-lt"/>
              </a:rPr>
              <a:t>Customer Service</a:t>
            </a:r>
          </a:p>
          <a:p>
            <a:r>
              <a:rPr lang="en-US" sz="2400" dirty="0" smtClean="0">
                <a:latin typeface="+mj-lt"/>
              </a:rPr>
              <a:t>Sales personnel</a:t>
            </a:r>
          </a:p>
          <a:p>
            <a:r>
              <a:rPr lang="en-US" sz="2400" dirty="0" smtClean="0">
                <a:latin typeface="+mj-lt"/>
              </a:rPr>
              <a:t>Line management</a:t>
            </a:r>
          </a:p>
          <a:p>
            <a:r>
              <a:rPr lang="en-US" sz="2400" dirty="0" smtClean="0">
                <a:latin typeface="+mj-lt"/>
              </a:rPr>
              <a:t>Documentation</a:t>
            </a:r>
          </a:p>
          <a:p>
            <a:r>
              <a:rPr lang="en-US" sz="2400" dirty="0" smtClean="0">
                <a:latin typeface="+mj-lt"/>
              </a:rPr>
              <a:t>Rate department</a:t>
            </a:r>
          </a:p>
          <a:p>
            <a:r>
              <a:rPr lang="en-US" sz="2400" dirty="0" smtClean="0">
                <a:latin typeface="+mj-lt"/>
              </a:rPr>
              <a:t>Port offices</a:t>
            </a:r>
            <a:endParaRPr lang="en-US" sz="2400" dirty="0">
              <a:latin typeface="+mj-lt"/>
            </a:endParaRPr>
          </a:p>
        </p:txBody>
      </p:sp>
      <p:pic>
        <p:nvPicPr>
          <p:cNvPr id="365570" name="Picture 2" descr="C:\Users\Linda\AppData\Local\Microsoft\Windows\Temporary Internet Files\Content.IE5\FH9O9AML\MCj04352440000[1].png"/>
          <p:cNvPicPr>
            <a:picLocks noChangeAspect="1" noChangeArrowheads="1"/>
          </p:cNvPicPr>
          <p:nvPr/>
        </p:nvPicPr>
        <p:blipFill>
          <a:blip r:embed="rId3"/>
          <a:srcRect/>
          <a:stretch>
            <a:fillRect/>
          </a:stretch>
        </p:blipFill>
        <p:spPr bwMode="auto">
          <a:xfrm>
            <a:off x="5105400" y="3048000"/>
            <a:ext cx="3566160" cy="3566160"/>
          </a:xfrm>
          <a:prstGeom prst="rect">
            <a:avLst/>
          </a:prstGeom>
          <a:noFill/>
        </p:spPr>
      </p:pic>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Rate Application	</a:t>
            </a:r>
            <a:endParaRPr lang="en-US" sz="3600" dirty="0"/>
          </a:p>
        </p:txBody>
      </p:sp>
      <p:sp>
        <p:nvSpPr>
          <p:cNvPr id="3" name="Content Placeholder 2"/>
          <p:cNvSpPr>
            <a:spLocks noGrp="1"/>
          </p:cNvSpPr>
          <p:nvPr>
            <p:ph idx="1"/>
          </p:nvPr>
        </p:nvSpPr>
        <p:spPr/>
        <p:txBody>
          <a:bodyPr>
            <a:normAutofit fontScale="92500"/>
          </a:bodyPr>
          <a:lstStyle/>
          <a:p>
            <a:r>
              <a:rPr lang="en-US" dirty="0" smtClean="0"/>
              <a:t>Tariffs vs Service Contracts</a:t>
            </a:r>
          </a:p>
          <a:p>
            <a:pPr>
              <a:buNone/>
            </a:pPr>
            <a:endParaRPr lang="en-US" dirty="0" smtClean="0"/>
          </a:p>
          <a:p>
            <a:pPr lvl="1"/>
            <a:r>
              <a:rPr lang="en-US" dirty="0" smtClean="0"/>
              <a:t>What is a service contract and what are the benefits?</a:t>
            </a:r>
          </a:p>
          <a:p>
            <a:pPr lvl="1"/>
            <a:r>
              <a:rPr lang="en-US" dirty="0" smtClean="0"/>
              <a:t>What is a tariff and how to apply the proper rates?</a:t>
            </a:r>
          </a:p>
          <a:p>
            <a:pPr lvl="1"/>
            <a:r>
              <a:rPr lang="en-US" dirty="0" smtClean="0"/>
              <a:t>Types of rates you find in a tariff</a:t>
            </a:r>
          </a:p>
          <a:p>
            <a:pPr lvl="1"/>
            <a:r>
              <a:rPr lang="en-US" dirty="0" smtClean="0"/>
              <a:t>How are service contracts and tariffs maintained?</a:t>
            </a:r>
          </a:p>
          <a:p>
            <a:pPr lvl="1"/>
            <a:r>
              <a:rPr lang="en-US" dirty="0" smtClean="0"/>
              <a:t>What is a conference?</a:t>
            </a:r>
          </a:p>
          <a:p>
            <a:pPr lvl="1"/>
            <a:r>
              <a:rPr lang="en-US" dirty="0" smtClean="0"/>
              <a:t>What role does the Federal Maritime Commission play?</a:t>
            </a:r>
            <a:endParaRPr lang="en-US" dirty="0"/>
          </a:p>
        </p:txBody>
      </p:sp>
      <p:pic>
        <p:nvPicPr>
          <p:cNvPr id="5" name="Picture 1" descr="C:\Users\Linda\AppData\Local\Microsoft\Windows\Temporary Internet Files\Content.IE5\XG7AG68D\MCj04352430000[1].png"/>
          <p:cNvPicPr>
            <a:picLocks noChangeAspect="1" noChangeArrowheads="1"/>
          </p:cNvPicPr>
          <p:nvPr/>
        </p:nvPicPr>
        <p:blipFill>
          <a:blip r:embed="rId3"/>
          <a:srcRect/>
          <a:stretch>
            <a:fillRect/>
          </a:stretch>
        </p:blipFill>
        <p:spPr bwMode="auto">
          <a:xfrm>
            <a:off x="6248400" y="914400"/>
            <a:ext cx="2286000" cy="2286000"/>
          </a:xfrm>
          <a:prstGeom prst="rect">
            <a:avLst/>
          </a:prstGeom>
          <a:noFill/>
        </p:spPr>
      </p:pic>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Pricing a Rate for a Customer</a:t>
            </a:r>
            <a:endParaRPr lang="en-US" sz="3600" dirty="0"/>
          </a:p>
        </p:txBody>
      </p:sp>
      <p:sp>
        <p:nvSpPr>
          <p:cNvPr id="3" name="Content Placeholder 2"/>
          <p:cNvSpPr>
            <a:spLocks noGrp="1"/>
          </p:cNvSpPr>
          <p:nvPr>
            <p:ph idx="1"/>
          </p:nvPr>
        </p:nvSpPr>
        <p:spPr/>
        <p:txBody>
          <a:bodyPr>
            <a:normAutofit/>
          </a:bodyPr>
          <a:lstStyle/>
          <a:p>
            <a:r>
              <a:rPr lang="en-US" sz="2800" dirty="0" smtClean="0">
                <a:latin typeface="+mj-lt"/>
              </a:rPr>
              <a:t>Obvious considerations to look for are:</a:t>
            </a:r>
          </a:p>
          <a:p>
            <a:endParaRPr lang="en-US" sz="2800" dirty="0" smtClean="0">
              <a:latin typeface="+mj-lt"/>
            </a:endParaRPr>
          </a:p>
          <a:p>
            <a:pPr lvl="1"/>
            <a:r>
              <a:rPr lang="en-US" sz="2400" dirty="0" smtClean="0">
                <a:latin typeface="+mj-lt"/>
              </a:rPr>
              <a:t>Weight, cube, dimensions of cargo being shipped</a:t>
            </a:r>
          </a:p>
          <a:p>
            <a:pPr lvl="1"/>
            <a:r>
              <a:rPr lang="en-US" sz="2400" dirty="0" smtClean="0">
                <a:latin typeface="+mj-lt"/>
              </a:rPr>
              <a:t>How much space will it take up on the vessel?</a:t>
            </a:r>
          </a:p>
          <a:p>
            <a:pPr lvl="1"/>
            <a:r>
              <a:rPr lang="en-US" sz="2400" dirty="0" smtClean="0">
                <a:latin typeface="+mj-lt"/>
              </a:rPr>
              <a:t>How much distance must it be carried?</a:t>
            </a:r>
          </a:p>
          <a:p>
            <a:pPr lvl="1"/>
            <a:endParaRPr lang="en-US" sz="2400" dirty="0" smtClean="0">
              <a:latin typeface="+mj-lt"/>
            </a:endParaRPr>
          </a:p>
          <a:p>
            <a:pPr lvl="1"/>
            <a:endParaRPr lang="en-US" sz="2400" dirty="0" smtClean="0">
              <a:latin typeface="+mj-lt"/>
            </a:endParaRPr>
          </a:p>
          <a:p>
            <a:pPr lvl="1">
              <a:buNone/>
            </a:pPr>
            <a:endParaRPr lang="en-US" sz="2400" dirty="0">
              <a:latin typeface="+mj-lt"/>
            </a:endParaRPr>
          </a:p>
        </p:txBody>
      </p:sp>
      <p:pic>
        <p:nvPicPr>
          <p:cNvPr id="361476" name="Picture 4" descr="C:\Users\Linda\AppData\Local\Microsoft\Windows\Temporary Internet Files\Content.IE5\QGHPZPUT\MCTN00721_0000[1].wmf"/>
          <p:cNvPicPr>
            <a:picLocks noChangeAspect="1" noChangeArrowheads="1"/>
          </p:cNvPicPr>
          <p:nvPr/>
        </p:nvPicPr>
        <p:blipFill>
          <a:blip r:embed="rId3"/>
          <a:srcRect/>
          <a:stretch>
            <a:fillRect/>
          </a:stretch>
        </p:blipFill>
        <p:spPr bwMode="auto">
          <a:xfrm>
            <a:off x="5867400" y="4038600"/>
            <a:ext cx="2968955" cy="2651760"/>
          </a:xfrm>
          <a:prstGeom prst="rect">
            <a:avLst/>
          </a:prstGeom>
          <a:noFill/>
        </p:spPr>
      </p:pic>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Pricing a Rate for a Customer</a:t>
            </a:r>
            <a:endParaRPr lang="en-US" sz="3600" dirty="0"/>
          </a:p>
        </p:txBody>
      </p:sp>
      <p:sp>
        <p:nvSpPr>
          <p:cNvPr id="3" name="Content Placeholder 2"/>
          <p:cNvSpPr>
            <a:spLocks noGrp="1"/>
          </p:cNvSpPr>
          <p:nvPr>
            <p:ph idx="1"/>
          </p:nvPr>
        </p:nvSpPr>
        <p:spPr/>
        <p:txBody>
          <a:bodyPr>
            <a:normAutofit/>
          </a:bodyPr>
          <a:lstStyle/>
          <a:p>
            <a:r>
              <a:rPr lang="en-US" sz="2800" dirty="0" smtClean="0">
                <a:latin typeface="+mj-lt"/>
              </a:rPr>
              <a:t>Other considerations to look for are:</a:t>
            </a:r>
          </a:p>
          <a:p>
            <a:pPr>
              <a:buNone/>
            </a:pPr>
            <a:endParaRPr lang="en-US" sz="2800" dirty="0" smtClean="0">
              <a:latin typeface="+mj-lt"/>
            </a:endParaRPr>
          </a:p>
          <a:p>
            <a:pPr lvl="1"/>
            <a:r>
              <a:rPr lang="en-US" sz="2400" dirty="0" smtClean="0">
                <a:latin typeface="+mj-lt"/>
              </a:rPr>
              <a:t>Total volume of trade to a port</a:t>
            </a:r>
          </a:p>
          <a:p>
            <a:pPr lvl="1"/>
            <a:r>
              <a:rPr lang="en-US" sz="2400" dirty="0" smtClean="0">
                <a:latin typeface="+mj-lt"/>
              </a:rPr>
              <a:t>Port facilities</a:t>
            </a:r>
          </a:p>
          <a:p>
            <a:pPr lvl="1"/>
            <a:r>
              <a:rPr lang="en-US" sz="2400" dirty="0" smtClean="0">
                <a:latin typeface="+mj-lt"/>
              </a:rPr>
              <a:t>Special handling</a:t>
            </a:r>
          </a:p>
          <a:p>
            <a:pPr lvl="1"/>
            <a:r>
              <a:rPr lang="en-US" sz="2400" dirty="0" smtClean="0">
                <a:latin typeface="+mj-lt"/>
              </a:rPr>
              <a:t>Cargo characteristics</a:t>
            </a:r>
          </a:p>
          <a:p>
            <a:pPr lvl="1"/>
            <a:r>
              <a:rPr lang="en-US" sz="2400" dirty="0" smtClean="0">
                <a:latin typeface="+mj-lt"/>
              </a:rPr>
              <a:t>Value of the cargo</a:t>
            </a:r>
            <a:endParaRPr lang="en-US" sz="2400" dirty="0">
              <a:latin typeface="+mj-lt"/>
            </a:endParaRPr>
          </a:p>
        </p:txBody>
      </p:sp>
      <p:pic>
        <p:nvPicPr>
          <p:cNvPr id="359426" name="Picture 2" descr="C:\Users\Linda\AppData\Local\Microsoft\Windows\Temporary Internet Files\Content.IE5\XG7AG68D\MPj03993120000[1].jpg"/>
          <p:cNvPicPr>
            <a:picLocks noChangeAspect="1" noChangeArrowheads="1"/>
          </p:cNvPicPr>
          <p:nvPr/>
        </p:nvPicPr>
        <p:blipFill>
          <a:blip r:embed="rId3" cstate="print"/>
          <a:srcRect/>
          <a:stretch>
            <a:fillRect/>
          </a:stretch>
        </p:blipFill>
        <p:spPr bwMode="auto">
          <a:xfrm>
            <a:off x="4800600" y="3657600"/>
            <a:ext cx="3901440" cy="2599944"/>
          </a:xfrm>
          <a:prstGeom prst="rect">
            <a:avLst/>
          </a:prstGeom>
          <a:noFill/>
        </p:spPr>
      </p:pic>
    </p:spTree>
  </p:cSld>
  <p:clrMapOvr>
    <a:masterClrMapping/>
  </p:clrMapOvr>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Rate Structure</a:t>
            </a:r>
            <a:endParaRPr lang="en-US" sz="3600" dirty="0"/>
          </a:p>
        </p:txBody>
      </p:sp>
      <p:sp>
        <p:nvSpPr>
          <p:cNvPr id="3" name="Content Placeholder 2"/>
          <p:cNvSpPr>
            <a:spLocks noGrp="1"/>
          </p:cNvSpPr>
          <p:nvPr>
            <p:ph idx="1"/>
          </p:nvPr>
        </p:nvSpPr>
        <p:spPr/>
        <p:txBody>
          <a:bodyPr>
            <a:normAutofit/>
          </a:bodyPr>
          <a:lstStyle/>
          <a:p>
            <a:pPr>
              <a:buNone/>
            </a:pPr>
            <a:r>
              <a:rPr lang="en-US" sz="2400" dirty="0" smtClean="0">
                <a:latin typeface="+mj-lt"/>
              </a:rPr>
              <a:t>     A rate is expected to return revenue in excess of the direct cost of carrying the commodity.  </a:t>
            </a:r>
          </a:p>
          <a:p>
            <a:pPr>
              <a:buNone/>
            </a:pPr>
            <a:r>
              <a:rPr lang="en-US" sz="2400" dirty="0" smtClean="0">
                <a:latin typeface="+mj-lt"/>
              </a:rPr>
              <a:t>    </a:t>
            </a:r>
          </a:p>
          <a:p>
            <a:pPr>
              <a:buNone/>
            </a:pPr>
            <a:r>
              <a:rPr lang="en-US" sz="2400" dirty="0" smtClean="0">
                <a:latin typeface="+mj-lt"/>
              </a:rPr>
              <a:t>     Each commodity should be charged the rate that allows it to move in the volume that yields maximum revenue for the carriers</a:t>
            </a:r>
          </a:p>
          <a:p>
            <a:endParaRPr lang="en-US" sz="2400" dirty="0" smtClean="0">
              <a:latin typeface="+mj-lt"/>
            </a:endParaRPr>
          </a:p>
          <a:p>
            <a:pPr lvl="1"/>
            <a:r>
              <a:rPr lang="en-US" sz="2000" dirty="0" smtClean="0">
                <a:latin typeface="+mj-lt"/>
              </a:rPr>
              <a:t>Principal factors and operating costs that influence a rate</a:t>
            </a:r>
          </a:p>
          <a:p>
            <a:pPr lvl="1"/>
            <a:r>
              <a:rPr lang="en-US" sz="2000" dirty="0" smtClean="0">
                <a:latin typeface="+mj-lt"/>
              </a:rPr>
              <a:t>Transportation characteristics that influence a rate				</a:t>
            </a:r>
            <a:endParaRPr lang="en-US" sz="2000" dirty="0">
              <a:latin typeface="+mj-lt"/>
            </a:endParaRPr>
          </a:p>
        </p:txBody>
      </p:sp>
    </p:spTree>
  </p:cSld>
  <p:clrMapOvr>
    <a:masterClrMapping/>
  </p:clrMapOvr>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Pricing</a:t>
            </a:r>
            <a:endParaRPr lang="en-US" sz="3600" dirty="0"/>
          </a:p>
        </p:txBody>
      </p:sp>
      <p:sp>
        <p:nvSpPr>
          <p:cNvPr id="3" name="Content Placeholder 2"/>
          <p:cNvSpPr>
            <a:spLocks noGrp="1"/>
          </p:cNvSpPr>
          <p:nvPr>
            <p:ph idx="1"/>
          </p:nvPr>
        </p:nvSpPr>
        <p:spPr/>
        <p:txBody>
          <a:bodyPr>
            <a:normAutofit/>
          </a:bodyPr>
          <a:lstStyle/>
          <a:p>
            <a:pPr>
              <a:buNone/>
            </a:pPr>
            <a:r>
              <a:rPr lang="en-US" sz="2800" dirty="0" smtClean="0">
                <a:latin typeface="+mj-lt"/>
              </a:rPr>
              <a:t>   When approaching pricing for assistance, the following points will assist pricing to assist you.</a:t>
            </a:r>
          </a:p>
          <a:p>
            <a:pPr lvl="1"/>
            <a:endParaRPr lang="en-US" sz="2400" dirty="0" smtClean="0">
              <a:latin typeface="+mj-lt"/>
            </a:endParaRPr>
          </a:p>
          <a:p>
            <a:pPr lvl="1"/>
            <a:r>
              <a:rPr lang="en-US" sz="2000" dirty="0" smtClean="0">
                <a:latin typeface="+mj-lt"/>
              </a:rPr>
              <a:t>Port Pairs (Where to Where?)</a:t>
            </a:r>
          </a:p>
          <a:p>
            <a:pPr lvl="1"/>
            <a:r>
              <a:rPr lang="en-US" sz="2000" dirty="0" smtClean="0">
                <a:latin typeface="+mj-lt"/>
              </a:rPr>
              <a:t>Commodity (precise description)</a:t>
            </a:r>
          </a:p>
          <a:p>
            <a:pPr lvl="1"/>
            <a:r>
              <a:rPr lang="en-US" sz="2000" dirty="0" smtClean="0">
                <a:latin typeface="+mj-lt"/>
              </a:rPr>
              <a:t>Name of shipper / receiver</a:t>
            </a:r>
          </a:p>
          <a:p>
            <a:pPr lvl="1"/>
            <a:r>
              <a:rPr lang="en-US" sz="2000" dirty="0" smtClean="0">
                <a:latin typeface="+mj-lt"/>
              </a:rPr>
              <a:t>Volume of cargo being offered</a:t>
            </a:r>
          </a:p>
          <a:p>
            <a:pPr lvl="1"/>
            <a:r>
              <a:rPr lang="en-US" sz="2000" dirty="0" smtClean="0">
                <a:latin typeface="+mj-lt"/>
              </a:rPr>
              <a:t>Weights and measures or equipment size / type and quantity</a:t>
            </a:r>
          </a:p>
          <a:p>
            <a:pPr lvl="1"/>
            <a:r>
              <a:rPr lang="en-US" sz="2000" dirty="0" smtClean="0">
                <a:latin typeface="+mj-lt"/>
              </a:rPr>
              <a:t>Packaging</a:t>
            </a:r>
          </a:p>
          <a:p>
            <a:pPr lvl="1"/>
            <a:r>
              <a:rPr lang="en-US" sz="2000" dirty="0" smtClean="0">
                <a:latin typeface="+mj-lt"/>
              </a:rPr>
              <a:t>Special handling</a:t>
            </a:r>
            <a:r>
              <a:rPr lang="en-US" sz="2400" dirty="0" smtClean="0">
                <a:latin typeface="+mj-lt"/>
              </a:rPr>
              <a:t>	</a:t>
            </a:r>
            <a:endParaRPr lang="en-US" sz="2400" dirty="0">
              <a:latin typeface="+mj-lt"/>
            </a:endParaRPr>
          </a:p>
        </p:txBody>
      </p:sp>
    </p:spTree>
  </p:cSld>
  <p:clrMapOvr>
    <a:masterClrMapping/>
  </p:clrMapOvr>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Key Terms</a:t>
            </a:r>
            <a:endParaRPr lang="en-US" sz="3600" dirty="0"/>
          </a:p>
        </p:txBody>
      </p:sp>
      <p:sp>
        <p:nvSpPr>
          <p:cNvPr id="5" name="Content Placeholder 4"/>
          <p:cNvSpPr>
            <a:spLocks noGrp="1"/>
          </p:cNvSpPr>
          <p:nvPr>
            <p:ph sz="half" idx="1"/>
          </p:nvPr>
        </p:nvSpPr>
        <p:spPr/>
        <p:txBody>
          <a:bodyPr>
            <a:normAutofit fontScale="92500" lnSpcReduction="20000"/>
          </a:bodyPr>
          <a:lstStyle/>
          <a:p>
            <a:r>
              <a:rPr lang="en-US" sz="2000" dirty="0" smtClean="0">
                <a:latin typeface="+mj-lt"/>
              </a:rPr>
              <a:t>Shipper</a:t>
            </a:r>
          </a:p>
          <a:p>
            <a:r>
              <a:rPr lang="en-US" sz="2000" dirty="0" smtClean="0">
                <a:latin typeface="+mj-lt"/>
              </a:rPr>
              <a:t>Freight Forwarder</a:t>
            </a:r>
          </a:p>
          <a:p>
            <a:r>
              <a:rPr lang="en-US" sz="2000" dirty="0" smtClean="0">
                <a:latin typeface="+mj-lt"/>
              </a:rPr>
              <a:t>Place of Receipt</a:t>
            </a:r>
          </a:p>
          <a:p>
            <a:r>
              <a:rPr lang="en-US" sz="2000" dirty="0" smtClean="0">
                <a:latin typeface="+mj-lt"/>
              </a:rPr>
              <a:t>Place of Delivery</a:t>
            </a:r>
          </a:p>
          <a:p>
            <a:r>
              <a:rPr lang="en-US" sz="2000" dirty="0" smtClean="0">
                <a:latin typeface="+mj-lt"/>
              </a:rPr>
              <a:t>Place of Payment</a:t>
            </a:r>
          </a:p>
          <a:p>
            <a:r>
              <a:rPr lang="en-US" sz="2000" dirty="0" smtClean="0">
                <a:latin typeface="+mj-lt"/>
              </a:rPr>
              <a:t>Mode of Transportation</a:t>
            </a:r>
          </a:p>
          <a:p>
            <a:r>
              <a:rPr lang="en-US" sz="2000" dirty="0" smtClean="0">
                <a:latin typeface="+mj-lt"/>
              </a:rPr>
              <a:t>Transshipment</a:t>
            </a:r>
          </a:p>
          <a:p>
            <a:r>
              <a:rPr lang="en-US" sz="2000" dirty="0" smtClean="0">
                <a:latin typeface="+mj-lt"/>
              </a:rPr>
              <a:t>Service Contract</a:t>
            </a:r>
          </a:p>
          <a:p>
            <a:r>
              <a:rPr lang="en-US" sz="2000" dirty="0" smtClean="0">
                <a:latin typeface="+mj-lt"/>
              </a:rPr>
              <a:t>Tariff</a:t>
            </a:r>
          </a:p>
          <a:p>
            <a:r>
              <a:rPr lang="en-US" sz="2000" dirty="0" smtClean="0">
                <a:latin typeface="+mj-lt"/>
              </a:rPr>
              <a:t>FCL / LCL</a:t>
            </a:r>
          </a:p>
          <a:p>
            <a:r>
              <a:rPr lang="en-US" sz="2000" dirty="0" smtClean="0">
                <a:latin typeface="+mj-lt"/>
              </a:rPr>
              <a:t>Incoterms (terms of sale)</a:t>
            </a:r>
          </a:p>
          <a:p>
            <a:r>
              <a:rPr lang="en-US" sz="2000" dirty="0" smtClean="0">
                <a:latin typeface="+mj-lt"/>
              </a:rPr>
              <a:t>EDI (electronic data interchange)</a:t>
            </a:r>
          </a:p>
          <a:p>
            <a:r>
              <a:rPr lang="en-US" sz="2200" dirty="0" smtClean="0">
                <a:latin typeface="+mj-lt"/>
              </a:rPr>
              <a:t>Conference</a:t>
            </a:r>
          </a:p>
          <a:p>
            <a:r>
              <a:rPr lang="en-US" sz="2200" dirty="0" smtClean="0">
                <a:latin typeface="+mj-lt"/>
              </a:rPr>
              <a:t>Inducement Port</a:t>
            </a:r>
          </a:p>
          <a:p>
            <a:endParaRPr lang="en-US" sz="2000" dirty="0">
              <a:latin typeface="+mj-lt"/>
            </a:endParaRPr>
          </a:p>
        </p:txBody>
      </p:sp>
      <p:sp>
        <p:nvSpPr>
          <p:cNvPr id="8" name="Content Placeholder 7"/>
          <p:cNvSpPr>
            <a:spLocks noGrp="1"/>
          </p:cNvSpPr>
          <p:nvPr>
            <p:ph sz="half" idx="2"/>
          </p:nvPr>
        </p:nvSpPr>
        <p:spPr>
          <a:xfrm>
            <a:off x="4648200" y="1524000"/>
            <a:ext cx="4038600" cy="4876800"/>
          </a:xfrm>
        </p:spPr>
        <p:txBody>
          <a:bodyPr>
            <a:normAutofit fontScale="92500" lnSpcReduction="20000"/>
          </a:bodyPr>
          <a:lstStyle/>
          <a:p>
            <a:r>
              <a:rPr lang="en-US" sz="2200" dirty="0" smtClean="0">
                <a:latin typeface="+mj-lt"/>
              </a:rPr>
              <a:t>Exempt Commodities</a:t>
            </a:r>
          </a:p>
          <a:p>
            <a:r>
              <a:rPr lang="en-US" sz="2200" dirty="0" smtClean="0">
                <a:latin typeface="+mj-lt"/>
              </a:rPr>
              <a:t>Slot Charter</a:t>
            </a:r>
          </a:p>
          <a:p>
            <a:r>
              <a:rPr lang="en-US" sz="2200" dirty="0" smtClean="0">
                <a:latin typeface="+mj-lt"/>
              </a:rPr>
              <a:t>Accessorials (CAF, BAF, THC, etc.)</a:t>
            </a:r>
          </a:p>
          <a:p>
            <a:r>
              <a:rPr lang="en-US" sz="2200" dirty="0" smtClean="0">
                <a:latin typeface="+mj-lt"/>
              </a:rPr>
              <a:t>Revenue Ton</a:t>
            </a:r>
          </a:p>
          <a:p>
            <a:r>
              <a:rPr lang="en-US" sz="2200" dirty="0" smtClean="0">
                <a:latin typeface="+mj-lt"/>
              </a:rPr>
              <a:t>AI (All Inclusive)</a:t>
            </a:r>
          </a:p>
          <a:p>
            <a:r>
              <a:rPr lang="en-US" sz="2200" dirty="0" smtClean="0">
                <a:latin typeface="+mj-lt"/>
              </a:rPr>
              <a:t>Pre-carriage</a:t>
            </a:r>
          </a:p>
          <a:p>
            <a:r>
              <a:rPr lang="en-US" sz="2200" dirty="0" smtClean="0">
                <a:latin typeface="+mj-lt"/>
              </a:rPr>
              <a:t>On-carriage</a:t>
            </a:r>
          </a:p>
          <a:p>
            <a:r>
              <a:rPr lang="en-US" sz="2200" dirty="0" smtClean="0">
                <a:latin typeface="+mj-lt"/>
              </a:rPr>
              <a:t>CBP (Customs and Border Protection)</a:t>
            </a:r>
          </a:p>
          <a:p>
            <a:r>
              <a:rPr lang="en-US" sz="2200" dirty="0" smtClean="0">
                <a:latin typeface="+mj-lt"/>
              </a:rPr>
              <a:t>CSI (Container Security Initiative)</a:t>
            </a:r>
          </a:p>
          <a:p>
            <a:r>
              <a:rPr lang="en-US" sz="2200" dirty="0" smtClean="0">
                <a:latin typeface="+mj-lt"/>
              </a:rPr>
              <a:t>C-TPAT (Customs – Trade Partnership Against Terrorism)</a:t>
            </a:r>
          </a:p>
          <a:p>
            <a:endParaRPr lang="en-US" sz="2000" dirty="0">
              <a:latin typeface="+mj-lt"/>
            </a:endParaRPr>
          </a:p>
        </p:txBody>
      </p:sp>
    </p:spTree>
  </p:cSld>
  <p:clrMapOvr>
    <a:masterClrMapping/>
  </p:clrMapOvr>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28600"/>
            <a:ext cx="8229600" cy="1143000"/>
          </a:xfrm>
        </p:spPr>
        <p:txBody>
          <a:bodyPr>
            <a:normAutofit/>
          </a:bodyPr>
          <a:lstStyle/>
          <a:p>
            <a:r>
              <a:rPr lang="en-US" sz="4800" dirty="0" smtClean="0"/>
              <a:t>Review</a:t>
            </a:r>
            <a:endParaRPr lang="en-US" sz="4800" dirty="0"/>
          </a:p>
        </p:txBody>
      </p:sp>
      <p:sp>
        <p:nvSpPr>
          <p:cNvPr id="3" name="Content Placeholder 2"/>
          <p:cNvSpPr>
            <a:spLocks noGrp="1"/>
          </p:cNvSpPr>
          <p:nvPr>
            <p:ph idx="1"/>
          </p:nvPr>
        </p:nvSpPr>
        <p:spPr>
          <a:xfrm>
            <a:off x="381000" y="1447800"/>
            <a:ext cx="8229600" cy="5105400"/>
          </a:xfrm>
        </p:spPr>
        <p:txBody>
          <a:bodyPr>
            <a:normAutofit fontScale="92500"/>
          </a:bodyPr>
          <a:lstStyle/>
          <a:p>
            <a:pPr marL="342900" indent="-342900">
              <a:buNone/>
            </a:pPr>
            <a:r>
              <a:rPr lang="en-US" sz="1800" dirty="0" smtClean="0">
                <a:solidFill>
                  <a:schemeClr val="tx2"/>
                </a:solidFill>
                <a:latin typeface="+mj-lt"/>
              </a:rPr>
              <a:t>1.	Identify some of the functions of the customer service representative.</a:t>
            </a:r>
          </a:p>
          <a:p>
            <a:pPr marL="342900" indent="-342900">
              <a:buAutoNum type="arabicPeriod"/>
            </a:pPr>
            <a:endParaRPr lang="en-US" sz="1800" dirty="0" smtClean="0">
              <a:solidFill>
                <a:schemeClr val="tx2"/>
              </a:solidFill>
              <a:latin typeface="+mj-lt"/>
            </a:endParaRPr>
          </a:p>
          <a:p>
            <a:pPr marL="342900" indent="-342900">
              <a:buNone/>
            </a:pPr>
            <a:r>
              <a:rPr lang="en-US" sz="1800" dirty="0" smtClean="0">
                <a:solidFill>
                  <a:schemeClr val="tx2"/>
                </a:solidFill>
                <a:latin typeface="+mj-lt"/>
              </a:rPr>
              <a:t>2.	What are some of the details captured in the export booking record needed for proper stowage of the cargo or containers on a vessel?</a:t>
            </a:r>
          </a:p>
          <a:p>
            <a:pPr marL="342900" indent="-342900">
              <a:buAutoNum type="arabicPeriod" startAt="2"/>
            </a:pPr>
            <a:endParaRPr lang="en-US" sz="1800" dirty="0" smtClean="0">
              <a:solidFill>
                <a:schemeClr val="tx2"/>
              </a:solidFill>
              <a:latin typeface="+mj-lt"/>
            </a:endParaRPr>
          </a:p>
          <a:p>
            <a:pPr marL="342900" indent="-342900">
              <a:buNone/>
            </a:pPr>
            <a:r>
              <a:rPr lang="en-US" sz="1800" dirty="0" smtClean="0">
                <a:solidFill>
                  <a:schemeClr val="tx2"/>
                </a:solidFill>
                <a:latin typeface="+mj-lt"/>
              </a:rPr>
              <a:t>3.	Which have to be maintained online by the carrier, service contracts or tariffs?</a:t>
            </a:r>
          </a:p>
          <a:p>
            <a:pPr marL="342900" indent="-342900">
              <a:buAutoNum type="arabicPeriod" startAt="3"/>
            </a:pPr>
            <a:endParaRPr lang="en-US" sz="1800" dirty="0" smtClean="0">
              <a:solidFill>
                <a:schemeClr val="tx2"/>
              </a:solidFill>
              <a:latin typeface="+mj-lt"/>
            </a:endParaRPr>
          </a:p>
          <a:p>
            <a:pPr marL="342900" indent="-342900">
              <a:buNone/>
            </a:pPr>
            <a:r>
              <a:rPr lang="en-US" sz="1800" dirty="0" smtClean="0">
                <a:solidFill>
                  <a:schemeClr val="tx2"/>
                </a:solidFill>
                <a:latin typeface="+mj-lt"/>
              </a:rPr>
              <a:t>4.	What is a project rate?</a:t>
            </a:r>
          </a:p>
          <a:p>
            <a:pPr marL="342900" indent="-342900">
              <a:buAutoNum type="arabicPeriod" startAt="4"/>
            </a:pPr>
            <a:endParaRPr lang="en-US" sz="1800" dirty="0" smtClean="0">
              <a:solidFill>
                <a:schemeClr val="tx2"/>
              </a:solidFill>
              <a:latin typeface="+mj-lt"/>
            </a:endParaRPr>
          </a:p>
          <a:p>
            <a:pPr marL="342900" indent="-342900">
              <a:buNone/>
            </a:pPr>
            <a:r>
              <a:rPr lang="en-US" sz="1800" dirty="0" smtClean="0">
                <a:solidFill>
                  <a:schemeClr val="tx2"/>
                </a:solidFill>
                <a:latin typeface="+mj-lt"/>
              </a:rPr>
              <a:t>5.	What are some of the considerations when establishing a rate for a customer?</a:t>
            </a:r>
          </a:p>
          <a:p>
            <a:pPr marL="342900" indent="-342900">
              <a:buAutoNum type="arabicPeriod" startAt="5"/>
            </a:pPr>
            <a:endParaRPr lang="en-US" sz="1800" dirty="0" smtClean="0">
              <a:solidFill>
                <a:schemeClr val="tx2"/>
              </a:solidFill>
              <a:latin typeface="+mj-lt"/>
            </a:endParaRPr>
          </a:p>
          <a:p>
            <a:pPr marL="342900" indent="-342900">
              <a:buNone/>
            </a:pPr>
            <a:r>
              <a:rPr lang="en-US" sz="1800" dirty="0" smtClean="0">
                <a:solidFill>
                  <a:schemeClr val="tx2"/>
                </a:solidFill>
                <a:latin typeface="+mj-lt"/>
              </a:rPr>
              <a:t>6.	Identify a type of shipment that would be considered “special handling” by the carrier.</a:t>
            </a:r>
          </a:p>
          <a:p>
            <a:pPr marL="342900" indent="-342900">
              <a:buNone/>
            </a:pPr>
            <a:endParaRPr lang="en-US" sz="1800" dirty="0" smtClean="0">
              <a:solidFill>
                <a:schemeClr val="tx2"/>
              </a:solidFill>
              <a:latin typeface="+mj-lt"/>
            </a:endParaRPr>
          </a:p>
          <a:p>
            <a:pPr marL="342900" indent="-342900">
              <a:buNone/>
            </a:pPr>
            <a:r>
              <a:rPr lang="en-US" sz="1800" dirty="0" smtClean="0">
                <a:solidFill>
                  <a:schemeClr val="tx2"/>
                </a:solidFill>
                <a:latin typeface="+mj-lt"/>
              </a:rPr>
              <a:t>7.	How could knowing the shipper or receiver’s name enable the carrier to possibly quote a better rate to a customer?</a:t>
            </a:r>
          </a:p>
        </p:txBody>
      </p:sp>
    </p:spTree>
  </p:cSld>
  <p:clrMapOvr>
    <a:masterClrMapping/>
  </p:clrMapOvr>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52400"/>
            <a:ext cx="5410200" cy="762000"/>
          </a:xfrm>
        </p:spPr>
        <p:txBody>
          <a:bodyPr>
            <a:normAutofit/>
          </a:bodyPr>
          <a:lstStyle/>
          <a:p>
            <a:r>
              <a:rPr lang="en-US" sz="3600" dirty="0" smtClean="0"/>
              <a:t>The Export Cycle</a:t>
            </a:r>
            <a:endParaRPr lang="en-US" sz="3600" dirty="0"/>
          </a:p>
        </p:txBody>
      </p:sp>
      <p:graphicFrame>
        <p:nvGraphicFramePr>
          <p:cNvPr id="4" name="Object 2"/>
          <p:cNvGraphicFramePr>
            <a:graphicFrameLocks noChangeAspect="1"/>
          </p:cNvGraphicFramePr>
          <p:nvPr/>
        </p:nvGraphicFramePr>
        <p:xfrm>
          <a:off x="2057400" y="1371600"/>
          <a:ext cx="5018088" cy="4845050"/>
        </p:xfrm>
        <a:graphic>
          <a:graphicData uri="http://schemas.openxmlformats.org/presentationml/2006/ole">
            <p:oleObj spid="_x0000_s349186" name="Clip" r:id="rId4" imgW="3452400" imgH="3458520" progId="">
              <p:embed/>
            </p:oleObj>
          </a:graphicData>
        </a:graphic>
      </p:graphicFrame>
      <p:sp>
        <p:nvSpPr>
          <p:cNvPr id="5" name="TextBox 4"/>
          <p:cNvSpPr txBox="1"/>
          <p:nvPr/>
        </p:nvSpPr>
        <p:spPr>
          <a:xfrm>
            <a:off x="2743200" y="990600"/>
            <a:ext cx="4038600" cy="369332"/>
          </a:xfrm>
          <a:prstGeom prst="rect">
            <a:avLst/>
          </a:prstGeom>
          <a:noFill/>
        </p:spPr>
        <p:txBody>
          <a:bodyPr wrap="square" rtlCol="0">
            <a:spAutoFit/>
          </a:bodyPr>
          <a:lstStyle/>
          <a:p>
            <a:r>
              <a:rPr lang="en-US" dirty="0" smtClean="0"/>
              <a:t>Seller &amp; Buyer negotiate the terms of sale</a:t>
            </a:r>
            <a:endParaRPr lang="en-US" dirty="0"/>
          </a:p>
        </p:txBody>
      </p:sp>
      <p:sp>
        <p:nvSpPr>
          <p:cNvPr id="6" name="TextBox 5"/>
          <p:cNvSpPr txBox="1"/>
          <p:nvPr/>
        </p:nvSpPr>
        <p:spPr>
          <a:xfrm>
            <a:off x="5638800" y="1447800"/>
            <a:ext cx="3276600" cy="369332"/>
          </a:xfrm>
          <a:prstGeom prst="rect">
            <a:avLst/>
          </a:prstGeom>
          <a:noFill/>
        </p:spPr>
        <p:txBody>
          <a:bodyPr wrap="square" rtlCol="0">
            <a:spAutoFit/>
          </a:bodyPr>
          <a:lstStyle/>
          <a:p>
            <a:r>
              <a:rPr lang="en-US" dirty="0" smtClean="0"/>
              <a:t>Consignee opens a letter of credit</a:t>
            </a:r>
            <a:endParaRPr lang="en-US" dirty="0"/>
          </a:p>
        </p:txBody>
      </p:sp>
      <p:sp>
        <p:nvSpPr>
          <p:cNvPr id="7" name="TextBox 6"/>
          <p:cNvSpPr txBox="1"/>
          <p:nvPr/>
        </p:nvSpPr>
        <p:spPr>
          <a:xfrm>
            <a:off x="6934200" y="1981200"/>
            <a:ext cx="2209800" cy="1754326"/>
          </a:xfrm>
          <a:prstGeom prst="rect">
            <a:avLst/>
          </a:prstGeom>
          <a:noFill/>
        </p:spPr>
        <p:txBody>
          <a:bodyPr wrap="square" rtlCol="0">
            <a:spAutoFit/>
          </a:bodyPr>
          <a:lstStyle/>
          <a:p>
            <a:r>
              <a:rPr lang="en-US" dirty="0" smtClean="0"/>
              <a:t>Seller (Shipper) issues instructions to Freight Forwarder to book cargo and issue B/L instructions to ship line</a:t>
            </a:r>
            <a:endParaRPr lang="en-US" dirty="0"/>
          </a:p>
        </p:txBody>
      </p:sp>
      <p:sp>
        <p:nvSpPr>
          <p:cNvPr id="8" name="TextBox 7"/>
          <p:cNvSpPr txBox="1"/>
          <p:nvPr/>
        </p:nvSpPr>
        <p:spPr>
          <a:xfrm>
            <a:off x="7086600" y="3886200"/>
            <a:ext cx="2057400" cy="1200329"/>
          </a:xfrm>
          <a:prstGeom prst="rect">
            <a:avLst/>
          </a:prstGeom>
          <a:noFill/>
        </p:spPr>
        <p:txBody>
          <a:bodyPr wrap="square" rtlCol="0">
            <a:spAutoFit/>
          </a:bodyPr>
          <a:lstStyle/>
          <a:p>
            <a:r>
              <a:rPr lang="en-US" dirty="0" smtClean="0"/>
              <a:t>Forwarder prepares documentation required by the ship line</a:t>
            </a:r>
            <a:endParaRPr lang="en-US" dirty="0"/>
          </a:p>
        </p:txBody>
      </p:sp>
      <p:sp>
        <p:nvSpPr>
          <p:cNvPr id="9" name="TextBox 8"/>
          <p:cNvSpPr txBox="1"/>
          <p:nvPr/>
        </p:nvSpPr>
        <p:spPr>
          <a:xfrm>
            <a:off x="6477000" y="5181600"/>
            <a:ext cx="2971800" cy="923330"/>
          </a:xfrm>
          <a:prstGeom prst="rect">
            <a:avLst/>
          </a:prstGeom>
          <a:noFill/>
        </p:spPr>
        <p:txBody>
          <a:bodyPr wrap="square" rtlCol="0">
            <a:spAutoFit/>
          </a:bodyPr>
          <a:lstStyle/>
          <a:p>
            <a:r>
              <a:rPr lang="en-US" dirty="0" smtClean="0"/>
              <a:t>Forwarder contacts inland carrier to p/u and deliver goods to the pier terminal</a:t>
            </a:r>
            <a:endParaRPr lang="en-US" dirty="0"/>
          </a:p>
        </p:txBody>
      </p:sp>
      <p:sp>
        <p:nvSpPr>
          <p:cNvPr id="10" name="TextBox 9"/>
          <p:cNvSpPr txBox="1"/>
          <p:nvPr/>
        </p:nvSpPr>
        <p:spPr>
          <a:xfrm>
            <a:off x="4114800" y="6211669"/>
            <a:ext cx="5029200" cy="646331"/>
          </a:xfrm>
          <a:prstGeom prst="rect">
            <a:avLst/>
          </a:prstGeom>
          <a:noFill/>
        </p:spPr>
        <p:txBody>
          <a:bodyPr wrap="square" rtlCol="0">
            <a:spAutoFit/>
          </a:bodyPr>
          <a:lstStyle/>
          <a:p>
            <a:r>
              <a:rPr lang="en-US" dirty="0" smtClean="0"/>
              <a:t>Terminal operator forwards cargo receipt information to the ship line</a:t>
            </a:r>
            <a:endParaRPr lang="en-US" dirty="0"/>
          </a:p>
        </p:txBody>
      </p:sp>
      <p:sp>
        <p:nvSpPr>
          <p:cNvPr id="11" name="TextBox 10"/>
          <p:cNvSpPr txBox="1"/>
          <p:nvPr/>
        </p:nvSpPr>
        <p:spPr>
          <a:xfrm>
            <a:off x="304800" y="6211669"/>
            <a:ext cx="3276600" cy="646331"/>
          </a:xfrm>
          <a:prstGeom prst="rect">
            <a:avLst/>
          </a:prstGeom>
          <a:noFill/>
        </p:spPr>
        <p:txBody>
          <a:bodyPr wrap="square" rtlCol="0">
            <a:spAutoFit/>
          </a:bodyPr>
          <a:lstStyle/>
          <a:p>
            <a:r>
              <a:rPr lang="en-US" dirty="0" smtClean="0"/>
              <a:t>Ship line prepares load orders for the stevedore company</a:t>
            </a:r>
            <a:endParaRPr lang="en-US" dirty="0"/>
          </a:p>
        </p:txBody>
      </p:sp>
      <p:sp>
        <p:nvSpPr>
          <p:cNvPr id="12" name="TextBox 11"/>
          <p:cNvSpPr txBox="1"/>
          <p:nvPr/>
        </p:nvSpPr>
        <p:spPr>
          <a:xfrm>
            <a:off x="228600" y="5181600"/>
            <a:ext cx="2667000" cy="923330"/>
          </a:xfrm>
          <a:prstGeom prst="rect">
            <a:avLst/>
          </a:prstGeom>
          <a:noFill/>
        </p:spPr>
        <p:txBody>
          <a:bodyPr wrap="square" rtlCol="0">
            <a:spAutoFit/>
          </a:bodyPr>
          <a:lstStyle/>
          <a:p>
            <a:r>
              <a:rPr lang="en-US" dirty="0" smtClean="0"/>
              <a:t>Ship line prepares cargo manifest and any other required manifests</a:t>
            </a:r>
            <a:endParaRPr lang="en-US" dirty="0"/>
          </a:p>
        </p:txBody>
      </p:sp>
      <p:sp>
        <p:nvSpPr>
          <p:cNvPr id="13" name="TextBox 12"/>
          <p:cNvSpPr txBox="1"/>
          <p:nvPr/>
        </p:nvSpPr>
        <p:spPr>
          <a:xfrm>
            <a:off x="228600" y="4267200"/>
            <a:ext cx="2286000" cy="646331"/>
          </a:xfrm>
          <a:prstGeom prst="rect">
            <a:avLst/>
          </a:prstGeom>
          <a:noFill/>
        </p:spPr>
        <p:txBody>
          <a:bodyPr wrap="square" rtlCol="0">
            <a:spAutoFit/>
          </a:bodyPr>
          <a:lstStyle/>
          <a:p>
            <a:r>
              <a:rPr lang="en-US" dirty="0" smtClean="0"/>
              <a:t>Goods are stowed on board the vessel </a:t>
            </a:r>
            <a:endParaRPr lang="en-US" dirty="0"/>
          </a:p>
        </p:txBody>
      </p:sp>
      <p:sp>
        <p:nvSpPr>
          <p:cNvPr id="14" name="TextBox 13"/>
          <p:cNvSpPr txBox="1"/>
          <p:nvPr/>
        </p:nvSpPr>
        <p:spPr>
          <a:xfrm>
            <a:off x="152400" y="2667000"/>
            <a:ext cx="2209800" cy="1477328"/>
          </a:xfrm>
          <a:prstGeom prst="rect">
            <a:avLst/>
          </a:prstGeom>
          <a:noFill/>
        </p:spPr>
        <p:txBody>
          <a:bodyPr wrap="square" rtlCol="0">
            <a:spAutoFit/>
          </a:bodyPr>
          <a:lstStyle/>
          <a:p>
            <a:r>
              <a:rPr lang="en-US" dirty="0" smtClean="0"/>
              <a:t>After load confirmation the ship line issues the BL and completes cargo manifest</a:t>
            </a:r>
            <a:endParaRPr lang="en-US" dirty="0"/>
          </a:p>
        </p:txBody>
      </p:sp>
      <p:sp>
        <p:nvSpPr>
          <p:cNvPr id="15" name="TextBox 14"/>
          <p:cNvSpPr txBox="1"/>
          <p:nvPr/>
        </p:nvSpPr>
        <p:spPr>
          <a:xfrm>
            <a:off x="152400" y="1600200"/>
            <a:ext cx="2438400" cy="923330"/>
          </a:xfrm>
          <a:prstGeom prst="rect">
            <a:avLst/>
          </a:prstGeom>
          <a:noFill/>
        </p:spPr>
        <p:txBody>
          <a:bodyPr wrap="square" rtlCol="0">
            <a:spAutoFit/>
          </a:bodyPr>
          <a:lstStyle/>
          <a:p>
            <a:r>
              <a:rPr lang="en-US" dirty="0" smtClean="0"/>
              <a:t>Forwarder forwards all documents to shipper for further handling</a:t>
            </a:r>
            <a:endParaRPr lang="en-US" dirty="0"/>
          </a:p>
        </p:txBody>
      </p:sp>
      <p:sp>
        <p:nvSpPr>
          <p:cNvPr id="16" name="TextBox 15"/>
          <p:cNvSpPr txBox="1"/>
          <p:nvPr/>
        </p:nvSpPr>
        <p:spPr>
          <a:xfrm>
            <a:off x="228600" y="304800"/>
            <a:ext cx="1981200" cy="1200329"/>
          </a:xfrm>
          <a:prstGeom prst="rect">
            <a:avLst/>
          </a:prstGeom>
          <a:noFill/>
        </p:spPr>
        <p:txBody>
          <a:bodyPr wrap="square" rtlCol="0">
            <a:spAutoFit/>
          </a:bodyPr>
          <a:lstStyle/>
          <a:p>
            <a:r>
              <a:rPr lang="en-US" dirty="0" smtClean="0"/>
              <a:t>Ship line transmits overseas and completes customs requirements</a:t>
            </a:r>
            <a:endParaRPr lang="en-US" dirty="0"/>
          </a:p>
        </p:txBody>
      </p:sp>
    </p:spTree>
  </p:cSld>
  <p:clrMapOvr>
    <a:masterClrMapping/>
  </p:clrMapOvr>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4" name="Rectangle 3"/>
          <p:cNvSpPr/>
          <p:nvPr/>
        </p:nvSpPr>
        <p:spPr>
          <a:xfrm>
            <a:off x="914400" y="1447800"/>
            <a:ext cx="7315200" cy="1077218"/>
          </a:xfrm>
          <a:prstGeom prst="rect">
            <a:avLst/>
          </a:prstGeom>
        </p:spPr>
        <p:txBody>
          <a:bodyPr wrap="square" anchor="t">
            <a:spAutoFit/>
          </a:bodyPr>
          <a:lstStyle/>
          <a:p>
            <a:pPr marL="914400" lvl="1" indent="-457200"/>
            <a:endParaRPr lang="en-US" sz="2400" dirty="0" smtClean="0">
              <a:latin typeface="+mj-lt"/>
            </a:endParaRPr>
          </a:p>
          <a:p>
            <a:pPr marL="1828800" lvl="3" indent="-457200"/>
            <a:endParaRPr lang="en-US" sz="2000" dirty="0" smtClean="0">
              <a:latin typeface="+mj-lt"/>
            </a:endParaRPr>
          </a:p>
          <a:p>
            <a:pPr marL="914400" lvl="1" indent="-457200">
              <a:buFont typeface="Arial" pitchFamily="34" charset="0"/>
              <a:buChar char="•"/>
            </a:pPr>
            <a:endParaRPr lang="en-US" sz="2000" dirty="0" smtClean="0">
              <a:latin typeface="+mj-lt"/>
            </a:endParaRPr>
          </a:p>
        </p:txBody>
      </p:sp>
      <p:sp>
        <p:nvSpPr>
          <p:cNvPr id="7" name="TextBox 6"/>
          <p:cNvSpPr txBox="1"/>
          <p:nvPr/>
        </p:nvSpPr>
        <p:spPr>
          <a:xfrm>
            <a:off x="762000" y="3429000"/>
            <a:ext cx="4953000" cy="1938992"/>
          </a:xfrm>
          <a:prstGeom prst="rect">
            <a:avLst/>
          </a:prstGeom>
          <a:noFill/>
        </p:spPr>
        <p:txBody>
          <a:bodyPr wrap="square" rtlCol="0">
            <a:spAutoFit/>
          </a:bodyPr>
          <a:lstStyle/>
          <a:p>
            <a:pPr lvl="1">
              <a:buFont typeface="Wingdings" pitchFamily="2" charset="2"/>
              <a:buChar char="Ø"/>
            </a:pPr>
            <a:r>
              <a:rPr lang="en-US" sz="2000" dirty="0" smtClean="0">
                <a:latin typeface="+mj-lt"/>
              </a:rPr>
              <a:t>Sends BL instructions and files </a:t>
            </a:r>
          </a:p>
          <a:p>
            <a:pPr lvl="1"/>
            <a:r>
              <a:rPr lang="en-US" sz="2000" dirty="0" smtClean="0">
                <a:latin typeface="+mj-lt"/>
              </a:rPr>
              <a:t>SED (Shipper’s Export Declaration) </a:t>
            </a:r>
          </a:p>
          <a:p>
            <a:pPr lvl="1"/>
            <a:r>
              <a:rPr lang="en-US" sz="2000" dirty="0" smtClean="0">
                <a:latin typeface="+mj-lt"/>
              </a:rPr>
              <a:t>electronically to customs via AES </a:t>
            </a:r>
          </a:p>
          <a:p>
            <a:pPr lvl="1"/>
            <a:r>
              <a:rPr lang="en-US" sz="2000" dirty="0" smtClean="0">
                <a:latin typeface="+mj-lt"/>
              </a:rPr>
              <a:t>(Automated Export System) </a:t>
            </a:r>
          </a:p>
          <a:p>
            <a:pPr lvl="1"/>
            <a:endParaRPr lang="en-US" sz="2000" dirty="0" smtClean="0">
              <a:latin typeface="+mj-lt"/>
            </a:endParaRPr>
          </a:p>
          <a:p>
            <a:pPr lvl="1"/>
            <a:endParaRPr lang="en-US" sz="2000" dirty="0" smtClean="0">
              <a:latin typeface="+mj-lt"/>
            </a:endParaRPr>
          </a:p>
        </p:txBody>
      </p:sp>
      <p:sp>
        <p:nvSpPr>
          <p:cNvPr id="12" name="TextBox 11"/>
          <p:cNvSpPr txBox="1"/>
          <p:nvPr/>
        </p:nvSpPr>
        <p:spPr>
          <a:xfrm>
            <a:off x="914400" y="1600200"/>
            <a:ext cx="4495800" cy="461665"/>
          </a:xfrm>
          <a:prstGeom prst="rect">
            <a:avLst/>
          </a:prstGeom>
          <a:noFill/>
        </p:spPr>
        <p:txBody>
          <a:bodyPr wrap="square" rtlCol="0">
            <a:spAutoFit/>
          </a:bodyPr>
          <a:lstStyle/>
          <a:p>
            <a:pPr>
              <a:buFont typeface="Arial" pitchFamily="34" charset="0"/>
              <a:buChar char="•"/>
            </a:pPr>
            <a:r>
              <a:rPr lang="en-US" sz="2400" dirty="0" smtClean="0">
                <a:latin typeface="+mj-lt"/>
              </a:rPr>
              <a:t>Shipper / Freight Forwarder</a:t>
            </a:r>
            <a:endParaRPr lang="en-US" sz="2400" dirty="0">
              <a:latin typeface="+mj-lt"/>
            </a:endParaRPr>
          </a:p>
        </p:txBody>
      </p:sp>
      <p:sp>
        <p:nvSpPr>
          <p:cNvPr id="13" name="Rectangle 12"/>
          <p:cNvSpPr/>
          <p:nvPr/>
        </p:nvSpPr>
        <p:spPr>
          <a:xfrm>
            <a:off x="762000" y="2514600"/>
            <a:ext cx="6781800" cy="400110"/>
          </a:xfrm>
          <a:prstGeom prst="rect">
            <a:avLst/>
          </a:prstGeom>
        </p:spPr>
        <p:txBody>
          <a:bodyPr wrap="square">
            <a:spAutoFit/>
          </a:bodyPr>
          <a:lstStyle/>
          <a:p>
            <a:pPr lvl="1">
              <a:buFont typeface="Wingdings" pitchFamily="2" charset="2"/>
              <a:buChar char="Ø"/>
            </a:pPr>
            <a:r>
              <a:rPr lang="en-US" sz="2000" dirty="0" smtClean="0">
                <a:latin typeface="+mj-lt"/>
              </a:rPr>
              <a:t>Contacts shipping line to make export booking</a:t>
            </a:r>
          </a:p>
        </p:txBody>
      </p:sp>
      <p:sp>
        <p:nvSpPr>
          <p:cNvPr id="14" name="TextBox 13"/>
          <p:cNvSpPr txBox="1"/>
          <p:nvPr/>
        </p:nvSpPr>
        <p:spPr>
          <a:xfrm>
            <a:off x="1219200" y="5029200"/>
            <a:ext cx="6248400" cy="400110"/>
          </a:xfrm>
          <a:prstGeom prst="rect">
            <a:avLst/>
          </a:prstGeom>
          <a:noFill/>
        </p:spPr>
        <p:txBody>
          <a:bodyPr wrap="square" rtlCol="0">
            <a:spAutoFit/>
          </a:bodyPr>
          <a:lstStyle/>
          <a:p>
            <a:pPr>
              <a:buFont typeface="Wingdings" pitchFamily="2" charset="2"/>
              <a:buChar char="Ø"/>
            </a:pPr>
            <a:r>
              <a:rPr lang="en-US" sz="2000" dirty="0" smtClean="0">
                <a:latin typeface="+mj-lt"/>
              </a:rPr>
              <a:t>Contacts trucker / rail carrier and sends inland BL</a:t>
            </a:r>
            <a:endParaRPr lang="en-US" sz="2000" dirty="0">
              <a:latin typeface="+mj-lt"/>
            </a:endParaRPr>
          </a:p>
        </p:txBody>
      </p:sp>
      <p:pic>
        <p:nvPicPr>
          <p:cNvPr id="600074" name="Picture 10" descr="C:\Users\Linda\AppData\Local\Microsoft\Windows\Temporary Internet Files\Content.IE5\XG7AG68D\MPj04225850000[1].jpg"/>
          <p:cNvPicPr>
            <a:picLocks noChangeAspect="1" noChangeArrowheads="1"/>
          </p:cNvPicPr>
          <p:nvPr/>
        </p:nvPicPr>
        <p:blipFill>
          <a:blip r:embed="rId3" cstate="print"/>
          <a:srcRect/>
          <a:stretch>
            <a:fillRect/>
          </a:stretch>
        </p:blipFill>
        <p:spPr bwMode="auto">
          <a:xfrm>
            <a:off x="5715000" y="3048000"/>
            <a:ext cx="2747490" cy="1828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4" grpId="0"/>
    </p:bld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914400" y="1600200"/>
            <a:ext cx="2819400" cy="461665"/>
          </a:xfrm>
          <a:prstGeom prst="rect">
            <a:avLst/>
          </a:prstGeom>
          <a:noFill/>
        </p:spPr>
        <p:txBody>
          <a:bodyPr wrap="square" rtlCol="0">
            <a:spAutoFit/>
          </a:bodyPr>
          <a:lstStyle/>
          <a:p>
            <a:pPr>
              <a:buFont typeface="Arial" pitchFamily="34" charset="0"/>
              <a:buChar char="•"/>
            </a:pPr>
            <a:r>
              <a:rPr lang="en-US" sz="2400" dirty="0" smtClean="0">
                <a:latin typeface="+mj-lt"/>
              </a:rPr>
              <a:t>Shipping Line</a:t>
            </a:r>
            <a:endParaRPr lang="en-US" sz="2400" dirty="0">
              <a:latin typeface="+mj-lt"/>
            </a:endParaRPr>
          </a:p>
        </p:txBody>
      </p:sp>
      <p:sp>
        <p:nvSpPr>
          <p:cNvPr id="4" name="TextBox 3"/>
          <p:cNvSpPr txBox="1"/>
          <p:nvPr/>
        </p:nvSpPr>
        <p:spPr>
          <a:xfrm>
            <a:off x="1143000" y="2667000"/>
            <a:ext cx="6400800" cy="1015663"/>
          </a:xfrm>
          <a:prstGeom prst="rect">
            <a:avLst/>
          </a:prstGeom>
          <a:noFill/>
        </p:spPr>
        <p:txBody>
          <a:bodyPr wrap="square" rtlCol="0">
            <a:spAutoFit/>
          </a:bodyPr>
          <a:lstStyle/>
          <a:p>
            <a:pPr>
              <a:buFont typeface="Wingdings" pitchFamily="2" charset="2"/>
              <a:buChar char="Ø"/>
            </a:pPr>
            <a:r>
              <a:rPr lang="en-US" sz="2000" dirty="0" smtClean="0">
                <a:latin typeface="+mj-lt"/>
              </a:rPr>
              <a:t>Ensures booking accuracy based on all requirements.  Enters tariff id, service contract or quote number in booking record.  </a:t>
            </a:r>
            <a:endParaRPr lang="en-US" sz="2000" dirty="0">
              <a:latin typeface="+mj-lt"/>
            </a:endParaRPr>
          </a:p>
        </p:txBody>
      </p:sp>
      <p:sp>
        <p:nvSpPr>
          <p:cNvPr id="5" name="TextBox 4"/>
          <p:cNvSpPr txBox="1"/>
          <p:nvPr/>
        </p:nvSpPr>
        <p:spPr>
          <a:xfrm>
            <a:off x="1219200" y="5181600"/>
            <a:ext cx="5791200" cy="707886"/>
          </a:xfrm>
          <a:prstGeom prst="rect">
            <a:avLst/>
          </a:prstGeom>
          <a:noFill/>
        </p:spPr>
        <p:txBody>
          <a:bodyPr wrap="square" rtlCol="0">
            <a:spAutoFit/>
          </a:bodyPr>
          <a:lstStyle/>
          <a:p>
            <a:pPr>
              <a:buFont typeface="Wingdings" pitchFamily="2" charset="2"/>
              <a:buChar char="Ø"/>
            </a:pPr>
            <a:r>
              <a:rPr lang="en-US" sz="2000" dirty="0" smtClean="0">
                <a:latin typeface="+mj-lt"/>
              </a:rPr>
              <a:t>Special notes are captured in the comments section of the booking record.</a:t>
            </a:r>
            <a:endParaRPr lang="en-US" sz="2000" dirty="0">
              <a:latin typeface="+mj-lt"/>
            </a:endParaRPr>
          </a:p>
        </p:txBody>
      </p:sp>
      <p:sp>
        <p:nvSpPr>
          <p:cNvPr id="9" name="TextBox 8"/>
          <p:cNvSpPr txBox="1"/>
          <p:nvPr/>
        </p:nvSpPr>
        <p:spPr>
          <a:xfrm>
            <a:off x="1219200" y="4038600"/>
            <a:ext cx="6553200" cy="707886"/>
          </a:xfrm>
          <a:prstGeom prst="rect">
            <a:avLst/>
          </a:prstGeom>
          <a:noFill/>
        </p:spPr>
        <p:txBody>
          <a:bodyPr wrap="square" rtlCol="0">
            <a:spAutoFit/>
          </a:bodyPr>
          <a:lstStyle/>
          <a:p>
            <a:pPr>
              <a:buFont typeface="Wingdings" pitchFamily="2" charset="2"/>
              <a:buChar char="Ø"/>
            </a:pPr>
            <a:r>
              <a:rPr lang="en-US" sz="2000" dirty="0" smtClean="0">
                <a:latin typeface="+mj-lt"/>
              </a:rPr>
              <a:t>On all rates quotes follow-up with pricing to ensure rates are published prior to the cargo being received</a:t>
            </a:r>
            <a:endParaRPr lang="en-US" sz="2000" dirty="0">
              <a:latin typeface="+mj-lt"/>
            </a:endParaRPr>
          </a:p>
        </p:txBody>
      </p:sp>
      <p:pic>
        <p:nvPicPr>
          <p:cNvPr id="598022" name="Picture 6" descr="C:\Users\Linda\AppData\Local\Microsoft\Windows\Temporary Internet Files\Content.IE5\QGHPZPUT\MPj04117300000[1].jpg"/>
          <p:cNvPicPr>
            <a:picLocks noChangeAspect="1" noChangeArrowheads="1"/>
          </p:cNvPicPr>
          <p:nvPr/>
        </p:nvPicPr>
        <p:blipFill>
          <a:blip r:embed="rId3" cstate="print"/>
          <a:srcRect/>
          <a:stretch>
            <a:fillRect/>
          </a:stretch>
        </p:blipFill>
        <p:spPr bwMode="auto">
          <a:xfrm>
            <a:off x="6705600" y="4800600"/>
            <a:ext cx="2239570" cy="1828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1066800" y="1752600"/>
            <a:ext cx="2667000" cy="461665"/>
          </a:xfrm>
          <a:prstGeom prst="rect">
            <a:avLst/>
          </a:prstGeom>
          <a:noFill/>
        </p:spPr>
        <p:txBody>
          <a:bodyPr wrap="square" rtlCol="0">
            <a:spAutoFit/>
          </a:bodyPr>
          <a:lstStyle/>
          <a:p>
            <a:pPr>
              <a:buFont typeface="Arial" pitchFamily="34" charset="0"/>
              <a:buChar char="•"/>
            </a:pPr>
            <a:r>
              <a:rPr lang="en-US" sz="2400" dirty="0" smtClean="0">
                <a:latin typeface="+mj-lt"/>
              </a:rPr>
              <a:t>Motor Carrier</a:t>
            </a:r>
            <a:endParaRPr lang="en-US" sz="2400" dirty="0">
              <a:latin typeface="+mj-lt"/>
            </a:endParaRPr>
          </a:p>
        </p:txBody>
      </p:sp>
      <p:sp>
        <p:nvSpPr>
          <p:cNvPr id="4" name="TextBox 3"/>
          <p:cNvSpPr txBox="1"/>
          <p:nvPr/>
        </p:nvSpPr>
        <p:spPr>
          <a:xfrm>
            <a:off x="1219200" y="3962400"/>
            <a:ext cx="6629400" cy="707886"/>
          </a:xfrm>
          <a:prstGeom prst="rect">
            <a:avLst/>
          </a:prstGeom>
          <a:noFill/>
        </p:spPr>
        <p:txBody>
          <a:bodyPr wrap="square" rtlCol="0">
            <a:spAutoFit/>
          </a:bodyPr>
          <a:lstStyle/>
          <a:p>
            <a:pPr>
              <a:buFont typeface="Wingdings" pitchFamily="2" charset="2"/>
              <a:buChar char="Ø"/>
            </a:pPr>
            <a:r>
              <a:rPr lang="en-US" sz="2000" dirty="0" smtClean="0">
                <a:latin typeface="+mj-lt"/>
              </a:rPr>
              <a:t>Picks up cargo from shipper / supplier and issues a receipt of goods</a:t>
            </a:r>
            <a:endParaRPr lang="en-US" sz="2000" dirty="0">
              <a:latin typeface="+mj-lt"/>
            </a:endParaRPr>
          </a:p>
        </p:txBody>
      </p:sp>
      <p:sp>
        <p:nvSpPr>
          <p:cNvPr id="5" name="TextBox 4"/>
          <p:cNvSpPr txBox="1"/>
          <p:nvPr/>
        </p:nvSpPr>
        <p:spPr>
          <a:xfrm>
            <a:off x="1219200" y="5029200"/>
            <a:ext cx="6477000" cy="400110"/>
          </a:xfrm>
          <a:prstGeom prst="rect">
            <a:avLst/>
          </a:prstGeom>
          <a:noFill/>
        </p:spPr>
        <p:txBody>
          <a:bodyPr wrap="square" rtlCol="0">
            <a:spAutoFit/>
          </a:bodyPr>
          <a:lstStyle/>
          <a:p>
            <a:pPr>
              <a:buFont typeface="Wingdings" pitchFamily="2" charset="2"/>
              <a:buChar char="Ø"/>
            </a:pPr>
            <a:r>
              <a:rPr lang="en-US" sz="2000" dirty="0" smtClean="0">
                <a:latin typeface="+mj-lt"/>
              </a:rPr>
              <a:t>Transports goods to the pier terminal</a:t>
            </a:r>
            <a:endParaRPr lang="en-US" sz="2000" dirty="0">
              <a:latin typeface="+mj-lt"/>
            </a:endParaRPr>
          </a:p>
        </p:txBody>
      </p:sp>
      <p:pic>
        <p:nvPicPr>
          <p:cNvPr id="595971" name="Picture 3" descr="C:\Users\Linda\AppData\Local\Microsoft\Windows\Temporary Internet Files\Content.IE5\7BD85ZRL\MPj04014920000[1].jpg"/>
          <p:cNvPicPr>
            <a:picLocks noChangeAspect="1" noChangeArrowheads="1"/>
          </p:cNvPicPr>
          <p:nvPr/>
        </p:nvPicPr>
        <p:blipFill>
          <a:blip r:embed="rId3" cstate="print"/>
          <a:srcRect/>
          <a:stretch>
            <a:fillRect/>
          </a:stretch>
        </p:blipFill>
        <p:spPr bwMode="auto">
          <a:xfrm>
            <a:off x="3657600" y="1752600"/>
            <a:ext cx="2881484" cy="19202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914400" y="1676400"/>
            <a:ext cx="3276600" cy="461665"/>
          </a:xfrm>
          <a:prstGeom prst="rect">
            <a:avLst/>
          </a:prstGeom>
          <a:noFill/>
        </p:spPr>
        <p:txBody>
          <a:bodyPr wrap="square" rtlCol="0">
            <a:spAutoFit/>
          </a:bodyPr>
          <a:lstStyle/>
          <a:p>
            <a:pPr>
              <a:buFont typeface="Arial" pitchFamily="34" charset="0"/>
              <a:buChar char="•"/>
            </a:pPr>
            <a:r>
              <a:rPr lang="en-US" sz="2400" dirty="0" smtClean="0">
                <a:latin typeface="+mj-lt"/>
              </a:rPr>
              <a:t>Terminal Operator</a:t>
            </a:r>
            <a:endParaRPr lang="en-US" sz="2400" dirty="0">
              <a:latin typeface="+mj-lt"/>
            </a:endParaRPr>
          </a:p>
        </p:txBody>
      </p:sp>
      <p:sp>
        <p:nvSpPr>
          <p:cNvPr id="4" name="TextBox 3"/>
          <p:cNvSpPr txBox="1"/>
          <p:nvPr/>
        </p:nvSpPr>
        <p:spPr>
          <a:xfrm>
            <a:off x="1143000" y="2895600"/>
            <a:ext cx="4724400" cy="400110"/>
          </a:xfrm>
          <a:prstGeom prst="rect">
            <a:avLst/>
          </a:prstGeom>
          <a:noFill/>
        </p:spPr>
        <p:txBody>
          <a:bodyPr wrap="square" rtlCol="0">
            <a:spAutoFit/>
          </a:bodyPr>
          <a:lstStyle/>
          <a:p>
            <a:pPr>
              <a:buFont typeface="Wingdings" pitchFamily="2" charset="2"/>
              <a:buChar char="Ø"/>
            </a:pPr>
            <a:r>
              <a:rPr lang="en-US" sz="2000" dirty="0" smtClean="0">
                <a:latin typeface="+mj-lt"/>
              </a:rPr>
              <a:t>Goods are signed for at the terminal</a:t>
            </a:r>
            <a:endParaRPr lang="en-US" sz="2000" dirty="0">
              <a:latin typeface="+mj-lt"/>
            </a:endParaRPr>
          </a:p>
        </p:txBody>
      </p:sp>
      <p:sp>
        <p:nvSpPr>
          <p:cNvPr id="5" name="TextBox 4"/>
          <p:cNvSpPr txBox="1"/>
          <p:nvPr/>
        </p:nvSpPr>
        <p:spPr>
          <a:xfrm>
            <a:off x="1143000" y="3886200"/>
            <a:ext cx="5943600" cy="707886"/>
          </a:xfrm>
          <a:prstGeom prst="rect">
            <a:avLst/>
          </a:prstGeom>
          <a:noFill/>
        </p:spPr>
        <p:txBody>
          <a:bodyPr wrap="square" rtlCol="0">
            <a:spAutoFit/>
          </a:bodyPr>
          <a:lstStyle/>
          <a:p>
            <a:pPr>
              <a:buFont typeface="Wingdings" pitchFamily="2" charset="2"/>
              <a:buChar char="Ø"/>
            </a:pPr>
            <a:r>
              <a:rPr lang="en-US" sz="2000" dirty="0" smtClean="0">
                <a:latin typeface="+mj-lt"/>
              </a:rPr>
              <a:t>Sends dock receipt or TIR to shipping line </a:t>
            </a:r>
          </a:p>
          <a:p>
            <a:r>
              <a:rPr lang="en-US" sz="2000" dirty="0" smtClean="0">
                <a:latin typeface="+mj-lt"/>
              </a:rPr>
              <a:t>and inland carrier retains copy</a:t>
            </a:r>
            <a:endParaRPr lang="en-US" sz="2000" dirty="0">
              <a:latin typeface="+mj-lt"/>
            </a:endParaRPr>
          </a:p>
        </p:txBody>
      </p:sp>
      <p:pic>
        <p:nvPicPr>
          <p:cNvPr id="353290" name="Picture 10" descr="C:\Users\Linda\AppData\Local\Microsoft\Windows\Temporary Internet Files\Content.IE5\FJOANDOD\MPj02892450000[1].jpg"/>
          <p:cNvPicPr>
            <a:picLocks noChangeAspect="1" noChangeArrowheads="1"/>
          </p:cNvPicPr>
          <p:nvPr/>
        </p:nvPicPr>
        <p:blipFill>
          <a:blip r:embed="rId3"/>
          <a:srcRect/>
          <a:stretch>
            <a:fillRect/>
          </a:stretch>
        </p:blipFill>
        <p:spPr bwMode="auto">
          <a:xfrm>
            <a:off x="6477000" y="2971800"/>
            <a:ext cx="2414016" cy="36576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Rectangle 2"/>
          <p:cNvSpPr/>
          <p:nvPr/>
        </p:nvSpPr>
        <p:spPr>
          <a:xfrm>
            <a:off x="1143000" y="1371600"/>
            <a:ext cx="2161169" cy="461665"/>
          </a:xfrm>
          <a:prstGeom prst="rect">
            <a:avLst/>
          </a:prstGeom>
        </p:spPr>
        <p:txBody>
          <a:bodyPr wrap="none">
            <a:spAutoFit/>
          </a:bodyPr>
          <a:lstStyle/>
          <a:p>
            <a:pPr>
              <a:buFont typeface="Arial" pitchFamily="34" charset="0"/>
              <a:buChar char="•"/>
            </a:pPr>
            <a:r>
              <a:rPr lang="en-US" sz="2400" dirty="0" smtClean="0">
                <a:latin typeface="+mj-lt"/>
              </a:rPr>
              <a:t>Shipping Line</a:t>
            </a:r>
            <a:endParaRPr lang="en-US" sz="2400" dirty="0">
              <a:latin typeface="+mj-lt"/>
            </a:endParaRPr>
          </a:p>
        </p:txBody>
      </p:sp>
      <p:sp>
        <p:nvSpPr>
          <p:cNvPr id="4" name="TextBox 3"/>
          <p:cNvSpPr txBox="1"/>
          <p:nvPr/>
        </p:nvSpPr>
        <p:spPr>
          <a:xfrm>
            <a:off x="1219200" y="1981200"/>
            <a:ext cx="6629400" cy="707886"/>
          </a:xfrm>
          <a:prstGeom prst="rect">
            <a:avLst/>
          </a:prstGeom>
          <a:noFill/>
        </p:spPr>
        <p:txBody>
          <a:bodyPr wrap="square" rtlCol="0">
            <a:spAutoFit/>
          </a:bodyPr>
          <a:lstStyle/>
          <a:p>
            <a:pPr>
              <a:buFont typeface="Wingdings" pitchFamily="2" charset="2"/>
              <a:buChar char="Ø"/>
            </a:pPr>
            <a:r>
              <a:rPr lang="en-US" sz="2000" dirty="0" smtClean="0">
                <a:latin typeface="+mj-lt"/>
              </a:rPr>
              <a:t>Monitors bookings to ensure cargo arrives within proper vessel cut-off times</a:t>
            </a:r>
            <a:endParaRPr lang="en-US" sz="2000" dirty="0">
              <a:latin typeface="+mj-lt"/>
            </a:endParaRPr>
          </a:p>
        </p:txBody>
      </p:sp>
      <p:sp>
        <p:nvSpPr>
          <p:cNvPr id="5" name="TextBox 4"/>
          <p:cNvSpPr txBox="1"/>
          <p:nvPr/>
        </p:nvSpPr>
        <p:spPr>
          <a:xfrm>
            <a:off x="1219200" y="2895600"/>
            <a:ext cx="6019800" cy="707886"/>
          </a:xfrm>
          <a:prstGeom prst="rect">
            <a:avLst/>
          </a:prstGeom>
          <a:noFill/>
        </p:spPr>
        <p:txBody>
          <a:bodyPr wrap="square" rtlCol="0">
            <a:spAutoFit/>
          </a:bodyPr>
          <a:lstStyle/>
          <a:p>
            <a:pPr>
              <a:buFont typeface="Wingdings" pitchFamily="2" charset="2"/>
              <a:buChar char="Ø"/>
            </a:pPr>
            <a:r>
              <a:rPr lang="en-US" sz="2000" dirty="0" smtClean="0">
                <a:latin typeface="+mj-lt"/>
              </a:rPr>
              <a:t>Verifies freight forwarder’s bill of lading instructions with booking info and dock receipt</a:t>
            </a:r>
            <a:endParaRPr lang="en-US" sz="2000" dirty="0">
              <a:latin typeface="+mj-lt"/>
            </a:endParaRPr>
          </a:p>
        </p:txBody>
      </p:sp>
      <p:sp>
        <p:nvSpPr>
          <p:cNvPr id="6" name="TextBox 5"/>
          <p:cNvSpPr txBox="1"/>
          <p:nvPr/>
        </p:nvSpPr>
        <p:spPr>
          <a:xfrm>
            <a:off x="1219200" y="3886200"/>
            <a:ext cx="6096000" cy="707886"/>
          </a:xfrm>
          <a:prstGeom prst="rect">
            <a:avLst/>
          </a:prstGeom>
          <a:noFill/>
        </p:spPr>
        <p:txBody>
          <a:bodyPr wrap="square" rtlCol="0">
            <a:spAutoFit/>
          </a:bodyPr>
          <a:lstStyle/>
          <a:p>
            <a:pPr>
              <a:buFont typeface="Wingdings" pitchFamily="2" charset="2"/>
              <a:buChar char="Ø"/>
            </a:pPr>
            <a:r>
              <a:rPr lang="en-US" sz="2000" dirty="0" smtClean="0">
                <a:latin typeface="+mj-lt"/>
              </a:rPr>
              <a:t>Advises stevedoring company of cargo loading vessel</a:t>
            </a:r>
            <a:endParaRPr lang="en-US" sz="2000" dirty="0">
              <a:latin typeface="+mj-lt"/>
            </a:endParaRPr>
          </a:p>
        </p:txBody>
      </p:sp>
      <p:pic>
        <p:nvPicPr>
          <p:cNvPr id="7" name="Picture 6" descr="C:\Users\Linda\AppData\Local\Microsoft\Windows\Temporary Internet Files\Content.IE5\ABAKWNM5\MCj04260520000[1].wmf"/>
          <p:cNvPicPr>
            <a:picLocks noChangeAspect="1" noChangeArrowheads="1"/>
          </p:cNvPicPr>
          <p:nvPr/>
        </p:nvPicPr>
        <p:blipFill>
          <a:blip r:embed="rId3"/>
          <a:srcRect/>
          <a:stretch>
            <a:fillRect/>
          </a:stretch>
        </p:blipFill>
        <p:spPr bwMode="auto">
          <a:xfrm>
            <a:off x="7239000" y="2590800"/>
            <a:ext cx="1676400" cy="1752600"/>
          </a:xfrm>
          <a:prstGeom prst="rect">
            <a:avLst/>
          </a:prstGeom>
          <a:noFill/>
        </p:spPr>
      </p:pic>
      <p:sp>
        <p:nvSpPr>
          <p:cNvPr id="8" name="TextBox 7"/>
          <p:cNvSpPr txBox="1"/>
          <p:nvPr/>
        </p:nvSpPr>
        <p:spPr>
          <a:xfrm>
            <a:off x="1219200" y="4800600"/>
            <a:ext cx="6324600" cy="400110"/>
          </a:xfrm>
          <a:prstGeom prst="rect">
            <a:avLst/>
          </a:prstGeom>
          <a:noFill/>
        </p:spPr>
        <p:txBody>
          <a:bodyPr wrap="square" rtlCol="0">
            <a:spAutoFit/>
          </a:bodyPr>
          <a:lstStyle/>
          <a:p>
            <a:pPr>
              <a:buFont typeface="Wingdings" pitchFamily="2" charset="2"/>
              <a:buChar char="Ø"/>
            </a:pPr>
            <a:r>
              <a:rPr lang="en-US" sz="2000" dirty="0" smtClean="0">
                <a:latin typeface="+mj-lt"/>
              </a:rPr>
              <a:t>Begins to prepare cargo manifest for export vessel</a:t>
            </a:r>
            <a:endParaRPr lang="en-US" sz="2000" dirty="0">
              <a:latin typeface="+mj-lt"/>
            </a:endParaRPr>
          </a:p>
        </p:txBody>
      </p:sp>
      <p:sp>
        <p:nvSpPr>
          <p:cNvPr id="9" name="TextBox 8"/>
          <p:cNvSpPr txBox="1"/>
          <p:nvPr/>
        </p:nvSpPr>
        <p:spPr>
          <a:xfrm>
            <a:off x="1219200" y="5486400"/>
            <a:ext cx="5638800" cy="400110"/>
          </a:xfrm>
          <a:prstGeom prst="rect">
            <a:avLst/>
          </a:prstGeom>
          <a:noFill/>
        </p:spPr>
        <p:txBody>
          <a:bodyPr wrap="square" rtlCol="0">
            <a:spAutoFit/>
          </a:bodyPr>
          <a:lstStyle/>
          <a:p>
            <a:pPr>
              <a:buFont typeface="Wingdings" pitchFamily="2" charset="2"/>
              <a:buChar char="Ø"/>
            </a:pPr>
            <a:r>
              <a:rPr lang="en-US" sz="2000" dirty="0" smtClean="0">
                <a:latin typeface="+mj-lt"/>
              </a:rPr>
              <a:t>Prepares hazardous cargo manifest </a:t>
            </a:r>
            <a:endParaRPr lang="en-US" sz="20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914400" y="1600200"/>
            <a:ext cx="3429000" cy="461665"/>
          </a:xfrm>
          <a:prstGeom prst="rect">
            <a:avLst/>
          </a:prstGeom>
          <a:noFill/>
        </p:spPr>
        <p:txBody>
          <a:bodyPr wrap="square" rtlCol="0">
            <a:spAutoFit/>
          </a:bodyPr>
          <a:lstStyle/>
          <a:p>
            <a:pPr>
              <a:buFont typeface="Arial" pitchFamily="34" charset="0"/>
              <a:buChar char="•"/>
            </a:pPr>
            <a:r>
              <a:rPr lang="en-US" sz="2400" dirty="0" smtClean="0">
                <a:latin typeface="+mj-lt"/>
              </a:rPr>
              <a:t>Terminal Operator</a:t>
            </a:r>
            <a:endParaRPr lang="en-US" sz="2400" dirty="0">
              <a:latin typeface="+mj-lt"/>
            </a:endParaRPr>
          </a:p>
        </p:txBody>
      </p:sp>
      <p:sp>
        <p:nvSpPr>
          <p:cNvPr id="4" name="TextBox 3"/>
          <p:cNvSpPr txBox="1"/>
          <p:nvPr/>
        </p:nvSpPr>
        <p:spPr>
          <a:xfrm>
            <a:off x="685800" y="2514600"/>
            <a:ext cx="7696200" cy="400110"/>
          </a:xfrm>
          <a:prstGeom prst="rect">
            <a:avLst/>
          </a:prstGeom>
          <a:noFill/>
        </p:spPr>
        <p:txBody>
          <a:bodyPr wrap="square" rtlCol="0">
            <a:spAutoFit/>
          </a:bodyPr>
          <a:lstStyle/>
          <a:p>
            <a:pPr>
              <a:buFont typeface="Wingdings" pitchFamily="2" charset="2"/>
              <a:buChar char="Ø"/>
            </a:pPr>
            <a:r>
              <a:rPr lang="en-US" sz="2000" dirty="0" smtClean="0">
                <a:latin typeface="+mj-lt"/>
              </a:rPr>
              <a:t>Goods are stowed on board vessel according to the stow plan</a:t>
            </a:r>
            <a:endParaRPr lang="en-US" sz="2000" dirty="0">
              <a:latin typeface="+mj-lt"/>
            </a:endParaRPr>
          </a:p>
        </p:txBody>
      </p:sp>
      <p:pic>
        <p:nvPicPr>
          <p:cNvPr id="7" name="Picture 5" descr="on dock operations"/>
          <p:cNvPicPr>
            <a:picLocks noChangeAspect="1" noChangeArrowheads="1"/>
          </p:cNvPicPr>
          <p:nvPr/>
        </p:nvPicPr>
        <p:blipFill>
          <a:blip r:embed="rId3"/>
          <a:srcRect/>
          <a:stretch>
            <a:fillRect/>
          </a:stretch>
        </p:blipFill>
        <p:spPr bwMode="auto">
          <a:xfrm>
            <a:off x="2209800" y="3276600"/>
            <a:ext cx="4779803" cy="310896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1066800" y="1600200"/>
            <a:ext cx="2895600" cy="461665"/>
          </a:xfrm>
          <a:prstGeom prst="rect">
            <a:avLst/>
          </a:prstGeom>
          <a:noFill/>
        </p:spPr>
        <p:txBody>
          <a:bodyPr wrap="square" rtlCol="0">
            <a:spAutoFit/>
          </a:bodyPr>
          <a:lstStyle/>
          <a:p>
            <a:pPr>
              <a:buFont typeface="Arial" pitchFamily="34" charset="0"/>
              <a:buChar char="•"/>
            </a:pPr>
            <a:r>
              <a:rPr lang="en-US" sz="2400" dirty="0" smtClean="0">
                <a:latin typeface="+mj-lt"/>
              </a:rPr>
              <a:t>Shipping Line</a:t>
            </a:r>
            <a:endParaRPr lang="en-US" sz="2400" dirty="0">
              <a:latin typeface="+mj-lt"/>
            </a:endParaRPr>
          </a:p>
        </p:txBody>
      </p:sp>
      <p:sp>
        <p:nvSpPr>
          <p:cNvPr id="4" name="TextBox 3"/>
          <p:cNvSpPr txBox="1"/>
          <p:nvPr/>
        </p:nvSpPr>
        <p:spPr>
          <a:xfrm>
            <a:off x="1295400" y="2362200"/>
            <a:ext cx="3505200" cy="400110"/>
          </a:xfrm>
          <a:prstGeom prst="rect">
            <a:avLst/>
          </a:prstGeom>
          <a:noFill/>
        </p:spPr>
        <p:txBody>
          <a:bodyPr wrap="square" rtlCol="0">
            <a:spAutoFit/>
          </a:bodyPr>
          <a:lstStyle/>
          <a:p>
            <a:pPr>
              <a:buFont typeface="Wingdings" pitchFamily="2" charset="2"/>
              <a:buChar char="Ø"/>
            </a:pPr>
            <a:r>
              <a:rPr lang="en-US" sz="2000" dirty="0" smtClean="0">
                <a:latin typeface="+mj-lt"/>
              </a:rPr>
              <a:t>Confirms cargo loading</a:t>
            </a:r>
            <a:endParaRPr lang="en-US" sz="2000" dirty="0">
              <a:latin typeface="+mj-lt"/>
            </a:endParaRPr>
          </a:p>
        </p:txBody>
      </p:sp>
      <p:sp>
        <p:nvSpPr>
          <p:cNvPr id="5" name="TextBox 4"/>
          <p:cNvSpPr txBox="1"/>
          <p:nvPr/>
        </p:nvSpPr>
        <p:spPr>
          <a:xfrm>
            <a:off x="1295400" y="3124200"/>
            <a:ext cx="6019800" cy="707886"/>
          </a:xfrm>
          <a:prstGeom prst="rect">
            <a:avLst/>
          </a:prstGeom>
          <a:noFill/>
        </p:spPr>
        <p:txBody>
          <a:bodyPr wrap="square" rtlCol="0">
            <a:spAutoFit/>
          </a:bodyPr>
          <a:lstStyle/>
          <a:p>
            <a:pPr>
              <a:buFont typeface="Wingdings" pitchFamily="2" charset="2"/>
              <a:buChar char="Ø"/>
            </a:pPr>
            <a:r>
              <a:rPr lang="en-US" sz="2000" dirty="0" smtClean="0">
                <a:latin typeface="+mj-lt"/>
              </a:rPr>
              <a:t>Sends shipper / freight forwarder due </a:t>
            </a:r>
          </a:p>
          <a:p>
            <a:r>
              <a:rPr lang="en-US" sz="2000" dirty="0" smtClean="0">
                <a:latin typeface="+mj-lt"/>
              </a:rPr>
              <a:t>bill for any ocean freight charges to be collected</a:t>
            </a:r>
            <a:endParaRPr lang="en-US" sz="2000" dirty="0">
              <a:latin typeface="+mj-lt"/>
            </a:endParaRPr>
          </a:p>
        </p:txBody>
      </p:sp>
      <p:sp>
        <p:nvSpPr>
          <p:cNvPr id="6" name="TextBox 5"/>
          <p:cNvSpPr txBox="1"/>
          <p:nvPr/>
        </p:nvSpPr>
        <p:spPr>
          <a:xfrm>
            <a:off x="1295400" y="4191000"/>
            <a:ext cx="6324600" cy="1015663"/>
          </a:xfrm>
          <a:prstGeom prst="rect">
            <a:avLst/>
          </a:prstGeom>
          <a:noFill/>
        </p:spPr>
        <p:txBody>
          <a:bodyPr wrap="square" rtlCol="0">
            <a:spAutoFit/>
          </a:bodyPr>
          <a:lstStyle/>
          <a:p>
            <a:pPr>
              <a:buFont typeface="Wingdings" pitchFamily="2" charset="2"/>
              <a:buChar char="Ø"/>
            </a:pPr>
            <a:r>
              <a:rPr lang="en-US" sz="2000" dirty="0" smtClean="0">
                <a:latin typeface="+mj-lt"/>
              </a:rPr>
              <a:t>Releases BL to shipper / freight forwarder upon payment of due bill unless shipper / freight forwarder has established credit with the shipping line</a:t>
            </a:r>
            <a:endParaRPr lang="en-US" sz="2000" dirty="0">
              <a:latin typeface="+mj-lt"/>
            </a:endParaRPr>
          </a:p>
        </p:txBody>
      </p:sp>
      <p:pic>
        <p:nvPicPr>
          <p:cNvPr id="355334" name="Picture 6" descr="C:\Users\Linda\AppData\Local\Microsoft\Windows\Temporary Internet Files\Content.IE5\ZDQWB10L\MPj04070090000[1].jpg"/>
          <p:cNvPicPr>
            <a:picLocks noChangeAspect="1" noChangeArrowheads="1"/>
          </p:cNvPicPr>
          <p:nvPr/>
        </p:nvPicPr>
        <p:blipFill>
          <a:blip r:embed="rId3"/>
          <a:srcRect/>
          <a:stretch>
            <a:fillRect/>
          </a:stretch>
        </p:blipFill>
        <p:spPr bwMode="auto">
          <a:xfrm>
            <a:off x="6096000" y="1600200"/>
            <a:ext cx="2744270" cy="18288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914400" y="1676400"/>
            <a:ext cx="2971800" cy="461665"/>
          </a:xfrm>
          <a:prstGeom prst="rect">
            <a:avLst/>
          </a:prstGeom>
          <a:noFill/>
        </p:spPr>
        <p:txBody>
          <a:bodyPr wrap="square" rtlCol="0">
            <a:spAutoFit/>
          </a:bodyPr>
          <a:lstStyle/>
          <a:p>
            <a:pPr>
              <a:buFont typeface="Arial" pitchFamily="34" charset="0"/>
              <a:buChar char="•"/>
            </a:pPr>
            <a:r>
              <a:rPr lang="en-US" sz="2400" dirty="0" smtClean="0">
                <a:latin typeface="+mj-lt"/>
              </a:rPr>
              <a:t>Freight Forwarder</a:t>
            </a:r>
            <a:endParaRPr lang="en-US" sz="2400" dirty="0">
              <a:latin typeface="+mj-lt"/>
            </a:endParaRPr>
          </a:p>
        </p:txBody>
      </p:sp>
      <p:sp>
        <p:nvSpPr>
          <p:cNvPr id="4" name="TextBox 3"/>
          <p:cNvSpPr txBox="1"/>
          <p:nvPr/>
        </p:nvSpPr>
        <p:spPr>
          <a:xfrm>
            <a:off x="990600" y="2667000"/>
            <a:ext cx="6781800" cy="707886"/>
          </a:xfrm>
          <a:prstGeom prst="rect">
            <a:avLst/>
          </a:prstGeom>
          <a:noFill/>
        </p:spPr>
        <p:txBody>
          <a:bodyPr wrap="square" rtlCol="0">
            <a:spAutoFit/>
          </a:bodyPr>
          <a:lstStyle/>
          <a:p>
            <a:pPr>
              <a:buFont typeface="Wingdings" pitchFamily="2" charset="2"/>
              <a:buChar char="Ø"/>
            </a:pPr>
            <a:r>
              <a:rPr lang="en-US" sz="2000" dirty="0" smtClean="0">
                <a:latin typeface="+mj-lt"/>
              </a:rPr>
              <a:t>Sends shipper bills of lading as well as invoice covering inland freight and for forwarder’s services provided</a:t>
            </a:r>
            <a:endParaRPr lang="en-US" sz="2000" dirty="0">
              <a:latin typeface="+mj-lt"/>
            </a:endParaRPr>
          </a:p>
        </p:txBody>
      </p:sp>
      <p:pic>
        <p:nvPicPr>
          <p:cNvPr id="356354" name="Picture 2" descr="C:\Users\Linda\AppData\Local\Microsoft\Windows\Temporary Internet Files\Content.IE5\FJOANDOD\MPj04022250000[1].jpg"/>
          <p:cNvPicPr>
            <a:picLocks noChangeAspect="1" noChangeArrowheads="1"/>
          </p:cNvPicPr>
          <p:nvPr/>
        </p:nvPicPr>
        <p:blipFill>
          <a:blip r:embed="rId3" cstate="print"/>
          <a:srcRect/>
          <a:stretch>
            <a:fillRect/>
          </a:stretch>
        </p:blipFill>
        <p:spPr bwMode="auto">
          <a:xfrm>
            <a:off x="2743200" y="3505200"/>
            <a:ext cx="3874056" cy="31089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1066800" y="1676400"/>
            <a:ext cx="2667000" cy="461665"/>
          </a:xfrm>
          <a:prstGeom prst="rect">
            <a:avLst/>
          </a:prstGeom>
          <a:noFill/>
        </p:spPr>
        <p:txBody>
          <a:bodyPr wrap="square" rtlCol="0">
            <a:spAutoFit/>
          </a:bodyPr>
          <a:lstStyle/>
          <a:p>
            <a:pPr>
              <a:buFont typeface="Arial" pitchFamily="34" charset="0"/>
              <a:buChar char="•"/>
            </a:pPr>
            <a:r>
              <a:rPr lang="en-US" sz="2400" dirty="0" smtClean="0">
                <a:latin typeface="+mj-lt"/>
              </a:rPr>
              <a:t>Shipper</a:t>
            </a:r>
            <a:endParaRPr lang="en-US" sz="2400" dirty="0">
              <a:latin typeface="+mj-lt"/>
            </a:endParaRPr>
          </a:p>
        </p:txBody>
      </p:sp>
      <p:sp>
        <p:nvSpPr>
          <p:cNvPr id="5" name="TextBox 4"/>
          <p:cNvSpPr txBox="1"/>
          <p:nvPr/>
        </p:nvSpPr>
        <p:spPr>
          <a:xfrm>
            <a:off x="1219200" y="2590800"/>
            <a:ext cx="6324600" cy="707886"/>
          </a:xfrm>
          <a:prstGeom prst="rect">
            <a:avLst/>
          </a:prstGeom>
          <a:noFill/>
        </p:spPr>
        <p:txBody>
          <a:bodyPr wrap="square" rtlCol="0">
            <a:spAutoFit/>
          </a:bodyPr>
          <a:lstStyle/>
          <a:p>
            <a:pPr>
              <a:buFont typeface="Wingdings" pitchFamily="2" charset="2"/>
              <a:buChar char="Ø"/>
            </a:pPr>
            <a:r>
              <a:rPr lang="en-US" sz="2000" dirty="0" smtClean="0">
                <a:latin typeface="+mj-lt"/>
              </a:rPr>
              <a:t>Prepares necessary documents to send to their bank (if applicable)</a:t>
            </a:r>
            <a:endParaRPr lang="en-US" sz="2000" dirty="0">
              <a:latin typeface="+mj-lt"/>
            </a:endParaRPr>
          </a:p>
        </p:txBody>
      </p:sp>
      <p:sp>
        <p:nvSpPr>
          <p:cNvPr id="6" name="TextBox 5"/>
          <p:cNvSpPr txBox="1"/>
          <p:nvPr/>
        </p:nvSpPr>
        <p:spPr>
          <a:xfrm>
            <a:off x="1295400" y="3810000"/>
            <a:ext cx="6324600" cy="707886"/>
          </a:xfrm>
          <a:prstGeom prst="rect">
            <a:avLst/>
          </a:prstGeom>
          <a:noFill/>
        </p:spPr>
        <p:txBody>
          <a:bodyPr wrap="square" rtlCol="0">
            <a:spAutoFit/>
          </a:bodyPr>
          <a:lstStyle/>
          <a:p>
            <a:pPr>
              <a:buFont typeface="Wingdings" pitchFamily="2" charset="2"/>
              <a:buChar char="Ø"/>
            </a:pPr>
            <a:r>
              <a:rPr lang="en-US" sz="2000" dirty="0" smtClean="0">
                <a:latin typeface="+mj-lt"/>
              </a:rPr>
              <a:t>Sends non-negotiable BL to consignee as proof of shipment</a:t>
            </a:r>
            <a:endParaRPr lang="en-US" sz="2000" dirty="0">
              <a:latin typeface="+mj-lt"/>
            </a:endParaRPr>
          </a:p>
        </p:txBody>
      </p:sp>
      <p:pic>
        <p:nvPicPr>
          <p:cNvPr id="583682" name="Picture 2" descr="C:\Users\Linda\AppData\Local\Microsoft\Windows\Temporary Internet Files\Content.IE5\7BD85ZRL\MPj04221480000[1].jpg"/>
          <p:cNvPicPr>
            <a:picLocks noChangeAspect="1" noChangeArrowheads="1"/>
          </p:cNvPicPr>
          <p:nvPr/>
        </p:nvPicPr>
        <p:blipFill>
          <a:blip r:embed="rId3" cstate="print"/>
          <a:srcRect/>
          <a:stretch>
            <a:fillRect/>
          </a:stretch>
        </p:blipFill>
        <p:spPr bwMode="auto">
          <a:xfrm>
            <a:off x="5410200" y="4419600"/>
            <a:ext cx="3129493" cy="2286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Exports</a:t>
            </a:r>
            <a:endParaRPr lang="en-US" sz="3600" dirty="0"/>
          </a:p>
        </p:txBody>
      </p:sp>
      <p:sp>
        <p:nvSpPr>
          <p:cNvPr id="3" name="TextBox 2"/>
          <p:cNvSpPr txBox="1"/>
          <p:nvPr/>
        </p:nvSpPr>
        <p:spPr>
          <a:xfrm>
            <a:off x="990600" y="1600200"/>
            <a:ext cx="2667000" cy="461665"/>
          </a:xfrm>
          <a:prstGeom prst="rect">
            <a:avLst/>
          </a:prstGeom>
          <a:noFill/>
        </p:spPr>
        <p:txBody>
          <a:bodyPr wrap="square" rtlCol="0">
            <a:spAutoFit/>
          </a:bodyPr>
          <a:lstStyle/>
          <a:p>
            <a:pPr>
              <a:buFont typeface="Arial" pitchFamily="34" charset="0"/>
              <a:buChar char="•"/>
            </a:pPr>
            <a:r>
              <a:rPr lang="en-US" sz="2400" dirty="0" smtClean="0">
                <a:latin typeface="+mj-lt"/>
              </a:rPr>
              <a:t>Shipping Line</a:t>
            </a:r>
            <a:endParaRPr lang="en-US" sz="2400" dirty="0">
              <a:latin typeface="+mj-lt"/>
            </a:endParaRPr>
          </a:p>
        </p:txBody>
      </p:sp>
      <p:sp>
        <p:nvSpPr>
          <p:cNvPr id="4" name="TextBox 3"/>
          <p:cNvSpPr txBox="1"/>
          <p:nvPr/>
        </p:nvSpPr>
        <p:spPr>
          <a:xfrm>
            <a:off x="1219200" y="2514600"/>
            <a:ext cx="6477000" cy="707886"/>
          </a:xfrm>
          <a:prstGeom prst="rect">
            <a:avLst/>
          </a:prstGeom>
          <a:noFill/>
        </p:spPr>
        <p:txBody>
          <a:bodyPr wrap="square" rtlCol="0">
            <a:spAutoFit/>
          </a:bodyPr>
          <a:lstStyle/>
          <a:p>
            <a:pPr>
              <a:buFont typeface="Wingdings" pitchFamily="2" charset="2"/>
              <a:buChar char="Ø"/>
            </a:pPr>
            <a:r>
              <a:rPr lang="en-US" sz="2000" dirty="0" smtClean="0">
                <a:latin typeface="+mj-lt"/>
              </a:rPr>
              <a:t>Reconciles everything that loaded on vessel is documented</a:t>
            </a:r>
            <a:endParaRPr lang="en-US" sz="2000" dirty="0">
              <a:latin typeface="+mj-lt"/>
            </a:endParaRPr>
          </a:p>
        </p:txBody>
      </p:sp>
      <p:sp>
        <p:nvSpPr>
          <p:cNvPr id="5" name="TextBox 4"/>
          <p:cNvSpPr txBox="1"/>
          <p:nvPr/>
        </p:nvSpPr>
        <p:spPr>
          <a:xfrm>
            <a:off x="1219200" y="3429000"/>
            <a:ext cx="5791200" cy="707886"/>
          </a:xfrm>
          <a:prstGeom prst="rect">
            <a:avLst/>
          </a:prstGeom>
          <a:noFill/>
        </p:spPr>
        <p:txBody>
          <a:bodyPr wrap="square" rtlCol="0">
            <a:spAutoFit/>
          </a:bodyPr>
          <a:lstStyle/>
          <a:p>
            <a:pPr>
              <a:buFont typeface="Wingdings" pitchFamily="2" charset="2"/>
              <a:buChar char="Ø"/>
            </a:pPr>
            <a:r>
              <a:rPr lang="en-US" sz="2000" dirty="0" smtClean="0">
                <a:latin typeface="+mj-lt"/>
              </a:rPr>
              <a:t>Sends manifest and bills of lading to </a:t>
            </a:r>
          </a:p>
          <a:p>
            <a:r>
              <a:rPr lang="en-US" sz="2000" dirty="0" smtClean="0">
                <a:latin typeface="+mj-lt"/>
              </a:rPr>
              <a:t>destination ports</a:t>
            </a:r>
            <a:endParaRPr lang="en-US" sz="2000" dirty="0">
              <a:latin typeface="+mj-lt"/>
            </a:endParaRPr>
          </a:p>
        </p:txBody>
      </p:sp>
      <p:sp>
        <p:nvSpPr>
          <p:cNvPr id="6" name="TextBox 5"/>
          <p:cNvSpPr txBox="1"/>
          <p:nvPr/>
        </p:nvSpPr>
        <p:spPr>
          <a:xfrm>
            <a:off x="1143000" y="4495800"/>
            <a:ext cx="5867400" cy="400110"/>
          </a:xfrm>
          <a:prstGeom prst="rect">
            <a:avLst/>
          </a:prstGeom>
          <a:noFill/>
        </p:spPr>
        <p:txBody>
          <a:bodyPr wrap="square" rtlCol="0">
            <a:spAutoFit/>
          </a:bodyPr>
          <a:lstStyle/>
          <a:p>
            <a:pPr>
              <a:buFont typeface="Wingdings" pitchFamily="2" charset="2"/>
              <a:buChar char="Ø"/>
            </a:pPr>
            <a:r>
              <a:rPr lang="en-US" sz="2000" dirty="0" smtClean="0">
                <a:latin typeface="+mj-lt"/>
              </a:rPr>
              <a:t>Sends hazardous manifest to destination ports</a:t>
            </a:r>
            <a:endParaRPr lang="en-US" sz="2000" dirty="0">
              <a:latin typeface="+mj-lt"/>
            </a:endParaRPr>
          </a:p>
        </p:txBody>
      </p:sp>
      <p:sp>
        <p:nvSpPr>
          <p:cNvPr id="7" name="TextBox 6"/>
          <p:cNvSpPr txBox="1"/>
          <p:nvPr/>
        </p:nvSpPr>
        <p:spPr>
          <a:xfrm>
            <a:off x="1143000" y="5334000"/>
            <a:ext cx="5029200" cy="400110"/>
          </a:xfrm>
          <a:prstGeom prst="rect">
            <a:avLst/>
          </a:prstGeom>
          <a:noFill/>
        </p:spPr>
        <p:txBody>
          <a:bodyPr wrap="square" rtlCol="0">
            <a:spAutoFit/>
          </a:bodyPr>
          <a:lstStyle/>
          <a:p>
            <a:pPr>
              <a:buFont typeface="Wingdings" pitchFamily="2" charset="2"/>
              <a:buChar char="Ø"/>
            </a:pPr>
            <a:r>
              <a:rPr lang="en-US" sz="2000" dirty="0" smtClean="0">
                <a:latin typeface="+mj-lt"/>
              </a:rPr>
              <a:t>Prepares customs package</a:t>
            </a:r>
            <a:endParaRPr lang="en-US" sz="2000" dirty="0">
              <a:latin typeface="+mj-lt"/>
            </a:endParaRPr>
          </a:p>
        </p:txBody>
      </p:sp>
      <p:pic>
        <p:nvPicPr>
          <p:cNvPr id="581637" name="Picture 5" descr="C:\Users\Linda\AppData\Local\Microsoft\Windows\Temporary Internet Files\Content.IE5\XG7AG68D\MPj04097400000[1].jpg"/>
          <p:cNvPicPr>
            <a:picLocks noChangeAspect="1" noChangeArrowheads="1"/>
          </p:cNvPicPr>
          <p:nvPr/>
        </p:nvPicPr>
        <p:blipFill>
          <a:blip r:embed="rId3" cstate="print"/>
          <a:srcRect/>
          <a:stretch>
            <a:fillRect/>
          </a:stretch>
        </p:blipFill>
        <p:spPr bwMode="auto">
          <a:xfrm>
            <a:off x="6858000" y="2057400"/>
            <a:ext cx="2128398" cy="32004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Outbound Procedures</a:t>
            </a:r>
            <a:endParaRPr lang="en-US" sz="3600" dirty="0"/>
          </a:p>
        </p:txBody>
      </p:sp>
      <p:sp>
        <p:nvSpPr>
          <p:cNvPr id="3" name="Content Placeholder 2"/>
          <p:cNvSpPr>
            <a:spLocks noGrp="1"/>
          </p:cNvSpPr>
          <p:nvPr>
            <p:ph idx="1"/>
          </p:nvPr>
        </p:nvSpPr>
        <p:spPr/>
        <p:txBody>
          <a:bodyPr>
            <a:normAutofit/>
          </a:bodyPr>
          <a:lstStyle/>
          <a:p>
            <a:r>
              <a:rPr lang="en-US" sz="2400" dirty="0" smtClean="0">
                <a:latin typeface="+mj-lt"/>
              </a:rPr>
              <a:t>Topics for further discussion</a:t>
            </a:r>
          </a:p>
          <a:p>
            <a:pPr lvl="1"/>
            <a:r>
              <a:rPr lang="en-US" sz="2000" dirty="0" smtClean="0">
                <a:latin typeface="+mj-lt"/>
              </a:rPr>
              <a:t>The role of the freight forwarder</a:t>
            </a:r>
          </a:p>
          <a:p>
            <a:pPr lvl="1"/>
            <a:r>
              <a:rPr lang="en-US" sz="2000" dirty="0" smtClean="0">
                <a:latin typeface="+mj-lt"/>
              </a:rPr>
              <a:t>Terminal operator requirements</a:t>
            </a:r>
          </a:p>
          <a:p>
            <a:pPr lvl="1"/>
            <a:r>
              <a:rPr lang="en-US" sz="2000" dirty="0" smtClean="0">
                <a:latin typeface="+mj-lt"/>
              </a:rPr>
              <a:t>Documentation requirements</a:t>
            </a:r>
          </a:p>
          <a:p>
            <a:pPr lvl="2"/>
            <a:r>
              <a:rPr lang="en-US" sz="1600" dirty="0" smtClean="0">
                <a:latin typeface="+mj-lt"/>
              </a:rPr>
              <a:t>What is the function of the bill of lading?</a:t>
            </a:r>
          </a:p>
          <a:p>
            <a:pPr lvl="2"/>
            <a:r>
              <a:rPr lang="en-US" sz="1600" dirty="0" smtClean="0">
                <a:latin typeface="+mj-lt"/>
              </a:rPr>
              <a:t>Learn what type of information goes on the bill of lading (and what shouldn’t)</a:t>
            </a:r>
          </a:p>
          <a:p>
            <a:pPr lvl="2"/>
            <a:r>
              <a:rPr lang="en-US" sz="1600" dirty="0" smtClean="0">
                <a:latin typeface="+mj-lt"/>
              </a:rPr>
              <a:t>Different types of bills of lading that can be issued</a:t>
            </a:r>
          </a:p>
          <a:p>
            <a:pPr lvl="1"/>
            <a:r>
              <a:rPr lang="en-US" sz="2000" dirty="0" smtClean="0">
                <a:latin typeface="+mj-lt"/>
              </a:rPr>
              <a:t>The Shipper’s Export Declaration</a:t>
            </a:r>
          </a:p>
          <a:p>
            <a:pPr lvl="2"/>
            <a:r>
              <a:rPr lang="en-US" sz="1600" dirty="0" smtClean="0">
                <a:latin typeface="+mj-lt"/>
              </a:rPr>
              <a:t>What is it and who uses it?</a:t>
            </a:r>
          </a:p>
          <a:p>
            <a:pPr lvl="2"/>
            <a:r>
              <a:rPr lang="en-US" sz="1600" dirty="0" smtClean="0">
                <a:latin typeface="+mj-lt"/>
              </a:rPr>
              <a:t>When is it not required?</a:t>
            </a:r>
          </a:p>
          <a:p>
            <a:pPr lvl="1"/>
            <a:r>
              <a:rPr lang="en-US" sz="2000" dirty="0" smtClean="0">
                <a:latin typeface="+mj-lt"/>
              </a:rPr>
              <a:t>U.S. Customs requirements</a:t>
            </a:r>
          </a:p>
          <a:p>
            <a:pPr lvl="1"/>
            <a:r>
              <a:rPr lang="en-US" sz="2000" dirty="0" smtClean="0">
                <a:latin typeface="+mj-lt"/>
              </a:rPr>
              <a:t>The letter of credit</a:t>
            </a:r>
          </a:p>
          <a:p>
            <a:pPr lvl="1"/>
            <a:endParaRPr lang="en-US" sz="2000" dirty="0">
              <a:latin typeface="+mj-lt"/>
            </a:endParaRPr>
          </a:p>
        </p:txBody>
      </p:sp>
    </p:spTree>
  </p:cSld>
  <p:clrMapOvr>
    <a:masterClrMapping/>
  </p:clrMapOvr>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Key Terms</a:t>
            </a:r>
            <a:endParaRPr lang="en-US" sz="3600" dirty="0"/>
          </a:p>
        </p:txBody>
      </p:sp>
      <p:sp>
        <p:nvSpPr>
          <p:cNvPr id="4" name="Content Placeholder 3"/>
          <p:cNvSpPr>
            <a:spLocks noGrp="1"/>
          </p:cNvSpPr>
          <p:nvPr>
            <p:ph sz="half" idx="1"/>
          </p:nvPr>
        </p:nvSpPr>
        <p:spPr/>
        <p:txBody>
          <a:bodyPr>
            <a:normAutofit/>
          </a:bodyPr>
          <a:lstStyle/>
          <a:p>
            <a:r>
              <a:rPr lang="en-US" sz="2000" dirty="0" smtClean="0">
                <a:latin typeface="+mj-lt"/>
              </a:rPr>
              <a:t>Negotiable bill of lading</a:t>
            </a:r>
          </a:p>
          <a:p>
            <a:r>
              <a:rPr lang="en-US" sz="2000" dirty="0" smtClean="0">
                <a:latin typeface="+mj-lt"/>
              </a:rPr>
              <a:t>Non-negotiable bill of lading</a:t>
            </a:r>
          </a:p>
          <a:p>
            <a:r>
              <a:rPr lang="en-US" sz="2000" dirty="0" smtClean="0">
                <a:latin typeface="+mj-lt"/>
              </a:rPr>
              <a:t>SED (Shipper’s Export Declaration)</a:t>
            </a:r>
          </a:p>
          <a:p>
            <a:r>
              <a:rPr lang="en-US" sz="2000" dirty="0" smtClean="0">
                <a:latin typeface="+mj-lt"/>
              </a:rPr>
              <a:t>AES (Automated Export System)</a:t>
            </a:r>
          </a:p>
          <a:p>
            <a:r>
              <a:rPr lang="en-US" sz="2000" dirty="0" smtClean="0">
                <a:latin typeface="+mj-lt"/>
              </a:rPr>
              <a:t>Letter of Credit</a:t>
            </a:r>
          </a:p>
          <a:p>
            <a:r>
              <a:rPr lang="en-US" sz="2000" dirty="0" smtClean="0">
                <a:latin typeface="+mj-lt"/>
              </a:rPr>
              <a:t>Bank Guarantee</a:t>
            </a:r>
          </a:p>
          <a:p>
            <a:r>
              <a:rPr lang="en-US" sz="2000" dirty="0" smtClean="0">
                <a:latin typeface="+mj-lt"/>
              </a:rPr>
              <a:t>FROB (Foreign Cargo Remaining On Board)</a:t>
            </a:r>
          </a:p>
          <a:p>
            <a:pPr>
              <a:buNone/>
            </a:pPr>
            <a:r>
              <a:rPr lang="en-US" sz="2000" dirty="0" smtClean="0">
                <a:latin typeface="+mj-lt"/>
              </a:rPr>
              <a:t>	</a:t>
            </a:r>
            <a:endParaRPr lang="en-US" sz="2000" dirty="0">
              <a:latin typeface="+mj-lt"/>
            </a:endParaRPr>
          </a:p>
        </p:txBody>
      </p:sp>
      <p:sp>
        <p:nvSpPr>
          <p:cNvPr id="5" name="Content Placeholder 4"/>
          <p:cNvSpPr>
            <a:spLocks noGrp="1"/>
          </p:cNvSpPr>
          <p:nvPr>
            <p:ph sz="half" idx="2"/>
          </p:nvPr>
        </p:nvSpPr>
        <p:spPr/>
        <p:txBody>
          <a:bodyPr>
            <a:normAutofit/>
          </a:bodyPr>
          <a:lstStyle/>
          <a:p>
            <a:r>
              <a:rPr lang="en-US" sz="2000" dirty="0" smtClean="0">
                <a:latin typeface="+mj-lt"/>
              </a:rPr>
              <a:t>NVOCC (Non-Vessel Operating Common Carrier)</a:t>
            </a:r>
          </a:p>
          <a:p>
            <a:r>
              <a:rPr lang="en-US" sz="2000" dirty="0" smtClean="0">
                <a:latin typeface="+mj-lt"/>
              </a:rPr>
              <a:t>Shipper’s Load, Stow and Count</a:t>
            </a:r>
          </a:p>
          <a:p>
            <a:r>
              <a:rPr lang="en-US" sz="2000" dirty="0" smtClean="0">
                <a:latin typeface="+mj-lt"/>
              </a:rPr>
              <a:t>Steamship Certificate</a:t>
            </a:r>
          </a:p>
          <a:p>
            <a:r>
              <a:rPr lang="en-US" sz="2000" dirty="0" smtClean="0">
                <a:latin typeface="+mj-lt"/>
              </a:rPr>
              <a:t>Freight Due Bill</a:t>
            </a:r>
          </a:p>
          <a:p>
            <a:r>
              <a:rPr lang="en-US" sz="2000" dirty="0" smtClean="0">
                <a:latin typeface="+mj-lt"/>
              </a:rPr>
              <a:t>Schedule B</a:t>
            </a:r>
          </a:p>
          <a:p>
            <a:r>
              <a:rPr lang="en-US" sz="2000" dirty="0" smtClean="0">
                <a:latin typeface="+mj-lt"/>
              </a:rPr>
              <a:t>Freight Forwarder</a:t>
            </a:r>
            <a:endParaRPr lang="en-US" sz="2000" dirty="0">
              <a:latin typeface="+mj-lt"/>
            </a:endParaRPr>
          </a:p>
        </p:txBody>
      </p:sp>
    </p:spTree>
  </p:cSld>
  <p:clrMapOvr>
    <a:masterClrMapping/>
  </p:clrMapOvr>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381000"/>
            <a:ext cx="8229600" cy="1143000"/>
          </a:xfrm>
        </p:spPr>
        <p:txBody>
          <a:bodyPr>
            <a:normAutofit/>
          </a:bodyPr>
          <a:lstStyle/>
          <a:p>
            <a:r>
              <a:rPr lang="en-US" sz="4800" dirty="0" smtClean="0"/>
              <a:t>Review</a:t>
            </a:r>
            <a:endParaRPr lang="en-US" sz="4800" dirty="0"/>
          </a:p>
        </p:txBody>
      </p:sp>
      <p:sp>
        <p:nvSpPr>
          <p:cNvPr id="6" name="Content Placeholder 5"/>
          <p:cNvSpPr>
            <a:spLocks noGrp="1"/>
          </p:cNvSpPr>
          <p:nvPr>
            <p:ph idx="1"/>
          </p:nvPr>
        </p:nvSpPr>
        <p:spPr>
          <a:xfrm>
            <a:off x="457200" y="1447800"/>
            <a:ext cx="8229600" cy="5029200"/>
          </a:xfrm>
        </p:spPr>
        <p:txBody>
          <a:bodyPr>
            <a:normAutofit fontScale="92500" lnSpcReduction="10000"/>
          </a:bodyPr>
          <a:lstStyle/>
          <a:p>
            <a:pPr marL="342900" indent="-342900">
              <a:buNone/>
            </a:pPr>
            <a:r>
              <a:rPr lang="en-US" sz="1800" dirty="0" smtClean="0">
                <a:latin typeface="+mj-lt"/>
              </a:rPr>
              <a:t>1.</a:t>
            </a:r>
            <a:r>
              <a:rPr lang="en-US" sz="1800" dirty="0" smtClean="0">
                <a:solidFill>
                  <a:schemeClr val="accent2">
                    <a:lumMod val="50000"/>
                  </a:schemeClr>
                </a:solidFill>
                <a:latin typeface="+mj-lt"/>
              </a:rPr>
              <a:t>	</a:t>
            </a:r>
            <a:r>
              <a:rPr lang="en-US" sz="1800" dirty="0" smtClean="0">
                <a:latin typeface="+mj-lt"/>
              </a:rPr>
              <a:t>What is the carrier’s next priority once goods are stowed on board the vessel?   </a:t>
            </a:r>
          </a:p>
          <a:p>
            <a:pPr marL="342900" indent="-342900">
              <a:buNone/>
            </a:pPr>
            <a:r>
              <a:rPr lang="en-US" sz="1800" dirty="0" smtClean="0">
                <a:latin typeface="+mj-lt"/>
              </a:rPr>
              <a:t>2.	How does the freight forwarder submit the SED (shipper’s export declaration) to CBP?</a:t>
            </a:r>
          </a:p>
          <a:p>
            <a:pPr marL="342900" indent="-342900">
              <a:buNone/>
            </a:pPr>
            <a:r>
              <a:rPr lang="en-US" sz="1800" dirty="0" smtClean="0">
                <a:latin typeface="+mj-lt"/>
              </a:rPr>
              <a:t>3.	What is the deadline for the freight forwarder to file the SED with customs?</a:t>
            </a:r>
          </a:p>
          <a:p>
            <a:pPr marL="342900" indent="-342900">
              <a:buNone/>
            </a:pPr>
            <a:r>
              <a:rPr lang="en-US" sz="1800" dirty="0" smtClean="0">
                <a:latin typeface="+mj-lt"/>
              </a:rPr>
              <a:t>4.	When the freight forwarder issues the bill of lading instructions to the carrier what is required as evidence they did submit the SED to customs?</a:t>
            </a:r>
          </a:p>
          <a:p>
            <a:pPr marL="342900" indent="-342900">
              <a:buNone/>
            </a:pPr>
            <a:r>
              <a:rPr lang="en-US" sz="1800" dirty="0" smtClean="0">
                <a:latin typeface="+mj-lt"/>
              </a:rPr>
              <a:t>5.   </a:t>
            </a:r>
            <a:r>
              <a:rPr lang="en-US" sz="1800" dirty="0" smtClean="0"/>
              <a:t> </a:t>
            </a:r>
            <a:r>
              <a:rPr lang="en-US" sz="1800" dirty="0" smtClean="0">
                <a:latin typeface="+mj-lt"/>
              </a:rPr>
              <a:t>A shipment requires an export license but it’s value is less than $2500.00.  Is the SED required?</a:t>
            </a:r>
          </a:p>
          <a:p>
            <a:pPr marL="342900" indent="-342900">
              <a:buNone/>
            </a:pPr>
            <a:r>
              <a:rPr lang="en-US" sz="1800" dirty="0" smtClean="0">
                <a:latin typeface="+mj-lt"/>
              </a:rPr>
              <a:t>6.  </a:t>
            </a:r>
            <a:r>
              <a:rPr lang="en-US" sz="1800" dirty="0" smtClean="0"/>
              <a:t> </a:t>
            </a:r>
            <a:r>
              <a:rPr lang="en-US" sz="1800" dirty="0" smtClean="0">
                <a:latin typeface="+mj-lt"/>
              </a:rPr>
              <a:t>Does the carrier always decide the type of bill of lading that gets issued back to the shipper/freight forwarder?</a:t>
            </a:r>
          </a:p>
          <a:p>
            <a:pPr marL="342900" indent="-342900">
              <a:buNone/>
            </a:pPr>
            <a:r>
              <a:rPr lang="en-US" sz="1800" dirty="0" smtClean="0">
                <a:latin typeface="+mj-lt"/>
              </a:rPr>
              <a:t>7.   Which type of bill of lading is required to be endorsed properly and surrendered to the carrier in order for them to release the goods at the port of discharge?</a:t>
            </a:r>
          </a:p>
          <a:p>
            <a:pPr marL="342900" indent="-342900">
              <a:buNone/>
            </a:pPr>
            <a:r>
              <a:rPr lang="en-US" sz="1800" dirty="0" smtClean="0">
                <a:latin typeface="+mj-lt"/>
              </a:rPr>
              <a:t>8.	Which type of bill of lading contains the contract of carriage agreement but need not be endorsed or surrendered at the port of discharge?</a:t>
            </a:r>
          </a:p>
          <a:p>
            <a:pPr marL="342900" indent="-342900">
              <a:buNone/>
            </a:pPr>
            <a:r>
              <a:rPr lang="en-US" sz="1800" dirty="0" smtClean="0">
                <a:latin typeface="+mj-lt"/>
              </a:rPr>
              <a:t>9.	The purpose of the letter of credit is to guarantee the shipper payment for the freight he’s selling to a buyer that he is not familiar doing business with.</a:t>
            </a:r>
          </a:p>
          <a:p>
            <a:pPr marL="342900" indent="-342900">
              <a:buNone/>
            </a:pPr>
            <a:r>
              <a:rPr lang="en-US" sz="1800" dirty="0" smtClean="0">
                <a:latin typeface="+mj-lt"/>
              </a:rPr>
              <a:t>10.	If all cargo loaded to a carrier’s vessel has the SED already filed with customs does the carrier need to file anything with customs?</a:t>
            </a:r>
            <a:endParaRPr lang="en-US" sz="1800" dirty="0">
              <a:latin typeface="+mj-lt"/>
            </a:endParaRPr>
          </a:p>
        </p:txBody>
      </p:sp>
    </p:spTree>
  </p:cSld>
  <p:clrMapOvr>
    <a:masterClrMapping/>
  </p:clrMapOvr>
  <p:timing>
    <p:tnLst>
      <p:par>
        <p:cTn id="1" dur="indefinite" restart="never" nodeType="tmRoot"/>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0"/>
            <a:ext cx="5486400" cy="914400"/>
          </a:xfrm>
        </p:spPr>
        <p:txBody>
          <a:bodyPr>
            <a:normAutofit/>
          </a:bodyPr>
          <a:lstStyle/>
          <a:p>
            <a:r>
              <a:rPr lang="en-US" sz="3600" dirty="0" smtClean="0"/>
              <a:t>The Import Cycle</a:t>
            </a:r>
            <a:endParaRPr lang="en-US" sz="3600" dirty="0"/>
          </a:p>
        </p:txBody>
      </p:sp>
      <p:graphicFrame>
        <p:nvGraphicFramePr>
          <p:cNvPr id="4" name="Object 2"/>
          <p:cNvGraphicFramePr>
            <a:graphicFrameLocks noChangeAspect="1"/>
          </p:cNvGraphicFramePr>
          <p:nvPr/>
        </p:nvGraphicFramePr>
        <p:xfrm>
          <a:off x="2057400" y="1295400"/>
          <a:ext cx="5018088" cy="4845050"/>
        </p:xfrm>
        <a:graphic>
          <a:graphicData uri="http://schemas.openxmlformats.org/presentationml/2006/ole">
            <p:oleObj spid="_x0000_s350210" name="Clip" r:id="rId4" imgW="3452400" imgH="3458520" progId="">
              <p:embed/>
            </p:oleObj>
          </a:graphicData>
        </a:graphic>
      </p:graphicFrame>
      <p:sp>
        <p:nvSpPr>
          <p:cNvPr id="5" name="TextBox 4"/>
          <p:cNvSpPr txBox="1"/>
          <p:nvPr/>
        </p:nvSpPr>
        <p:spPr>
          <a:xfrm>
            <a:off x="2438400" y="838200"/>
            <a:ext cx="4800600" cy="646331"/>
          </a:xfrm>
          <a:prstGeom prst="rect">
            <a:avLst/>
          </a:prstGeom>
          <a:noFill/>
        </p:spPr>
        <p:txBody>
          <a:bodyPr wrap="square" rtlCol="0">
            <a:spAutoFit/>
          </a:bodyPr>
          <a:lstStyle/>
          <a:p>
            <a:r>
              <a:rPr lang="en-US" dirty="0" smtClean="0"/>
              <a:t>Load port submits customs manifest prior to cargo being laden on board vessel</a:t>
            </a:r>
            <a:endParaRPr lang="en-US" dirty="0"/>
          </a:p>
        </p:txBody>
      </p:sp>
      <p:sp>
        <p:nvSpPr>
          <p:cNvPr id="6" name="TextBox 5"/>
          <p:cNvSpPr txBox="1"/>
          <p:nvPr/>
        </p:nvSpPr>
        <p:spPr>
          <a:xfrm>
            <a:off x="6324600" y="1371600"/>
            <a:ext cx="2819400" cy="923330"/>
          </a:xfrm>
          <a:prstGeom prst="rect">
            <a:avLst/>
          </a:prstGeom>
          <a:noFill/>
        </p:spPr>
        <p:txBody>
          <a:bodyPr wrap="square" rtlCol="0">
            <a:spAutoFit/>
          </a:bodyPr>
          <a:lstStyle/>
          <a:p>
            <a:r>
              <a:rPr lang="en-US" dirty="0" smtClean="0"/>
              <a:t>Discharge port sends arrival notice to consignee and / or notify party </a:t>
            </a:r>
            <a:endParaRPr lang="en-US" dirty="0"/>
          </a:p>
        </p:txBody>
      </p:sp>
      <p:sp>
        <p:nvSpPr>
          <p:cNvPr id="7" name="TextBox 6"/>
          <p:cNvSpPr txBox="1"/>
          <p:nvPr/>
        </p:nvSpPr>
        <p:spPr>
          <a:xfrm>
            <a:off x="7086600" y="2590800"/>
            <a:ext cx="2057400" cy="1200329"/>
          </a:xfrm>
          <a:prstGeom prst="rect">
            <a:avLst/>
          </a:prstGeom>
          <a:noFill/>
        </p:spPr>
        <p:txBody>
          <a:bodyPr wrap="square" rtlCol="0">
            <a:spAutoFit/>
          </a:bodyPr>
          <a:lstStyle/>
          <a:p>
            <a:r>
              <a:rPr lang="en-US" dirty="0" smtClean="0"/>
              <a:t>Discharge port sends discharge information to terminal operator</a:t>
            </a:r>
            <a:endParaRPr lang="en-US" dirty="0"/>
          </a:p>
        </p:txBody>
      </p:sp>
      <p:sp>
        <p:nvSpPr>
          <p:cNvPr id="8" name="TextBox 7"/>
          <p:cNvSpPr txBox="1"/>
          <p:nvPr/>
        </p:nvSpPr>
        <p:spPr>
          <a:xfrm>
            <a:off x="7162800" y="3962400"/>
            <a:ext cx="1600200" cy="1477328"/>
          </a:xfrm>
          <a:prstGeom prst="rect">
            <a:avLst/>
          </a:prstGeom>
          <a:noFill/>
        </p:spPr>
        <p:txBody>
          <a:bodyPr wrap="square" rtlCol="0">
            <a:spAutoFit/>
          </a:bodyPr>
          <a:lstStyle/>
          <a:p>
            <a:r>
              <a:rPr lang="en-US" dirty="0" smtClean="0"/>
              <a:t>Importer receives documents from overseas shipper</a:t>
            </a:r>
            <a:endParaRPr lang="en-US" dirty="0"/>
          </a:p>
        </p:txBody>
      </p:sp>
      <p:sp>
        <p:nvSpPr>
          <p:cNvPr id="9" name="TextBox 8"/>
          <p:cNvSpPr txBox="1"/>
          <p:nvPr/>
        </p:nvSpPr>
        <p:spPr>
          <a:xfrm>
            <a:off x="6096000" y="5657671"/>
            <a:ext cx="3048000" cy="1200329"/>
          </a:xfrm>
          <a:prstGeom prst="rect">
            <a:avLst/>
          </a:prstGeom>
          <a:noFill/>
        </p:spPr>
        <p:txBody>
          <a:bodyPr wrap="square" rtlCol="0">
            <a:spAutoFit/>
          </a:bodyPr>
          <a:lstStyle/>
          <a:p>
            <a:r>
              <a:rPr lang="en-US" dirty="0" smtClean="0"/>
              <a:t>Importer forwards all documentation required for release of cargo to his customs broker</a:t>
            </a:r>
            <a:endParaRPr lang="en-US" dirty="0"/>
          </a:p>
        </p:txBody>
      </p:sp>
      <p:sp>
        <p:nvSpPr>
          <p:cNvPr id="10" name="TextBox 9"/>
          <p:cNvSpPr txBox="1"/>
          <p:nvPr/>
        </p:nvSpPr>
        <p:spPr>
          <a:xfrm>
            <a:off x="1828800" y="5934670"/>
            <a:ext cx="4114800" cy="923330"/>
          </a:xfrm>
          <a:prstGeom prst="rect">
            <a:avLst/>
          </a:prstGeom>
          <a:noFill/>
        </p:spPr>
        <p:txBody>
          <a:bodyPr wrap="square" rtlCol="0">
            <a:spAutoFit/>
          </a:bodyPr>
          <a:lstStyle/>
          <a:p>
            <a:r>
              <a:rPr lang="en-US" dirty="0" smtClean="0"/>
              <a:t>Customs broker submits endorsed OBL to the ship line along with any freight charges due and copy delivery order</a:t>
            </a:r>
            <a:endParaRPr lang="en-US" dirty="0"/>
          </a:p>
        </p:txBody>
      </p:sp>
      <p:sp>
        <p:nvSpPr>
          <p:cNvPr id="11" name="TextBox 10"/>
          <p:cNvSpPr txBox="1"/>
          <p:nvPr/>
        </p:nvSpPr>
        <p:spPr>
          <a:xfrm>
            <a:off x="0" y="4953000"/>
            <a:ext cx="2209800" cy="923330"/>
          </a:xfrm>
          <a:prstGeom prst="rect">
            <a:avLst/>
          </a:prstGeom>
          <a:noFill/>
        </p:spPr>
        <p:txBody>
          <a:bodyPr wrap="square" rtlCol="0">
            <a:spAutoFit/>
          </a:bodyPr>
          <a:lstStyle/>
          <a:p>
            <a:r>
              <a:rPr lang="en-US" dirty="0" smtClean="0"/>
              <a:t>Ship line issues freight release to the terminal operator</a:t>
            </a:r>
            <a:endParaRPr lang="en-US" dirty="0"/>
          </a:p>
        </p:txBody>
      </p:sp>
      <p:sp>
        <p:nvSpPr>
          <p:cNvPr id="12" name="TextBox 11"/>
          <p:cNvSpPr txBox="1"/>
          <p:nvPr/>
        </p:nvSpPr>
        <p:spPr>
          <a:xfrm>
            <a:off x="0" y="3657600"/>
            <a:ext cx="2362200" cy="1200329"/>
          </a:xfrm>
          <a:prstGeom prst="rect">
            <a:avLst/>
          </a:prstGeom>
          <a:noFill/>
        </p:spPr>
        <p:txBody>
          <a:bodyPr wrap="square" rtlCol="0">
            <a:spAutoFit/>
          </a:bodyPr>
          <a:lstStyle/>
          <a:p>
            <a:r>
              <a:rPr lang="en-US" dirty="0" smtClean="0"/>
              <a:t>Customs broker submits proper documentation to effect customs release</a:t>
            </a:r>
            <a:endParaRPr lang="en-US" dirty="0"/>
          </a:p>
        </p:txBody>
      </p:sp>
      <p:sp>
        <p:nvSpPr>
          <p:cNvPr id="13" name="TextBox 12"/>
          <p:cNvSpPr txBox="1"/>
          <p:nvPr/>
        </p:nvSpPr>
        <p:spPr>
          <a:xfrm>
            <a:off x="0" y="2057400"/>
            <a:ext cx="2438400" cy="1477328"/>
          </a:xfrm>
          <a:prstGeom prst="rect">
            <a:avLst/>
          </a:prstGeom>
          <a:noFill/>
        </p:spPr>
        <p:txBody>
          <a:bodyPr wrap="square" rtlCol="0">
            <a:spAutoFit/>
          </a:bodyPr>
          <a:lstStyle/>
          <a:p>
            <a:r>
              <a:rPr lang="en-US" dirty="0" smtClean="0"/>
              <a:t>Customs broker issued delivery order to terminal operator authorizing release to designated carrier</a:t>
            </a:r>
            <a:endParaRPr lang="en-US" dirty="0"/>
          </a:p>
        </p:txBody>
      </p:sp>
      <p:sp>
        <p:nvSpPr>
          <p:cNvPr id="14" name="TextBox 13"/>
          <p:cNvSpPr txBox="1"/>
          <p:nvPr/>
        </p:nvSpPr>
        <p:spPr>
          <a:xfrm>
            <a:off x="0" y="914400"/>
            <a:ext cx="2286000" cy="923330"/>
          </a:xfrm>
          <a:prstGeom prst="rect">
            <a:avLst/>
          </a:prstGeom>
          <a:noFill/>
        </p:spPr>
        <p:txBody>
          <a:bodyPr wrap="square" rtlCol="0">
            <a:spAutoFit/>
          </a:bodyPr>
          <a:lstStyle/>
          <a:p>
            <a:r>
              <a:rPr lang="en-US" dirty="0" smtClean="0"/>
              <a:t>Inland carrier returns empty container where ship designates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from="(-#ppt_w/2)" to="(#ppt_x)" calcmode="lin" valueType="num">
                                      <p:cBhvr>
                                        <p:cTn id="7" dur="600" fill="hold">
                                          <p:stCondLst>
                                            <p:cond delay="0"/>
                                          </p:stCondLst>
                                        </p:cTn>
                                        <p:tgtEl>
                                          <p:spTgt spid="4"/>
                                        </p:tgtEl>
                                        <p:attrNameLst>
                                          <p:attrName>ppt_x</p:attrName>
                                        </p:attrNameLst>
                                      </p:cBhvr>
                                    </p:anim>
                                    <p:anim from="0" to="-1.0" calcmode="lin" valueType="num">
                                      <p:cBhvr>
                                        <p:cTn id="8" dur="200" decel="50000" autoRev="1" fill="hold">
                                          <p:stCondLst>
                                            <p:cond delay="600"/>
                                          </p:stCondLst>
                                        </p:cTn>
                                        <p:tgtEl>
                                          <p:spTgt spid="4"/>
                                        </p:tgtEl>
                                        <p:attrNameLst>
                                          <p:attrName>xshear</p:attrName>
                                        </p:attrNameLst>
                                      </p:cBhvr>
                                    </p:anim>
                                    <p:animScale>
                                      <p:cBhvr>
                                        <p:cTn id="9" dur="200" decel="100000" autoRev="1" fill="hold">
                                          <p:stCondLst>
                                            <p:cond delay="600"/>
                                          </p:stCondLst>
                                        </p:cTn>
                                        <p:tgtEl>
                                          <p:spTgt spid="4"/>
                                        </p:tgtEl>
                                      </p:cBhvr>
                                      <p:from x="100000" y="100000"/>
                                      <p:to x="80000" y="100000"/>
                                    </p:animScale>
                                    <p:anim by="(#ppt_h/3+#ppt_w*0.1)" calcmode="lin" valueType="num">
                                      <p:cBhvr additive="sum">
                                        <p:cTn id="10" dur="200" decel="100000" autoRev="1" fill="hold">
                                          <p:stCondLst>
                                            <p:cond delay="600"/>
                                          </p:stCondLst>
                                        </p:cTn>
                                        <p:tgtEl>
                                          <p:spTgt spid="4"/>
                                        </p:tgtEl>
                                        <p:attrNameLst>
                                          <p:attrName>ppt_x</p:attrName>
                                        </p:attrNameLst>
                                      </p:cBhvr>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1+#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additive="base">
                                        <p:cTn id="39" dur="500" fill="hold"/>
                                        <p:tgtEl>
                                          <p:spTgt spid="9"/>
                                        </p:tgtEl>
                                        <p:attrNameLst>
                                          <p:attrName>ppt_x</p:attrName>
                                        </p:attrNameLst>
                                      </p:cBhvr>
                                      <p:tavLst>
                                        <p:tav tm="0">
                                          <p:val>
                                            <p:strVal val="1+#ppt_w/2"/>
                                          </p:val>
                                        </p:tav>
                                        <p:tav tm="100000">
                                          <p:val>
                                            <p:strVal val="#ppt_x"/>
                                          </p:val>
                                        </p:tav>
                                      </p:tavLst>
                                    </p:anim>
                                    <p:anim calcmode="lin" valueType="num">
                                      <p:cBhvr additive="base">
                                        <p:cTn id="4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500" fill="hold"/>
                                        <p:tgtEl>
                                          <p:spTgt spid="10"/>
                                        </p:tgtEl>
                                        <p:attrNameLst>
                                          <p:attrName>ppt_x</p:attrName>
                                        </p:attrNameLst>
                                      </p:cBhvr>
                                      <p:tavLst>
                                        <p:tav tm="0">
                                          <p:val>
                                            <p:strVal val="#ppt_x"/>
                                          </p:val>
                                        </p:tav>
                                        <p:tav tm="100000">
                                          <p:val>
                                            <p:strVal val="#ppt_x"/>
                                          </p:val>
                                        </p:tav>
                                      </p:tavLst>
                                    </p:anim>
                                    <p:anim calcmode="lin" valueType="num">
                                      <p:cBhvr additive="base">
                                        <p:cTn id="4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0-#ppt_w/2"/>
                                          </p:val>
                                        </p:tav>
                                        <p:tav tm="100000">
                                          <p:val>
                                            <p:strVal val="#ppt_x"/>
                                          </p:val>
                                        </p:tav>
                                      </p:tavLst>
                                    </p:anim>
                                    <p:anim calcmode="lin" valueType="num">
                                      <p:cBhvr additive="base">
                                        <p:cTn id="52"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8"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0-#ppt_w/2"/>
                                          </p:val>
                                        </p:tav>
                                        <p:tav tm="100000">
                                          <p:val>
                                            <p:strVal val="#ppt_x"/>
                                          </p:val>
                                        </p:tav>
                                      </p:tavLst>
                                    </p:anim>
                                    <p:anim calcmode="lin" valueType="num">
                                      <p:cBhvr additive="base">
                                        <p:cTn id="5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8"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500" fill="hold"/>
                                        <p:tgtEl>
                                          <p:spTgt spid="13"/>
                                        </p:tgtEl>
                                        <p:attrNameLst>
                                          <p:attrName>ppt_x</p:attrName>
                                        </p:attrNameLst>
                                      </p:cBhvr>
                                      <p:tavLst>
                                        <p:tav tm="0">
                                          <p:val>
                                            <p:strVal val="0-#ppt_w/2"/>
                                          </p:val>
                                        </p:tav>
                                        <p:tav tm="100000">
                                          <p:val>
                                            <p:strVal val="#ppt_x"/>
                                          </p:val>
                                        </p:tav>
                                      </p:tavLst>
                                    </p:anim>
                                    <p:anim calcmode="lin" valueType="num">
                                      <p:cBhvr additive="base">
                                        <p:cTn id="64"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8" fill="hold" grpId="0" nodeType="click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0-#ppt_w/2"/>
                                          </p:val>
                                        </p:tav>
                                        <p:tav tm="100000">
                                          <p:val>
                                            <p:strVal val="#ppt_x"/>
                                          </p:val>
                                        </p:tav>
                                      </p:tavLst>
                                    </p:anim>
                                    <p:anim calcmode="lin" valueType="num">
                                      <p:cBhvr additive="base">
                                        <p:cTn id="70"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P spid="14" grpId="0"/>
    </p:bld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ormAutofit/>
          </a:bodyPr>
          <a:lstStyle/>
          <a:p>
            <a:r>
              <a:rPr lang="en-US" sz="3600" dirty="0" smtClean="0"/>
              <a:t>The Guide to Imports</a:t>
            </a:r>
            <a:endParaRPr lang="en-US" sz="3600" dirty="0"/>
          </a:p>
        </p:txBody>
      </p:sp>
      <p:sp>
        <p:nvSpPr>
          <p:cNvPr id="5123" name="Rectangle 3"/>
          <p:cNvSpPr>
            <a:spLocks noGrp="1" noChangeArrowheads="1"/>
          </p:cNvSpPr>
          <p:nvPr>
            <p:ph type="body" idx="1"/>
          </p:nvPr>
        </p:nvSpPr>
        <p:spPr>
          <a:xfrm>
            <a:off x="457200" y="1447800"/>
            <a:ext cx="8229600" cy="4525963"/>
          </a:xfrm>
        </p:spPr>
        <p:txBody>
          <a:bodyPr>
            <a:normAutofit fontScale="92500" lnSpcReduction="10000"/>
          </a:bodyPr>
          <a:lstStyle/>
          <a:p>
            <a:r>
              <a:rPr lang="en-US" sz="2600" dirty="0" smtClean="0">
                <a:latin typeface="+mj-lt"/>
              </a:rPr>
              <a:t>Shipping Line</a:t>
            </a:r>
          </a:p>
          <a:p>
            <a:pPr>
              <a:buNone/>
            </a:pPr>
            <a:endParaRPr lang="en-US" sz="2400" dirty="0">
              <a:latin typeface="+mj-lt"/>
            </a:endParaRPr>
          </a:p>
          <a:p>
            <a:pPr>
              <a:buFont typeface="Wingdings" pitchFamily="2" charset="2"/>
              <a:buChar char="Ø"/>
            </a:pPr>
            <a:r>
              <a:rPr lang="en-US" sz="1800" dirty="0">
                <a:latin typeface="+mj-lt"/>
              </a:rPr>
              <a:t>Receives manifest from overseas offices based on the 24-hour </a:t>
            </a:r>
            <a:r>
              <a:rPr lang="en-US" sz="1800" dirty="0" smtClean="0">
                <a:latin typeface="+mj-lt"/>
              </a:rPr>
              <a:t>rule</a:t>
            </a:r>
          </a:p>
          <a:p>
            <a:pPr>
              <a:buNone/>
            </a:pPr>
            <a:endParaRPr lang="en-US" sz="1800" dirty="0">
              <a:latin typeface="+mj-lt"/>
            </a:endParaRPr>
          </a:p>
          <a:p>
            <a:pPr>
              <a:buFont typeface="Wingdings" pitchFamily="2" charset="2"/>
              <a:buChar char="Ø"/>
            </a:pPr>
            <a:r>
              <a:rPr lang="en-US" sz="1800" dirty="0">
                <a:latin typeface="+mj-lt"/>
              </a:rPr>
              <a:t>Add local charges where </a:t>
            </a:r>
            <a:r>
              <a:rPr lang="en-US" sz="1800" dirty="0" smtClean="0">
                <a:latin typeface="+mj-lt"/>
              </a:rPr>
              <a:t>applicable</a:t>
            </a:r>
          </a:p>
          <a:p>
            <a:pPr>
              <a:buNone/>
            </a:pPr>
            <a:endParaRPr lang="en-US" sz="1800" dirty="0">
              <a:latin typeface="+mj-lt"/>
            </a:endParaRPr>
          </a:p>
          <a:p>
            <a:pPr>
              <a:buFont typeface="Wingdings" pitchFamily="2" charset="2"/>
              <a:buChar char="Ø"/>
            </a:pPr>
            <a:r>
              <a:rPr lang="en-US" sz="1800" dirty="0">
                <a:latin typeface="+mj-lt"/>
              </a:rPr>
              <a:t>Notifies consignee/notify party prior to vessel’s </a:t>
            </a:r>
            <a:r>
              <a:rPr lang="en-US" sz="1800" dirty="0" smtClean="0">
                <a:latin typeface="+mj-lt"/>
              </a:rPr>
              <a:t>arrival</a:t>
            </a:r>
          </a:p>
          <a:p>
            <a:pPr>
              <a:buNone/>
            </a:pPr>
            <a:endParaRPr lang="en-US" sz="1800" dirty="0">
              <a:latin typeface="+mj-lt"/>
            </a:endParaRPr>
          </a:p>
          <a:p>
            <a:pPr>
              <a:buFont typeface="Wingdings" pitchFamily="2" charset="2"/>
              <a:buChar char="Ø"/>
            </a:pPr>
            <a:r>
              <a:rPr lang="en-US" sz="1800" dirty="0">
                <a:latin typeface="+mj-lt"/>
              </a:rPr>
              <a:t>Audits manifest to reconcile against AMS prior to distribution to government agencies and terminal </a:t>
            </a:r>
            <a:r>
              <a:rPr lang="en-US" sz="1800" dirty="0" smtClean="0">
                <a:latin typeface="+mj-lt"/>
              </a:rPr>
              <a:t>operator</a:t>
            </a:r>
          </a:p>
          <a:p>
            <a:pPr>
              <a:buNone/>
            </a:pPr>
            <a:endParaRPr lang="en-US" sz="1800" dirty="0">
              <a:latin typeface="+mj-lt"/>
            </a:endParaRPr>
          </a:p>
          <a:p>
            <a:pPr>
              <a:buFont typeface="Wingdings" pitchFamily="2" charset="2"/>
              <a:buChar char="Ø"/>
            </a:pPr>
            <a:r>
              <a:rPr lang="en-US" sz="1800" dirty="0">
                <a:latin typeface="+mj-lt"/>
              </a:rPr>
              <a:t>Issues documents for intermodal and alternate port moves (I.T.s and Delivery Orders) if </a:t>
            </a:r>
            <a:r>
              <a:rPr lang="en-US" sz="1800" dirty="0" smtClean="0">
                <a:latin typeface="+mj-lt"/>
              </a:rPr>
              <a:t>applicable</a:t>
            </a:r>
          </a:p>
          <a:p>
            <a:pPr>
              <a:buNone/>
            </a:pPr>
            <a:endParaRPr lang="en-US" sz="1800" dirty="0">
              <a:latin typeface="+mj-lt"/>
            </a:endParaRPr>
          </a:p>
          <a:p>
            <a:pPr>
              <a:buFont typeface="Wingdings" pitchFamily="2" charset="2"/>
              <a:buChar char="Ø"/>
            </a:pPr>
            <a:r>
              <a:rPr lang="en-US" sz="1800" dirty="0">
                <a:latin typeface="+mj-lt"/>
              </a:rPr>
              <a:t>Provides freight releases to terminal operator</a:t>
            </a:r>
          </a:p>
          <a:p>
            <a:endParaRPr lang="en-US" sz="2800" b="1" u="sng" dirty="0">
              <a:solidFill>
                <a:srgbClr val="000099"/>
              </a:solidFill>
              <a:latin typeface="Times New Roman" pitchFamily="18" charset="0"/>
            </a:endParaRPr>
          </a:p>
          <a:p>
            <a:endParaRPr lang="en-US" sz="2800" b="1" u="sng" dirty="0">
              <a:solidFill>
                <a:srgbClr val="0000CC"/>
              </a:solidFill>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123">
                                            <p:txEl>
                                              <p:pRg st="2" end="2"/>
                                            </p:txEl>
                                          </p:spTgt>
                                        </p:tgtEl>
                                        <p:attrNameLst>
                                          <p:attrName>style.visibility</p:attrName>
                                        </p:attrNameLst>
                                      </p:cBhvr>
                                      <p:to>
                                        <p:strVal val="visible"/>
                                      </p:to>
                                    </p:set>
                                    <p:anim calcmode="lin" valueType="num">
                                      <p:cBhvr>
                                        <p:cTn id="7" dur="500" fill="hold"/>
                                        <p:tgtEl>
                                          <p:spTgt spid="512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512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nodeType="clickEffect">
                                  <p:stCondLst>
                                    <p:cond delay="0"/>
                                  </p:stCondLst>
                                  <p:childTnLst>
                                    <p:set>
                                      <p:cBhvr>
                                        <p:cTn id="12" dur="1" fill="hold">
                                          <p:stCondLst>
                                            <p:cond delay="0"/>
                                          </p:stCondLst>
                                        </p:cTn>
                                        <p:tgtEl>
                                          <p:spTgt spid="5123">
                                            <p:txEl>
                                              <p:pRg st="4" end="4"/>
                                            </p:txEl>
                                          </p:spTgt>
                                        </p:tgtEl>
                                        <p:attrNameLst>
                                          <p:attrName>style.visibility</p:attrName>
                                        </p:attrNameLst>
                                      </p:cBhvr>
                                      <p:to>
                                        <p:strVal val="visible"/>
                                      </p:to>
                                    </p:set>
                                    <p:anim calcmode="lin" valueType="num">
                                      <p:cBhvr>
                                        <p:cTn id="13" dur="500" fill="hold"/>
                                        <p:tgtEl>
                                          <p:spTgt spid="5123">
                                            <p:txEl>
                                              <p:pRg st="4" end="4"/>
                                            </p:txEl>
                                          </p:spTgt>
                                        </p:tgtEl>
                                        <p:attrNameLst>
                                          <p:attrName>ppt_w</p:attrName>
                                        </p:attrNameLst>
                                      </p:cBhvr>
                                      <p:tavLst>
                                        <p:tav tm="0">
                                          <p:val>
                                            <p:fltVal val="0"/>
                                          </p:val>
                                        </p:tav>
                                        <p:tav tm="100000">
                                          <p:val>
                                            <p:strVal val="#ppt_w"/>
                                          </p:val>
                                        </p:tav>
                                      </p:tavLst>
                                    </p:anim>
                                    <p:anim calcmode="lin" valueType="num">
                                      <p:cBhvr>
                                        <p:cTn id="14" dur="500" fill="hold"/>
                                        <p:tgtEl>
                                          <p:spTgt spid="5123">
                                            <p:txEl>
                                              <p:pRg st="4" end="4"/>
                                            </p:txEl>
                                          </p:spTgt>
                                        </p:tgtEl>
                                        <p:attrNameLst>
                                          <p:attrName>ppt_h</p:attrName>
                                        </p:attrNameLst>
                                      </p:cBhvr>
                                      <p:tavLst>
                                        <p:tav tm="0">
                                          <p:val>
                                            <p:fltVal val="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nodeType="clickEffect">
                                  <p:stCondLst>
                                    <p:cond delay="0"/>
                                  </p:stCondLst>
                                  <p:childTnLst>
                                    <p:set>
                                      <p:cBhvr>
                                        <p:cTn id="18" dur="1" fill="hold">
                                          <p:stCondLst>
                                            <p:cond delay="0"/>
                                          </p:stCondLst>
                                        </p:cTn>
                                        <p:tgtEl>
                                          <p:spTgt spid="5123">
                                            <p:txEl>
                                              <p:pRg st="6" end="6"/>
                                            </p:txEl>
                                          </p:spTgt>
                                        </p:tgtEl>
                                        <p:attrNameLst>
                                          <p:attrName>style.visibility</p:attrName>
                                        </p:attrNameLst>
                                      </p:cBhvr>
                                      <p:to>
                                        <p:strVal val="visible"/>
                                      </p:to>
                                    </p:set>
                                    <p:anim calcmode="lin" valueType="num">
                                      <p:cBhvr>
                                        <p:cTn id="19" dur="500" fill="hold"/>
                                        <p:tgtEl>
                                          <p:spTgt spid="5123">
                                            <p:txEl>
                                              <p:pRg st="6" end="6"/>
                                            </p:txEl>
                                          </p:spTgt>
                                        </p:tgtEl>
                                        <p:attrNameLst>
                                          <p:attrName>ppt_w</p:attrName>
                                        </p:attrNameLst>
                                      </p:cBhvr>
                                      <p:tavLst>
                                        <p:tav tm="0">
                                          <p:val>
                                            <p:fltVal val="0"/>
                                          </p:val>
                                        </p:tav>
                                        <p:tav tm="100000">
                                          <p:val>
                                            <p:strVal val="#ppt_w"/>
                                          </p:val>
                                        </p:tav>
                                      </p:tavLst>
                                    </p:anim>
                                    <p:anim calcmode="lin" valueType="num">
                                      <p:cBhvr>
                                        <p:cTn id="20" dur="500" fill="hold"/>
                                        <p:tgtEl>
                                          <p:spTgt spid="5123">
                                            <p:txEl>
                                              <p:pRg st="6" end="6"/>
                                            </p:txEl>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5123">
                                            <p:txEl>
                                              <p:pRg st="8" end="8"/>
                                            </p:txEl>
                                          </p:spTgt>
                                        </p:tgtEl>
                                        <p:attrNameLst>
                                          <p:attrName>style.visibility</p:attrName>
                                        </p:attrNameLst>
                                      </p:cBhvr>
                                      <p:to>
                                        <p:strVal val="visible"/>
                                      </p:to>
                                    </p:set>
                                    <p:anim calcmode="lin" valueType="num">
                                      <p:cBhvr>
                                        <p:cTn id="25" dur="500" fill="hold"/>
                                        <p:tgtEl>
                                          <p:spTgt spid="5123">
                                            <p:txEl>
                                              <p:pRg st="8" end="8"/>
                                            </p:txEl>
                                          </p:spTgt>
                                        </p:tgtEl>
                                        <p:attrNameLst>
                                          <p:attrName>ppt_w</p:attrName>
                                        </p:attrNameLst>
                                      </p:cBhvr>
                                      <p:tavLst>
                                        <p:tav tm="0">
                                          <p:val>
                                            <p:fltVal val="0"/>
                                          </p:val>
                                        </p:tav>
                                        <p:tav tm="100000">
                                          <p:val>
                                            <p:strVal val="#ppt_w"/>
                                          </p:val>
                                        </p:tav>
                                      </p:tavLst>
                                    </p:anim>
                                    <p:anim calcmode="lin" valueType="num">
                                      <p:cBhvr>
                                        <p:cTn id="26" dur="500" fill="hold"/>
                                        <p:tgtEl>
                                          <p:spTgt spid="5123">
                                            <p:txEl>
                                              <p:pRg st="8" end="8"/>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nodeType="clickEffect">
                                  <p:stCondLst>
                                    <p:cond delay="0"/>
                                  </p:stCondLst>
                                  <p:childTnLst>
                                    <p:set>
                                      <p:cBhvr>
                                        <p:cTn id="30" dur="1" fill="hold">
                                          <p:stCondLst>
                                            <p:cond delay="0"/>
                                          </p:stCondLst>
                                        </p:cTn>
                                        <p:tgtEl>
                                          <p:spTgt spid="5123">
                                            <p:txEl>
                                              <p:pRg st="10" end="10"/>
                                            </p:txEl>
                                          </p:spTgt>
                                        </p:tgtEl>
                                        <p:attrNameLst>
                                          <p:attrName>style.visibility</p:attrName>
                                        </p:attrNameLst>
                                      </p:cBhvr>
                                      <p:to>
                                        <p:strVal val="visible"/>
                                      </p:to>
                                    </p:set>
                                    <p:anim calcmode="lin" valueType="num">
                                      <p:cBhvr>
                                        <p:cTn id="31" dur="500" fill="hold"/>
                                        <p:tgtEl>
                                          <p:spTgt spid="5123">
                                            <p:txEl>
                                              <p:pRg st="10" end="10"/>
                                            </p:txEl>
                                          </p:spTgt>
                                        </p:tgtEl>
                                        <p:attrNameLst>
                                          <p:attrName>ppt_w</p:attrName>
                                        </p:attrNameLst>
                                      </p:cBhvr>
                                      <p:tavLst>
                                        <p:tav tm="0">
                                          <p:val>
                                            <p:fltVal val="0"/>
                                          </p:val>
                                        </p:tav>
                                        <p:tav tm="100000">
                                          <p:val>
                                            <p:strVal val="#ppt_w"/>
                                          </p:val>
                                        </p:tav>
                                      </p:tavLst>
                                    </p:anim>
                                    <p:anim calcmode="lin" valueType="num">
                                      <p:cBhvr>
                                        <p:cTn id="32" dur="500" fill="hold"/>
                                        <p:tgtEl>
                                          <p:spTgt spid="5123">
                                            <p:txEl>
                                              <p:pRg st="10" end="10"/>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nodeType="clickEffect">
                                  <p:stCondLst>
                                    <p:cond delay="0"/>
                                  </p:stCondLst>
                                  <p:childTnLst>
                                    <p:set>
                                      <p:cBhvr>
                                        <p:cTn id="36" dur="1" fill="hold">
                                          <p:stCondLst>
                                            <p:cond delay="0"/>
                                          </p:stCondLst>
                                        </p:cTn>
                                        <p:tgtEl>
                                          <p:spTgt spid="5123">
                                            <p:txEl>
                                              <p:pRg st="12" end="12"/>
                                            </p:txEl>
                                          </p:spTgt>
                                        </p:tgtEl>
                                        <p:attrNameLst>
                                          <p:attrName>style.visibility</p:attrName>
                                        </p:attrNameLst>
                                      </p:cBhvr>
                                      <p:to>
                                        <p:strVal val="visible"/>
                                      </p:to>
                                    </p:set>
                                    <p:anim calcmode="lin" valueType="num">
                                      <p:cBhvr>
                                        <p:cTn id="37" dur="500" fill="hold"/>
                                        <p:tgtEl>
                                          <p:spTgt spid="5123">
                                            <p:txEl>
                                              <p:pRg st="12" end="12"/>
                                            </p:txEl>
                                          </p:spTgt>
                                        </p:tgtEl>
                                        <p:attrNameLst>
                                          <p:attrName>ppt_w</p:attrName>
                                        </p:attrNameLst>
                                      </p:cBhvr>
                                      <p:tavLst>
                                        <p:tav tm="0">
                                          <p:val>
                                            <p:fltVal val="0"/>
                                          </p:val>
                                        </p:tav>
                                        <p:tav tm="100000">
                                          <p:val>
                                            <p:strVal val="#ppt_w"/>
                                          </p:val>
                                        </p:tav>
                                      </p:tavLst>
                                    </p:anim>
                                    <p:anim calcmode="lin" valueType="num">
                                      <p:cBhvr>
                                        <p:cTn id="38" dur="500" fill="hold"/>
                                        <p:tgtEl>
                                          <p:spTgt spid="5123">
                                            <p:txEl>
                                              <p:pRg st="12" end="1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Imports</a:t>
            </a:r>
            <a:endParaRPr lang="en-US" sz="3600" dirty="0"/>
          </a:p>
        </p:txBody>
      </p:sp>
      <p:sp>
        <p:nvSpPr>
          <p:cNvPr id="3" name="TextBox 2"/>
          <p:cNvSpPr txBox="1"/>
          <p:nvPr/>
        </p:nvSpPr>
        <p:spPr>
          <a:xfrm>
            <a:off x="609600" y="1676400"/>
            <a:ext cx="4267200" cy="461665"/>
          </a:xfrm>
          <a:prstGeom prst="rect">
            <a:avLst/>
          </a:prstGeom>
          <a:noFill/>
        </p:spPr>
        <p:txBody>
          <a:bodyPr wrap="square" rtlCol="0">
            <a:spAutoFit/>
          </a:bodyPr>
          <a:lstStyle/>
          <a:p>
            <a:pPr>
              <a:buFont typeface="Arial" pitchFamily="34" charset="0"/>
              <a:buChar char="•"/>
            </a:pPr>
            <a:r>
              <a:rPr lang="en-US" sz="2400" dirty="0" smtClean="0">
                <a:latin typeface="+mj-lt"/>
              </a:rPr>
              <a:t>Consignee / Customs Broker</a:t>
            </a:r>
            <a:endParaRPr lang="en-US" sz="2400" dirty="0">
              <a:latin typeface="+mj-lt"/>
            </a:endParaRPr>
          </a:p>
        </p:txBody>
      </p:sp>
      <p:sp>
        <p:nvSpPr>
          <p:cNvPr id="4" name="TextBox 3"/>
          <p:cNvSpPr txBox="1"/>
          <p:nvPr/>
        </p:nvSpPr>
        <p:spPr>
          <a:xfrm>
            <a:off x="1066800" y="2514600"/>
            <a:ext cx="6324600" cy="707886"/>
          </a:xfrm>
          <a:prstGeom prst="rect">
            <a:avLst/>
          </a:prstGeom>
          <a:noFill/>
        </p:spPr>
        <p:txBody>
          <a:bodyPr wrap="square" rtlCol="0">
            <a:spAutoFit/>
          </a:bodyPr>
          <a:lstStyle/>
          <a:p>
            <a:pPr>
              <a:buFont typeface="Wingdings" pitchFamily="2" charset="2"/>
              <a:buChar char="Ø"/>
            </a:pPr>
            <a:r>
              <a:rPr lang="en-US" sz="2000" dirty="0" smtClean="0">
                <a:latin typeface="+mj-lt"/>
              </a:rPr>
              <a:t>Obtains customs release, freight release, USDA clearances, etc., before contacting the inland carrier</a:t>
            </a:r>
            <a:endParaRPr lang="en-US" sz="2000" dirty="0">
              <a:latin typeface="+mj-lt"/>
            </a:endParaRPr>
          </a:p>
        </p:txBody>
      </p:sp>
      <p:sp>
        <p:nvSpPr>
          <p:cNvPr id="5" name="TextBox 4"/>
          <p:cNvSpPr txBox="1"/>
          <p:nvPr/>
        </p:nvSpPr>
        <p:spPr>
          <a:xfrm>
            <a:off x="1143000" y="3581400"/>
            <a:ext cx="6400800" cy="1015663"/>
          </a:xfrm>
          <a:prstGeom prst="rect">
            <a:avLst/>
          </a:prstGeom>
          <a:noFill/>
        </p:spPr>
        <p:txBody>
          <a:bodyPr wrap="square" rtlCol="0">
            <a:spAutoFit/>
          </a:bodyPr>
          <a:lstStyle/>
          <a:p>
            <a:pPr>
              <a:buFont typeface="Wingdings" pitchFamily="2" charset="2"/>
              <a:buChar char="Ø"/>
            </a:pPr>
            <a:r>
              <a:rPr lang="en-US" sz="2000" dirty="0" smtClean="0">
                <a:latin typeface="+mj-lt"/>
              </a:rPr>
              <a:t>Forwards to the inland carrier an original of the domestic bill of lading and an original delivery order which authorizes pick up of the import cargo</a:t>
            </a:r>
            <a:endParaRPr lang="en-US" sz="2000" dirty="0">
              <a:latin typeface="+mj-lt"/>
            </a:endParaRPr>
          </a:p>
        </p:txBody>
      </p:sp>
      <p:sp>
        <p:nvSpPr>
          <p:cNvPr id="6" name="TextBox 5"/>
          <p:cNvSpPr txBox="1"/>
          <p:nvPr/>
        </p:nvSpPr>
        <p:spPr>
          <a:xfrm>
            <a:off x="1143000" y="4800600"/>
            <a:ext cx="5181600" cy="400110"/>
          </a:xfrm>
          <a:prstGeom prst="rect">
            <a:avLst/>
          </a:prstGeom>
          <a:noFill/>
        </p:spPr>
        <p:txBody>
          <a:bodyPr wrap="square" rtlCol="0">
            <a:spAutoFit/>
          </a:bodyPr>
          <a:lstStyle/>
          <a:p>
            <a:pPr>
              <a:buFont typeface="Wingdings" pitchFamily="2" charset="2"/>
              <a:buChar char="Ø"/>
            </a:pPr>
            <a:r>
              <a:rPr lang="en-US" sz="2000" dirty="0" smtClean="0">
                <a:latin typeface="+mj-lt"/>
              </a:rPr>
              <a:t>Checks paperwork for completeness</a:t>
            </a:r>
            <a:endParaRPr lang="en-US" sz="2000" dirty="0">
              <a:latin typeface="+mj-lt"/>
            </a:endParaRPr>
          </a:p>
        </p:txBody>
      </p:sp>
      <p:sp>
        <p:nvSpPr>
          <p:cNvPr id="7" name="TextBox 6"/>
          <p:cNvSpPr txBox="1"/>
          <p:nvPr/>
        </p:nvSpPr>
        <p:spPr>
          <a:xfrm>
            <a:off x="1143000" y="5486400"/>
            <a:ext cx="6172200" cy="707886"/>
          </a:xfrm>
          <a:prstGeom prst="rect">
            <a:avLst/>
          </a:prstGeom>
          <a:noFill/>
        </p:spPr>
        <p:txBody>
          <a:bodyPr wrap="square" rtlCol="0">
            <a:spAutoFit/>
          </a:bodyPr>
          <a:lstStyle/>
          <a:p>
            <a:pPr>
              <a:buFont typeface="Wingdings" pitchFamily="2" charset="2"/>
              <a:buChar char="Ø"/>
            </a:pPr>
            <a:r>
              <a:rPr lang="en-US" sz="2000" dirty="0" smtClean="0">
                <a:latin typeface="+mj-lt"/>
              </a:rPr>
              <a:t>Guarantees with terminal operator loading charges and demurrage if applicable</a:t>
            </a:r>
            <a:endParaRPr lang="en-US" sz="2000" dirty="0">
              <a:latin typeface="+mj-lt"/>
            </a:endParaRPr>
          </a:p>
        </p:txBody>
      </p:sp>
      <p:pic>
        <p:nvPicPr>
          <p:cNvPr id="645126" name="Picture 6" descr="C:\Users\Linda\AppData\Local\Microsoft\Windows\Temporary Internet Files\Content.IE5\KHFCX790\MCj03109980000[1].wmf"/>
          <p:cNvPicPr>
            <a:picLocks noChangeAspect="1" noChangeArrowheads="1"/>
          </p:cNvPicPr>
          <p:nvPr/>
        </p:nvPicPr>
        <p:blipFill>
          <a:blip r:embed="rId3"/>
          <a:srcRect/>
          <a:stretch>
            <a:fillRect/>
          </a:stretch>
        </p:blipFill>
        <p:spPr bwMode="auto">
          <a:xfrm>
            <a:off x="7086600" y="3581400"/>
            <a:ext cx="1870862" cy="181874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Imports</a:t>
            </a:r>
            <a:endParaRPr lang="en-US" sz="3600" dirty="0"/>
          </a:p>
        </p:txBody>
      </p:sp>
      <p:sp>
        <p:nvSpPr>
          <p:cNvPr id="3" name="TextBox 2"/>
          <p:cNvSpPr txBox="1"/>
          <p:nvPr/>
        </p:nvSpPr>
        <p:spPr>
          <a:xfrm>
            <a:off x="990600" y="1600200"/>
            <a:ext cx="2895600" cy="461665"/>
          </a:xfrm>
          <a:prstGeom prst="rect">
            <a:avLst/>
          </a:prstGeom>
          <a:noFill/>
        </p:spPr>
        <p:txBody>
          <a:bodyPr wrap="square" rtlCol="0">
            <a:spAutoFit/>
          </a:bodyPr>
          <a:lstStyle/>
          <a:p>
            <a:pPr>
              <a:buFont typeface="Arial" pitchFamily="34" charset="0"/>
              <a:buChar char="•"/>
            </a:pPr>
            <a:r>
              <a:rPr lang="en-US" sz="2400" dirty="0" smtClean="0">
                <a:latin typeface="+mj-lt"/>
              </a:rPr>
              <a:t>Motor Carrier</a:t>
            </a:r>
            <a:endParaRPr lang="en-US" sz="2400" dirty="0">
              <a:latin typeface="+mj-lt"/>
            </a:endParaRPr>
          </a:p>
        </p:txBody>
      </p:sp>
      <p:sp>
        <p:nvSpPr>
          <p:cNvPr id="4" name="TextBox 3"/>
          <p:cNvSpPr txBox="1"/>
          <p:nvPr/>
        </p:nvSpPr>
        <p:spPr>
          <a:xfrm>
            <a:off x="1447800" y="2209800"/>
            <a:ext cx="6172200" cy="707886"/>
          </a:xfrm>
          <a:prstGeom prst="rect">
            <a:avLst/>
          </a:prstGeom>
          <a:noFill/>
        </p:spPr>
        <p:txBody>
          <a:bodyPr wrap="square" rtlCol="0">
            <a:spAutoFit/>
          </a:bodyPr>
          <a:lstStyle/>
          <a:p>
            <a:pPr>
              <a:buFont typeface="Wingdings" pitchFamily="2" charset="2"/>
              <a:buChar char="Ø"/>
            </a:pPr>
            <a:r>
              <a:rPr lang="en-US" sz="2000" dirty="0" smtClean="0">
                <a:latin typeface="+mj-lt"/>
              </a:rPr>
              <a:t>Secures interchange agreement with shipping line on containers</a:t>
            </a:r>
            <a:endParaRPr lang="en-US" sz="2000" dirty="0">
              <a:latin typeface="+mj-lt"/>
            </a:endParaRPr>
          </a:p>
        </p:txBody>
      </p:sp>
      <p:sp>
        <p:nvSpPr>
          <p:cNvPr id="5" name="TextBox 4"/>
          <p:cNvSpPr txBox="1"/>
          <p:nvPr/>
        </p:nvSpPr>
        <p:spPr>
          <a:xfrm>
            <a:off x="1447800" y="3048000"/>
            <a:ext cx="6400800" cy="707886"/>
          </a:xfrm>
          <a:prstGeom prst="rect">
            <a:avLst/>
          </a:prstGeom>
          <a:noFill/>
        </p:spPr>
        <p:txBody>
          <a:bodyPr wrap="square" rtlCol="0">
            <a:spAutoFit/>
          </a:bodyPr>
          <a:lstStyle/>
          <a:p>
            <a:pPr>
              <a:buFont typeface="Wingdings" pitchFamily="2" charset="2"/>
              <a:buChar char="Ø"/>
            </a:pPr>
            <a:r>
              <a:rPr lang="en-US" sz="2000" dirty="0" smtClean="0">
                <a:latin typeface="+mj-lt"/>
              </a:rPr>
              <a:t>Ascertains expiration of free time and availability of cargo pickup before dispatching driver to pier terminal</a:t>
            </a:r>
            <a:endParaRPr lang="en-US" sz="2000" dirty="0">
              <a:latin typeface="+mj-lt"/>
            </a:endParaRPr>
          </a:p>
        </p:txBody>
      </p:sp>
      <p:sp>
        <p:nvSpPr>
          <p:cNvPr id="6" name="TextBox 5"/>
          <p:cNvSpPr txBox="1"/>
          <p:nvPr/>
        </p:nvSpPr>
        <p:spPr>
          <a:xfrm>
            <a:off x="1447800" y="3886200"/>
            <a:ext cx="6248400" cy="707886"/>
          </a:xfrm>
          <a:prstGeom prst="rect">
            <a:avLst/>
          </a:prstGeom>
          <a:noFill/>
        </p:spPr>
        <p:txBody>
          <a:bodyPr wrap="square" rtlCol="0">
            <a:spAutoFit/>
          </a:bodyPr>
          <a:lstStyle/>
          <a:p>
            <a:pPr>
              <a:buFont typeface="Wingdings" pitchFamily="2" charset="2"/>
              <a:buChar char="Ø"/>
            </a:pPr>
            <a:r>
              <a:rPr lang="en-US" sz="2000" dirty="0" smtClean="0">
                <a:latin typeface="+mj-lt"/>
              </a:rPr>
              <a:t>Provides driver with original and copy of delivery order before departure to pier terminal</a:t>
            </a:r>
            <a:endParaRPr lang="en-US" sz="2000" dirty="0">
              <a:latin typeface="+mj-lt"/>
            </a:endParaRPr>
          </a:p>
        </p:txBody>
      </p:sp>
      <p:sp>
        <p:nvSpPr>
          <p:cNvPr id="7" name="TextBox 6"/>
          <p:cNvSpPr txBox="1"/>
          <p:nvPr/>
        </p:nvSpPr>
        <p:spPr>
          <a:xfrm>
            <a:off x="1447800" y="4648200"/>
            <a:ext cx="6705600" cy="707886"/>
          </a:xfrm>
          <a:prstGeom prst="rect">
            <a:avLst/>
          </a:prstGeom>
          <a:noFill/>
        </p:spPr>
        <p:txBody>
          <a:bodyPr wrap="square" rtlCol="0">
            <a:spAutoFit/>
          </a:bodyPr>
          <a:lstStyle/>
          <a:p>
            <a:pPr>
              <a:buFont typeface="Wingdings" pitchFamily="2" charset="2"/>
              <a:buChar char="Ø"/>
            </a:pPr>
            <a:r>
              <a:rPr lang="en-US" sz="2000" dirty="0" smtClean="0">
                <a:latin typeface="+mj-lt"/>
              </a:rPr>
              <a:t>Contacts terminal operator to make appointment if required, at least 24 hours prior to cargo pickup</a:t>
            </a:r>
            <a:endParaRPr lang="en-US" sz="2000" dirty="0">
              <a:latin typeface="+mj-lt"/>
            </a:endParaRPr>
          </a:p>
        </p:txBody>
      </p:sp>
      <p:sp>
        <p:nvSpPr>
          <p:cNvPr id="8" name="TextBox 7"/>
          <p:cNvSpPr txBox="1"/>
          <p:nvPr/>
        </p:nvSpPr>
        <p:spPr>
          <a:xfrm>
            <a:off x="1447800" y="5562600"/>
            <a:ext cx="5867400" cy="400110"/>
          </a:xfrm>
          <a:prstGeom prst="rect">
            <a:avLst/>
          </a:prstGeom>
          <a:noFill/>
        </p:spPr>
        <p:txBody>
          <a:bodyPr wrap="square" rtlCol="0">
            <a:spAutoFit/>
          </a:bodyPr>
          <a:lstStyle/>
          <a:p>
            <a:pPr>
              <a:buFont typeface="Wingdings" pitchFamily="2" charset="2"/>
              <a:buChar char="Ø"/>
            </a:pPr>
            <a:r>
              <a:rPr lang="en-US" sz="2000" dirty="0" smtClean="0">
                <a:latin typeface="+mj-lt"/>
              </a:rPr>
              <a:t>Dispatches driver to pier terminal </a:t>
            </a:r>
            <a:endParaRPr lang="en-US" sz="20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Imports</a:t>
            </a:r>
            <a:endParaRPr lang="en-US" sz="3600" dirty="0"/>
          </a:p>
        </p:txBody>
      </p:sp>
      <p:sp>
        <p:nvSpPr>
          <p:cNvPr id="3" name="TextBox 2"/>
          <p:cNvSpPr txBox="1"/>
          <p:nvPr/>
        </p:nvSpPr>
        <p:spPr>
          <a:xfrm>
            <a:off x="838200" y="1676400"/>
            <a:ext cx="3505200" cy="461665"/>
          </a:xfrm>
          <a:prstGeom prst="rect">
            <a:avLst/>
          </a:prstGeom>
          <a:noFill/>
        </p:spPr>
        <p:txBody>
          <a:bodyPr wrap="square" rtlCol="0">
            <a:spAutoFit/>
          </a:bodyPr>
          <a:lstStyle/>
          <a:p>
            <a:pPr>
              <a:buFont typeface="Arial" pitchFamily="34" charset="0"/>
              <a:buChar char="•"/>
            </a:pPr>
            <a:r>
              <a:rPr lang="en-US" sz="2400" dirty="0" smtClean="0">
                <a:latin typeface="+mj-lt"/>
              </a:rPr>
              <a:t>Terminal Operator</a:t>
            </a:r>
            <a:endParaRPr lang="en-US" sz="2400" dirty="0">
              <a:latin typeface="+mj-lt"/>
            </a:endParaRPr>
          </a:p>
        </p:txBody>
      </p:sp>
      <p:sp>
        <p:nvSpPr>
          <p:cNvPr id="4" name="TextBox 3"/>
          <p:cNvSpPr txBox="1"/>
          <p:nvPr/>
        </p:nvSpPr>
        <p:spPr>
          <a:xfrm>
            <a:off x="1143000" y="2514600"/>
            <a:ext cx="6172200" cy="1015663"/>
          </a:xfrm>
          <a:prstGeom prst="rect">
            <a:avLst/>
          </a:prstGeom>
          <a:noFill/>
        </p:spPr>
        <p:txBody>
          <a:bodyPr wrap="square" rtlCol="0">
            <a:spAutoFit/>
          </a:bodyPr>
          <a:lstStyle/>
          <a:p>
            <a:pPr>
              <a:buFont typeface="Wingdings" pitchFamily="2" charset="2"/>
              <a:buChar char="Ø"/>
            </a:pPr>
            <a:r>
              <a:rPr lang="en-US" sz="2000" dirty="0" smtClean="0">
                <a:latin typeface="+mj-lt"/>
              </a:rPr>
              <a:t>Ensures cargo has been </a:t>
            </a:r>
          </a:p>
          <a:p>
            <a:r>
              <a:rPr lang="en-US" sz="2000" dirty="0" smtClean="0">
                <a:latin typeface="+mj-lt"/>
              </a:rPr>
              <a:t>    properly released </a:t>
            </a:r>
          </a:p>
          <a:p>
            <a:r>
              <a:rPr lang="en-US" sz="2000" dirty="0" smtClean="0">
                <a:latin typeface="+mj-lt"/>
              </a:rPr>
              <a:t>    prior to delivery of cargo</a:t>
            </a:r>
            <a:endParaRPr lang="en-US" sz="2000" dirty="0">
              <a:latin typeface="+mj-lt"/>
            </a:endParaRPr>
          </a:p>
        </p:txBody>
      </p:sp>
      <p:sp>
        <p:nvSpPr>
          <p:cNvPr id="5" name="TextBox 4"/>
          <p:cNvSpPr txBox="1"/>
          <p:nvPr/>
        </p:nvSpPr>
        <p:spPr>
          <a:xfrm>
            <a:off x="1143000" y="3657600"/>
            <a:ext cx="5410200" cy="400110"/>
          </a:xfrm>
          <a:prstGeom prst="rect">
            <a:avLst/>
          </a:prstGeom>
          <a:noFill/>
        </p:spPr>
        <p:txBody>
          <a:bodyPr wrap="square" rtlCol="0">
            <a:spAutoFit/>
          </a:bodyPr>
          <a:lstStyle/>
          <a:p>
            <a:pPr>
              <a:buFont typeface="Wingdings" pitchFamily="2" charset="2"/>
              <a:buChar char="Ø"/>
            </a:pPr>
            <a:r>
              <a:rPr lang="en-US" sz="2000" dirty="0" smtClean="0">
                <a:latin typeface="+mj-lt"/>
              </a:rPr>
              <a:t>Checks delivery order for completeness</a:t>
            </a:r>
            <a:endParaRPr lang="en-US" sz="2000" dirty="0">
              <a:latin typeface="+mj-lt"/>
            </a:endParaRPr>
          </a:p>
        </p:txBody>
      </p:sp>
      <p:sp>
        <p:nvSpPr>
          <p:cNvPr id="6" name="TextBox 5"/>
          <p:cNvSpPr txBox="1"/>
          <p:nvPr/>
        </p:nvSpPr>
        <p:spPr>
          <a:xfrm>
            <a:off x="1143000" y="4191000"/>
            <a:ext cx="5867400" cy="400110"/>
          </a:xfrm>
          <a:prstGeom prst="rect">
            <a:avLst/>
          </a:prstGeom>
          <a:noFill/>
        </p:spPr>
        <p:txBody>
          <a:bodyPr wrap="square" rtlCol="0">
            <a:spAutoFit/>
          </a:bodyPr>
          <a:lstStyle/>
          <a:p>
            <a:pPr>
              <a:buFont typeface="Wingdings" pitchFamily="2" charset="2"/>
              <a:buChar char="Ø"/>
            </a:pPr>
            <a:r>
              <a:rPr lang="en-US" sz="2000" dirty="0" smtClean="0">
                <a:latin typeface="+mj-lt"/>
              </a:rPr>
              <a:t>Directs driver to pier customs office if necessary</a:t>
            </a:r>
            <a:endParaRPr lang="en-US" sz="2000" dirty="0">
              <a:latin typeface="+mj-lt"/>
            </a:endParaRPr>
          </a:p>
        </p:txBody>
      </p:sp>
      <p:sp>
        <p:nvSpPr>
          <p:cNvPr id="7" name="TextBox 6"/>
          <p:cNvSpPr txBox="1"/>
          <p:nvPr/>
        </p:nvSpPr>
        <p:spPr>
          <a:xfrm>
            <a:off x="1143000" y="4876800"/>
            <a:ext cx="6781800" cy="707886"/>
          </a:xfrm>
          <a:prstGeom prst="rect">
            <a:avLst/>
          </a:prstGeom>
          <a:noFill/>
        </p:spPr>
        <p:txBody>
          <a:bodyPr wrap="square" rtlCol="0">
            <a:spAutoFit/>
          </a:bodyPr>
          <a:lstStyle/>
          <a:p>
            <a:pPr>
              <a:buFont typeface="Wingdings" pitchFamily="2" charset="2"/>
              <a:buChar char="Ø"/>
            </a:pPr>
            <a:r>
              <a:rPr lang="en-US" sz="2000" dirty="0" smtClean="0">
                <a:latin typeface="+mj-lt"/>
              </a:rPr>
              <a:t>Loads cargo onto vehicle with pier personnel.  Checker notes exceptions and shortages on LCL cargo</a:t>
            </a:r>
            <a:endParaRPr lang="en-US" sz="2000" dirty="0">
              <a:latin typeface="+mj-lt"/>
            </a:endParaRPr>
          </a:p>
        </p:txBody>
      </p:sp>
      <p:sp>
        <p:nvSpPr>
          <p:cNvPr id="8" name="TextBox 7"/>
          <p:cNvSpPr txBox="1"/>
          <p:nvPr/>
        </p:nvSpPr>
        <p:spPr>
          <a:xfrm>
            <a:off x="1143000" y="5791200"/>
            <a:ext cx="5334000" cy="400110"/>
          </a:xfrm>
          <a:prstGeom prst="rect">
            <a:avLst/>
          </a:prstGeom>
          <a:noFill/>
        </p:spPr>
        <p:txBody>
          <a:bodyPr wrap="square" rtlCol="0">
            <a:spAutoFit/>
          </a:bodyPr>
          <a:lstStyle/>
          <a:p>
            <a:pPr>
              <a:buFont typeface="Wingdings" pitchFamily="2" charset="2"/>
              <a:buChar char="Ø"/>
            </a:pPr>
            <a:r>
              <a:rPr lang="en-US" sz="2000" dirty="0" smtClean="0">
                <a:latin typeface="+mj-lt"/>
              </a:rPr>
              <a:t>Retains original delivery order</a:t>
            </a:r>
            <a:endParaRPr lang="en-US" sz="2000" dirty="0">
              <a:latin typeface="+mj-lt"/>
            </a:endParaRPr>
          </a:p>
        </p:txBody>
      </p:sp>
      <p:pic>
        <p:nvPicPr>
          <p:cNvPr id="12" name="Picture 11" descr="iStock_000004081208Small[1].jpg"/>
          <p:cNvPicPr>
            <a:picLocks noChangeAspect="1"/>
          </p:cNvPicPr>
          <p:nvPr/>
        </p:nvPicPr>
        <p:blipFill>
          <a:blip r:embed="rId3" cstate="print"/>
          <a:stretch>
            <a:fillRect/>
          </a:stretch>
        </p:blipFill>
        <p:spPr>
          <a:xfrm>
            <a:off x="4876800" y="1295400"/>
            <a:ext cx="3588151" cy="22860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Imports</a:t>
            </a:r>
            <a:endParaRPr lang="en-US" sz="3600" dirty="0"/>
          </a:p>
        </p:txBody>
      </p:sp>
      <p:sp>
        <p:nvSpPr>
          <p:cNvPr id="3" name="TextBox 2"/>
          <p:cNvSpPr txBox="1"/>
          <p:nvPr/>
        </p:nvSpPr>
        <p:spPr>
          <a:xfrm>
            <a:off x="1143000" y="1752600"/>
            <a:ext cx="2362200" cy="461665"/>
          </a:xfrm>
          <a:prstGeom prst="rect">
            <a:avLst/>
          </a:prstGeom>
          <a:noFill/>
        </p:spPr>
        <p:txBody>
          <a:bodyPr wrap="square" rtlCol="0">
            <a:spAutoFit/>
          </a:bodyPr>
          <a:lstStyle/>
          <a:p>
            <a:pPr>
              <a:buFont typeface="Arial" pitchFamily="34" charset="0"/>
              <a:buChar char="•"/>
            </a:pPr>
            <a:r>
              <a:rPr lang="en-US" sz="2400" dirty="0" smtClean="0">
                <a:latin typeface="+mj-lt"/>
              </a:rPr>
              <a:t>Customs</a:t>
            </a:r>
            <a:endParaRPr lang="en-US" sz="2400" dirty="0">
              <a:latin typeface="+mj-lt"/>
            </a:endParaRPr>
          </a:p>
        </p:txBody>
      </p:sp>
      <p:sp>
        <p:nvSpPr>
          <p:cNvPr id="4" name="TextBox 3"/>
          <p:cNvSpPr txBox="1"/>
          <p:nvPr/>
        </p:nvSpPr>
        <p:spPr>
          <a:xfrm>
            <a:off x="1371600" y="2514600"/>
            <a:ext cx="6248400" cy="707886"/>
          </a:xfrm>
          <a:prstGeom prst="rect">
            <a:avLst/>
          </a:prstGeom>
          <a:noFill/>
        </p:spPr>
        <p:txBody>
          <a:bodyPr wrap="square" rtlCol="0">
            <a:spAutoFit/>
          </a:bodyPr>
          <a:lstStyle/>
          <a:p>
            <a:pPr>
              <a:buFont typeface="Wingdings" pitchFamily="2" charset="2"/>
              <a:buChar char="Ø"/>
            </a:pPr>
            <a:r>
              <a:rPr lang="en-US" sz="2000" dirty="0" smtClean="0">
                <a:latin typeface="+mj-lt"/>
              </a:rPr>
              <a:t>Performs all necessary functions prior to release of cargo</a:t>
            </a:r>
            <a:endParaRPr lang="en-US" sz="2000" dirty="0">
              <a:latin typeface="+mj-lt"/>
            </a:endParaRPr>
          </a:p>
        </p:txBody>
      </p:sp>
      <p:pic>
        <p:nvPicPr>
          <p:cNvPr id="8" name="Picture 5"/>
          <p:cNvPicPr>
            <a:picLocks noChangeAspect="1" noChangeArrowheads="1"/>
          </p:cNvPicPr>
          <p:nvPr/>
        </p:nvPicPr>
        <p:blipFill>
          <a:blip r:embed="rId3"/>
          <a:srcRect/>
          <a:stretch>
            <a:fillRect/>
          </a:stretch>
        </p:blipFill>
        <p:spPr bwMode="auto">
          <a:xfrm>
            <a:off x="304800" y="3581400"/>
            <a:ext cx="4114800" cy="2743200"/>
          </a:xfrm>
          <a:prstGeom prst="rect">
            <a:avLst/>
          </a:prstGeom>
          <a:noFill/>
          <a:ln w="9525">
            <a:noFill/>
            <a:miter lim="800000"/>
            <a:headEnd/>
            <a:tailEnd/>
          </a:ln>
        </p:spPr>
      </p:pic>
      <p:pic>
        <p:nvPicPr>
          <p:cNvPr id="9" name="Picture 4"/>
          <p:cNvPicPr>
            <a:picLocks noChangeAspect="1" noChangeArrowheads="1"/>
          </p:cNvPicPr>
          <p:nvPr/>
        </p:nvPicPr>
        <p:blipFill>
          <a:blip r:embed="rId4"/>
          <a:srcRect/>
          <a:stretch>
            <a:fillRect/>
          </a:stretch>
        </p:blipFill>
        <p:spPr bwMode="auto">
          <a:xfrm>
            <a:off x="4800600" y="3581400"/>
            <a:ext cx="4106018" cy="27432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Guide to Imports</a:t>
            </a:r>
            <a:endParaRPr lang="en-US" sz="3600" dirty="0"/>
          </a:p>
        </p:txBody>
      </p:sp>
      <p:sp>
        <p:nvSpPr>
          <p:cNvPr id="3" name="TextBox 2"/>
          <p:cNvSpPr txBox="1"/>
          <p:nvPr/>
        </p:nvSpPr>
        <p:spPr>
          <a:xfrm>
            <a:off x="1143000" y="1828800"/>
            <a:ext cx="2438400" cy="461665"/>
          </a:xfrm>
          <a:prstGeom prst="rect">
            <a:avLst/>
          </a:prstGeom>
          <a:noFill/>
        </p:spPr>
        <p:txBody>
          <a:bodyPr wrap="square" rtlCol="0">
            <a:spAutoFit/>
          </a:bodyPr>
          <a:lstStyle/>
          <a:p>
            <a:pPr>
              <a:buFont typeface="Arial" pitchFamily="34" charset="0"/>
              <a:buChar char="•"/>
            </a:pPr>
            <a:r>
              <a:rPr lang="en-US" sz="2400" dirty="0" smtClean="0">
                <a:latin typeface="+mj-lt"/>
              </a:rPr>
              <a:t>Driver</a:t>
            </a:r>
            <a:endParaRPr lang="en-US" sz="2400" dirty="0">
              <a:latin typeface="+mj-lt"/>
            </a:endParaRPr>
          </a:p>
        </p:txBody>
      </p:sp>
      <p:sp>
        <p:nvSpPr>
          <p:cNvPr id="4" name="TextBox 3"/>
          <p:cNvSpPr txBox="1"/>
          <p:nvPr/>
        </p:nvSpPr>
        <p:spPr>
          <a:xfrm>
            <a:off x="1524000" y="2590800"/>
            <a:ext cx="5943600" cy="707886"/>
          </a:xfrm>
          <a:prstGeom prst="rect">
            <a:avLst/>
          </a:prstGeom>
          <a:noFill/>
        </p:spPr>
        <p:txBody>
          <a:bodyPr wrap="square" rtlCol="0">
            <a:spAutoFit/>
          </a:bodyPr>
          <a:lstStyle/>
          <a:p>
            <a:pPr>
              <a:buFont typeface="Wingdings" pitchFamily="2" charset="2"/>
              <a:buChar char="Ø"/>
            </a:pPr>
            <a:r>
              <a:rPr lang="en-US" sz="2000" dirty="0" smtClean="0">
                <a:latin typeface="+mj-lt"/>
              </a:rPr>
              <a:t>Assists in and / or supervises loading of his vehicle on LCL cargo</a:t>
            </a:r>
            <a:endParaRPr lang="en-US" sz="2000" dirty="0">
              <a:latin typeface="+mj-lt"/>
            </a:endParaRPr>
          </a:p>
        </p:txBody>
      </p:sp>
      <p:sp>
        <p:nvSpPr>
          <p:cNvPr id="5" name="TextBox 4"/>
          <p:cNvSpPr txBox="1"/>
          <p:nvPr/>
        </p:nvSpPr>
        <p:spPr>
          <a:xfrm>
            <a:off x="1524000" y="3581400"/>
            <a:ext cx="5791200" cy="707886"/>
          </a:xfrm>
          <a:prstGeom prst="rect">
            <a:avLst/>
          </a:prstGeom>
          <a:noFill/>
        </p:spPr>
        <p:txBody>
          <a:bodyPr wrap="square" rtlCol="0">
            <a:spAutoFit/>
          </a:bodyPr>
          <a:lstStyle/>
          <a:p>
            <a:pPr>
              <a:buFont typeface="Wingdings" pitchFamily="2" charset="2"/>
              <a:buChar char="Ø"/>
            </a:pPr>
            <a:r>
              <a:rPr lang="en-US" sz="2000" dirty="0" smtClean="0">
                <a:latin typeface="+mj-lt"/>
              </a:rPr>
              <a:t>Signs tally and loading ticket on LCL, exceptions and shortages noted</a:t>
            </a:r>
            <a:endParaRPr lang="en-US" sz="2000" dirty="0">
              <a:latin typeface="+mj-lt"/>
            </a:endParaRPr>
          </a:p>
        </p:txBody>
      </p:sp>
      <p:sp>
        <p:nvSpPr>
          <p:cNvPr id="6" name="TextBox 5"/>
          <p:cNvSpPr txBox="1"/>
          <p:nvPr/>
        </p:nvSpPr>
        <p:spPr>
          <a:xfrm>
            <a:off x="1524000" y="4495800"/>
            <a:ext cx="4191000" cy="400110"/>
          </a:xfrm>
          <a:prstGeom prst="rect">
            <a:avLst/>
          </a:prstGeom>
          <a:noFill/>
        </p:spPr>
        <p:txBody>
          <a:bodyPr wrap="square" rtlCol="0">
            <a:spAutoFit/>
          </a:bodyPr>
          <a:lstStyle/>
          <a:p>
            <a:pPr>
              <a:buFont typeface="Wingdings" pitchFamily="2" charset="2"/>
              <a:buChar char="Ø"/>
            </a:pPr>
            <a:r>
              <a:rPr lang="en-US" sz="2000" dirty="0" smtClean="0">
                <a:latin typeface="+mj-lt"/>
              </a:rPr>
              <a:t>Signs TIR on FCL shipments</a:t>
            </a:r>
            <a:endParaRPr lang="en-US" sz="2000" dirty="0">
              <a:latin typeface="+mj-lt"/>
            </a:endParaRPr>
          </a:p>
        </p:txBody>
      </p:sp>
      <p:sp>
        <p:nvSpPr>
          <p:cNvPr id="7" name="TextBox 6"/>
          <p:cNvSpPr txBox="1"/>
          <p:nvPr/>
        </p:nvSpPr>
        <p:spPr>
          <a:xfrm>
            <a:off x="1524000" y="5181600"/>
            <a:ext cx="5029200" cy="400110"/>
          </a:xfrm>
          <a:prstGeom prst="rect">
            <a:avLst/>
          </a:prstGeom>
          <a:noFill/>
        </p:spPr>
        <p:txBody>
          <a:bodyPr wrap="square" rtlCol="0">
            <a:spAutoFit/>
          </a:bodyPr>
          <a:lstStyle/>
          <a:p>
            <a:pPr>
              <a:buFont typeface="Wingdings" pitchFamily="2" charset="2"/>
              <a:buChar char="Ø"/>
            </a:pPr>
            <a:r>
              <a:rPr lang="en-US" sz="2000" dirty="0" smtClean="0">
                <a:latin typeface="+mj-lt"/>
              </a:rPr>
              <a:t>Reports back to delivery office if required</a:t>
            </a:r>
            <a:endParaRPr lang="en-US" sz="2000" dirty="0">
              <a:latin typeface="+mj-lt"/>
            </a:endParaRPr>
          </a:p>
        </p:txBody>
      </p:sp>
      <p:sp>
        <p:nvSpPr>
          <p:cNvPr id="8" name="TextBox 7"/>
          <p:cNvSpPr txBox="1"/>
          <p:nvPr/>
        </p:nvSpPr>
        <p:spPr>
          <a:xfrm>
            <a:off x="1524000" y="5791200"/>
            <a:ext cx="5257800" cy="400110"/>
          </a:xfrm>
          <a:prstGeom prst="rect">
            <a:avLst/>
          </a:prstGeom>
          <a:noFill/>
        </p:spPr>
        <p:txBody>
          <a:bodyPr wrap="square" rtlCol="0">
            <a:spAutoFit/>
          </a:bodyPr>
          <a:lstStyle/>
          <a:p>
            <a:pPr>
              <a:buFont typeface="Wingdings" pitchFamily="2" charset="2"/>
              <a:buChar char="Ø"/>
            </a:pPr>
            <a:r>
              <a:rPr lang="en-US" sz="2000" dirty="0" smtClean="0">
                <a:latin typeface="+mj-lt"/>
              </a:rPr>
              <a:t>Retains copy of delivery order</a:t>
            </a:r>
            <a:endParaRPr lang="en-US" sz="2000" dirty="0">
              <a:latin typeface="+mj-lt"/>
            </a:endParaRPr>
          </a:p>
        </p:txBody>
      </p:sp>
      <p:pic>
        <p:nvPicPr>
          <p:cNvPr id="651267" name="Picture 3" descr="C:\Users\Linda\AppData\Local\Microsoft\Windows\Temporary Internet Files\Content.IE5\KHFCX790\MCj01560670000[1].wmf"/>
          <p:cNvPicPr>
            <a:picLocks noChangeAspect="1" noChangeArrowheads="1"/>
          </p:cNvPicPr>
          <p:nvPr/>
        </p:nvPicPr>
        <p:blipFill>
          <a:blip r:embed="rId3"/>
          <a:srcRect/>
          <a:stretch>
            <a:fillRect/>
          </a:stretch>
        </p:blipFill>
        <p:spPr bwMode="auto">
          <a:xfrm>
            <a:off x="6705600" y="3200400"/>
            <a:ext cx="1782166" cy="17565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Inbound Procedures</a:t>
            </a:r>
            <a:endParaRPr lang="en-US" sz="3600" dirty="0"/>
          </a:p>
        </p:txBody>
      </p:sp>
      <p:sp>
        <p:nvSpPr>
          <p:cNvPr id="3" name="Content Placeholder 2"/>
          <p:cNvSpPr>
            <a:spLocks noGrp="1"/>
          </p:cNvSpPr>
          <p:nvPr>
            <p:ph idx="1"/>
          </p:nvPr>
        </p:nvSpPr>
        <p:spPr/>
        <p:txBody>
          <a:bodyPr>
            <a:normAutofit/>
          </a:bodyPr>
          <a:lstStyle/>
          <a:p>
            <a:r>
              <a:rPr lang="en-US" sz="2400" dirty="0" smtClean="0">
                <a:latin typeface="+mj-lt"/>
              </a:rPr>
              <a:t>Topics for further discussion</a:t>
            </a:r>
          </a:p>
          <a:p>
            <a:pPr lvl="1"/>
            <a:r>
              <a:rPr lang="en-US" sz="2000" dirty="0" smtClean="0">
                <a:latin typeface="+mj-lt"/>
              </a:rPr>
              <a:t>The 24 hour rule</a:t>
            </a:r>
          </a:p>
          <a:p>
            <a:pPr lvl="1"/>
            <a:r>
              <a:rPr lang="en-US" sz="2000" dirty="0" smtClean="0">
                <a:latin typeface="+mj-lt"/>
              </a:rPr>
              <a:t>Documentation requirements</a:t>
            </a:r>
          </a:p>
          <a:p>
            <a:pPr lvl="1"/>
            <a:r>
              <a:rPr lang="en-US" sz="2000" dirty="0" smtClean="0">
                <a:latin typeface="+mj-lt"/>
              </a:rPr>
              <a:t>U.S. Customs requirements</a:t>
            </a:r>
          </a:p>
          <a:p>
            <a:pPr lvl="1"/>
            <a:r>
              <a:rPr lang="en-US" sz="2000" dirty="0" smtClean="0">
                <a:latin typeface="+mj-lt"/>
              </a:rPr>
              <a:t>Terminal operator requirements</a:t>
            </a:r>
          </a:p>
          <a:p>
            <a:pPr lvl="1"/>
            <a:r>
              <a:rPr lang="en-US" sz="2000" dirty="0" smtClean="0">
                <a:latin typeface="+mj-lt"/>
              </a:rPr>
              <a:t>Other government agencies and what they regulate</a:t>
            </a:r>
          </a:p>
          <a:p>
            <a:pPr lvl="1"/>
            <a:r>
              <a:rPr lang="en-US" sz="2000" dirty="0" smtClean="0">
                <a:latin typeface="+mj-lt"/>
              </a:rPr>
              <a:t>Requirements for wood packaging material</a:t>
            </a:r>
          </a:p>
          <a:p>
            <a:pPr lvl="1"/>
            <a:r>
              <a:rPr lang="en-US" sz="2000" dirty="0" smtClean="0">
                <a:latin typeface="+mj-lt"/>
              </a:rPr>
              <a:t>Customs bonds</a:t>
            </a:r>
          </a:p>
          <a:p>
            <a:pPr lvl="1"/>
            <a:r>
              <a:rPr lang="en-US" sz="2000" dirty="0" smtClean="0">
                <a:latin typeface="+mj-lt"/>
              </a:rPr>
              <a:t>Types of customs entries</a:t>
            </a:r>
          </a:p>
          <a:p>
            <a:pPr lvl="1"/>
            <a:r>
              <a:rPr lang="en-US" sz="2000" dirty="0" smtClean="0">
                <a:latin typeface="+mj-lt"/>
              </a:rPr>
              <a:t>Ways governments regulate trade</a:t>
            </a:r>
          </a:p>
          <a:p>
            <a:pPr lvl="1"/>
            <a:r>
              <a:rPr lang="en-US" sz="2000" dirty="0" smtClean="0">
                <a:latin typeface="+mj-lt"/>
              </a:rPr>
              <a:t>Quotas</a:t>
            </a:r>
          </a:p>
          <a:p>
            <a:pPr lvl="1"/>
            <a:endParaRPr lang="en-US" sz="2000" dirty="0" smtClean="0">
              <a:latin typeface="+mj-lt"/>
            </a:endParaRPr>
          </a:p>
          <a:p>
            <a:pPr lvl="1"/>
            <a:endParaRPr lang="en-US" sz="2000" dirty="0" smtClean="0">
              <a:latin typeface="+mj-lt"/>
            </a:endParaRPr>
          </a:p>
          <a:p>
            <a:pPr lvl="2">
              <a:buNone/>
            </a:pPr>
            <a:endParaRPr lang="en-US" sz="1600" dirty="0">
              <a:latin typeface="+mj-lt"/>
            </a:endParaRPr>
          </a:p>
        </p:txBody>
      </p:sp>
    </p:spTree>
  </p:cSld>
  <p:clrMapOvr>
    <a:masterClrMapping/>
  </p:clrMapOvr>
  <p:timing>
    <p:tnLst>
      <p:par>
        <p:cTn id="1" dur="indefinite" restart="never" nodeType="tmRoot"/>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Key Terms</a:t>
            </a:r>
            <a:endParaRPr lang="en-US" sz="3600" dirty="0"/>
          </a:p>
        </p:txBody>
      </p:sp>
      <p:sp>
        <p:nvSpPr>
          <p:cNvPr id="4" name="Content Placeholder 3"/>
          <p:cNvSpPr>
            <a:spLocks noGrp="1"/>
          </p:cNvSpPr>
          <p:nvPr>
            <p:ph sz="half" idx="1"/>
          </p:nvPr>
        </p:nvSpPr>
        <p:spPr/>
        <p:txBody>
          <a:bodyPr>
            <a:normAutofit/>
          </a:bodyPr>
          <a:lstStyle/>
          <a:p>
            <a:r>
              <a:rPr lang="en-US" sz="2000" dirty="0" smtClean="0">
                <a:latin typeface="+mj-lt"/>
              </a:rPr>
              <a:t>Arrival notice</a:t>
            </a:r>
          </a:p>
          <a:p>
            <a:r>
              <a:rPr lang="en-US" sz="2000" dirty="0" smtClean="0">
                <a:latin typeface="+mj-lt"/>
              </a:rPr>
              <a:t>Customs House Broker</a:t>
            </a:r>
          </a:p>
          <a:p>
            <a:r>
              <a:rPr lang="en-US" sz="2000" dirty="0" smtClean="0">
                <a:latin typeface="+mj-lt"/>
              </a:rPr>
              <a:t>Consignee</a:t>
            </a:r>
          </a:p>
          <a:p>
            <a:r>
              <a:rPr lang="en-US" sz="2000" dirty="0" smtClean="0">
                <a:latin typeface="+mj-lt"/>
              </a:rPr>
              <a:t>AMS (Automated Manifest System)</a:t>
            </a:r>
          </a:p>
          <a:p>
            <a:r>
              <a:rPr lang="en-US" sz="2000" dirty="0" smtClean="0">
                <a:latin typeface="+mj-lt"/>
              </a:rPr>
              <a:t>Manifest (customs / freight)</a:t>
            </a:r>
          </a:p>
          <a:p>
            <a:r>
              <a:rPr lang="en-US" sz="2000" dirty="0" smtClean="0">
                <a:latin typeface="+mj-lt"/>
              </a:rPr>
              <a:t>MCN (manifest correction notice)</a:t>
            </a:r>
          </a:p>
          <a:p>
            <a:r>
              <a:rPr lang="en-US" sz="2000" dirty="0" smtClean="0">
                <a:latin typeface="+mj-lt"/>
              </a:rPr>
              <a:t>Freight Release / Line Release</a:t>
            </a:r>
          </a:p>
          <a:p>
            <a:r>
              <a:rPr lang="en-US" sz="2000" dirty="0" smtClean="0">
                <a:latin typeface="+mj-lt"/>
              </a:rPr>
              <a:t>General Order (G.O.)</a:t>
            </a:r>
          </a:p>
        </p:txBody>
      </p:sp>
      <p:sp>
        <p:nvSpPr>
          <p:cNvPr id="6" name="Content Placeholder 5"/>
          <p:cNvSpPr>
            <a:spLocks noGrp="1"/>
          </p:cNvSpPr>
          <p:nvPr>
            <p:ph sz="half" idx="2"/>
          </p:nvPr>
        </p:nvSpPr>
        <p:spPr/>
        <p:txBody>
          <a:bodyPr>
            <a:normAutofit/>
          </a:bodyPr>
          <a:lstStyle/>
          <a:p>
            <a:r>
              <a:rPr lang="en-US" sz="2000" dirty="0" smtClean="0">
                <a:latin typeface="+mj-lt"/>
              </a:rPr>
              <a:t>Marks and numbers</a:t>
            </a:r>
          </a:p>
          <a:p>
            <a:r>
              <a:rPr lang="en-US" sz="2000" dirty="0" smtClean="0">
                <a:latin typeface="+mj-lt"/>
              </a:rPr>
              <a:t>Foreign Trade Zone (FTZ)</a:t>
            </a:r>
          </a:p>
          <a:p>
            <a:r>
              <a:rPr lang="en-US" sz="2000" dirty="0" smtClean="0">
                <a:latin typeface="+mj-lt"/>
              </a:rPr>
              <a:t>Harmonized tariff</a:t>
            </a:r>
          </a:p>
          <a:p>
            <a:r>
              <a:rPr lang="en-US" sz="2000" dirty="0" smtClean="0">
                <a:latin typeface="+mj-lt"/>
              </a:rPr>
              <a:t>I.T. (Immediate Transportation)</a:t>
            </a:r>
          </a:p>
          <a:p>
            <a:r>
              <a:rPr lang="en-US" sz="2000" dirty="0" smtClean="0">
                <a:latin typeface="+mj-lt"/>
              </a:rPr>
              <a:t>Quota</a:t>
            </a:r>
          </a:p>
          <a:p>
            <a:r>
              <a:rPr lang="en-US" sz="2000" dirty="0" smtClean="0">
                <a:latin typeface="+mj-lt"/>
              </a:rPr>
              <a:t>Delivery Authorized Document (D.A.D.)</a:t>
            </a:r>
          </a:p>
          <a:p>
            <a:r>
              <a:rPr lang="en-US" sz="2000" dirty="0" smtClean="0">
                <a:latin typeface="+mj-lt"/>
              </a:rPr>
              <a:t>Bonded carrier</a:t>
            </a:r>
          </a:p>
          <a:p>
            <a:r>
              <a:rPr lang="en-US" sz="2000" dirty="0" smtClean="0">
                <a:latin typeface="+mj-lt"/>
              </a:rPr>
              <a:t>Bonded warehouse</a:t>
            </a:r>
          </a:p>
          <a:p>
            <a:pPr>
              <a:buNone/>
            </a:pPr>
            <a:endParaRPr lang="en-US" sz="2000" dirty="0">
              <a:latin typeface="+mj-lt"/>
            </a:endParaRPr>
          </a:p>
        </p:txBody>
      </p:sp>
    </p:spTree>
  </p:cSld>
  <p:clrMapOvr>
    <a:masterClrMapping/>
  </p:clrMapOvr>
  <p:timing>
    <p:tnLst>
      <p:par>
        <p:cTn id="1" dur="indefinite" restart="never" nodeType="tmRoot"/>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p>
            <a:r>
              <a:rPr lang="en-US" sz="4800" dirty="0" smtClean="0"/>
              <a:t>Review</a:t>
            </a:r>
            <a:endParaRPr lang="en-US" sz="4800" dirty="0"/>
          </a:p>
        </p:txBody>
      </p:sp>
      <p:sp>
        <p:nvSpPr>
          <p:cNvPr id="5" name="Content Placeholder 4"/>
          <p:cNvSpPr>
            <a:spLocks noGrp="1"/>
          </p:cNvSpPr>
          <p:nvPr>
            <p:ph idx="1"/>
          </p:nvPr>
        </p:nvSpPr>
        <p:spPr>
          <a:xfrm>
            <a:off x="381000" y="1371600"/>
            <a:ext cx="8229600" cy="5181600"/>
          </a:xfrm>
        </p:spPr>
        <p:txBody>
          <a:bodyPr>
            <a:normAutofit/>
          </a:bodyPr>
          <a:lstStyle/>
          <a:p>
            <a:pPr marL="514350" indent="-514350">
              <a:buNone/>
            </a:pPr>
            <a:r>
              <a:rPr lang="en-US" sz="1800" dirty="0" smtClean="0">
                <a:latin typeface="+mj-lt"/>
              </a:rPr>
              <a:t>1.	How is the vessel’s cargo manifest submitted to CBP? </a:t>
            </a:r>
          </a:p>
          <a:p>
            <a:pPr marL="514350" indent="-514350">
              <a:buNone/>
            </a:pPr>
            <a:r>
              <a:rPr lang="en-US" sz="1800" dirty="0" smtClean="0">
                <a:latin typeface="+mj-lt"/>
              </a:rPr>
              <a:t>2.	Bill of lading numbers should not be repeated for how many years?</a:t>
            </a:r>
          </a:p>
          <a:p>
            <a:pPr marL="514350" indent="-514350">
              <a:buNone/>
            </a:pPr>
            <a:r>
              <a:rPr lang="en-US" sz="1800" dirty="0" smtClean="0">
                <a:latin typeface="+mj-lt"/>
              </a:rPr>
              <a:t>3.	What is the vessel carrier required to transmit to CBP within 48 hours of  departure from the last foreign port called?</a:t>
            </a:r>
          </a:p>
          <a:p>
            <a:pPr marL="514350" indent="-514350">
              <a:buNone/>
            </a:pPr>
            <a:r>
              <a:rPr lang="en-US" sz="1800" dirty="0" smtClean="0">
                <a:latin typeface="+mj-lt"/>
              </a:rPr>
              <a:t>4.	What is FROB and what are the reporting requirements to CBP?</a:t>
            </a:r>
          </a:p>
          <a:p>
            <a:pPr marL="514350" indent="-514350">
              <a:buNone/>
            </a:pPr>
            <a:r>
              <a:rPr lang="en-US" sz="1800" dirty="0" smtClean="0">
                <a:latin typeface="+mj-lt"/>
              </a:rPr>
              <a:t>5.	What does the terminal operator need from the shipping line before they can release goods from the pier?</a:t>
            </a:r>
          </a:p>
          <a:p>
            <a:pPr marL="514350" indent="-514350">
              <a:buNone/>
            </a:pPr>
            <a:r>
              <a:rPr lang="en-US" sz="1800" dirty="0" smtClean="0">
                <a:latin typeface="+mj-lt"/>
              </a:rPr>
              <a:t>6.	Which government agency requires prior notification on goods they regulate coming into the U.S.?</a:t>
            </a:r>
          </a:p>
          <a:p>
            <a:pPr marL="514350" indent="-514350">
              <a:buNone/>
            </a:pPr>
            <a:r>
              <a:rPr lang="en-US" sz="1800" dirty="0" smtClean="0">
                <a:latin typeface="+mj-lt"/>
              </a:rPr>
              <a:t>7.	What type of entry can be made on goods without having a bond or using a customs house broker?</a:t>
            </a:r>
          </a:p>
          <a:p>
            <a:pPr marL="514350" indent="-514350">
              <a:buNone/>
            </a:pPr>
            <a:r>
              <a:rPr lang="en-US" sz="1800" dirty="0" smtClean="0">
                <a:latin typeface="+mj-lt"/>
              </a:rPr>
              <a:t>8.	What happens to goods left on the terminal after 15 days without an entry made?</a:t>
            </a:r>
          </a:p>
          <a:p>
            <a:pPr marL="514350" indent="-514350">
              <a:buNone/>
            </a:pPr>
            <a:r>
              <a:rPr lang="en-US" sz="1800" dirty="0" smtClean="0">
                <a:latin typeface="+mj-lt"/>
              </a:rPr>
              <a:t>9.	How are duties accessed on goods coming into the U.S.?</a:t>
            </a:r>
          </a:p>
          <a:p>
            <a:pPr marL="514350" indent="-514350">
              <a:buNone/>
            </a:pPr>
            <a:r>
              <a:rPr lang="en-US" sz="1800" dirty="0" smtClean="0">
                <a:latin typeface="+mj-lt"/>
              </a:rPr>
              <a:t>10.	What is an option for the importer who has goods coming off a vessel that fall into the absolute quota category and the quota has been met?</a:t>
            </a:r>
          </a:p>
          <a:p>
            <a:pPr marL="514350" indent="-514350">
              <a:buNone/>
            </a:pPr>
            <a:endParaRPr lang="en-US" sz="2000" dirty="0" smtClean="0">
              <a:solidFill>
                <a:schemeClr val="accent1"/>
              </a:solidFill>
              <a:latin typeface="+mj-lt"/>
            </a:endParaRPr>
          </a:p>
          <a:p>
            <a:pPr marL="514350" indent="-514350">
              <a:buFont typeface="+mj-lt"/>
              <a:buAutoNum type="arabicPeriod"/>
            </a:pPr>
            <a:endParaRPr lang="en-US" sz="2000" dirty="0" smtClean="0">
              <a:solidFill>
                <a:schemeClr val="accent1"/>
              </a:solidFill>
              <a:latin typeface="+mj-lt"/>
            </a:endParaRPr>
          </a:p>
          <a:p>
            <a:pPr marL="514350" indent="-514350">
              <a:buFont typeface="+mj-lt"/>
              <a:buAutoNum type="arabicPeriod"/>
            </a:pPr>
            <a:endParaRPr lang="en-US" sz="2000" dirty="0" smtClean="0">
              <a:solidFill>
                <a:schemeClr val="accent1"/>
              </a:solidFill>
              <a:latin typeface="+mj-lt"/>
            </a:endParaRPr>
          </a:p>
          <a:p>
            <a:pPr marL="514350" indent="-514350">
              <a:buFont typeface="+mj-lt"/>
              <a:buAutoNum type="arabicPeriod"/>
            </a:pPr>
            <a:endParaRPr lang="en-US" sz="2000" dirty="0">
              <a:solidFill>
                <a:schemeClr val="accent1"/>
              </a:solidFill>
              <a:latin typeface="+mj-lt"/>
            </a:endParaRPr>
          </a:p>
        </p:txBody>
      </p:sp>
    </p:spTree>
  </p:cSld>
  <p:clrMapOvr>
    <a:masterClrMapping/>
  </p:clrMapOvr>
  <p:timing>
    <p:tnLst>
      <p:par>
        <p:cTn id="1" dur="indefinite" restart="never" nodeType="tmRoot"/>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Equipment Control and Logistics</a:t>
            </a:r>
            <a:br>
              <a:rPr lang="en-US" sz="3600" dirty="0" smtClean="0"/>
            </a:br>
            <a:endParaRPr lang="en-US" sz="3600" dirty="0"/>
          </a:p>
        </p:txBody>
      </p:sp>
      <p:sp>
        <p:nvSpPr>
          <p:cNvPr id="3" name="Content Placeholder 2"/>
          <p:cNvSpPr>
            <a:spLocks noGrp="1"/>
          </p:cNvSpPr>
          <p:nvPr>
            <p:ph idx="1"/>
          </p:nvPr>
        </p:nvSpPr>
        <p:spPr>
          <a:xfrm>
            <a:off x="457200" y="1143000"/>
            <a:ext cx="8229600" cy="4830763"/>
          </a:xfrm>
        </p:spPr>
        <p:txBody>
          <a:bodyPr>
            <a:normAutofit fontScale="92500" lnSpcReduction="10000"/>
          </a:bodyPr>
          <a:lstStyle/>
          <a:p>
            <a:r>
              <a:rPr lang="en-US" sz="2800" dirty="0" smtClean="0">
                <a:latin typeface="+mj-lt"/>
              </a:rPr>
              <a:t>Topics of Discussion</a:t>
            </a:r>
          </a:p>
          <a:p>
            <a:endParaRPr lang="en-US" sz="2000" dirty="0" smtClean="0">
              <a:latin typeface="+mj-lt"/>
            </a:endParaRPr>
          </a:p>
          <a:p>
            <a:r>
              <a:rPr lang="en-US" sz="2000" dirty="0" smtClean="0">
                <a:latin typeface="+mj-lt"/>
              </a:rPr>
              <a:t>Who is accredited as being the founder of the ocean container?</a:t>
            </a:r>
          </a:p>
          <a:p>
            <a:endParaRPr lang="en-US" sz="2000" dirty="0" smtClean="0">
              <a:latin typeface="+mj-lt"/>
            </a:endParaRPr>
          </a:p>
          <a:p>
            <a:r>
              <a:rPr lang="en-US" sz="2000" dirty="0" smtClean="0">
                <a:latin typeface="+mj-lt"/>
              </a:rPr>
              <a:t>What is an ocean container?  What makes the distinction between an ocean container and domestic over the road trailer?</a:t>
            </a:r>
          </a:p>
          <a:p>
            <a:endParaRPr lang="en-US" sz="2000" dirty="0" smtClean="0">
              <a:latin typeface="+mj-lt"/>
            </a:endParaRPr>
          </a:p>
          <a:p>
            <a:r>
              <a:rPr lang="en-US" sz="2000" dirty="0" smtClean="0">
                <a:latin typeface="+mj-lt"/>
              </a:rPr>
              <a:t>What is a TEU?</a:t>
            </a:r>
          </a:p>
          <a:p>
            <a:pPr>
              <a:buNone/>
            </a:pPr>
            <a:endParaRPr lang="en-US" sz="2400" dirty="0" smtClean="0">
              <a:latin typeface="+mj-lt"/>
            </a:endParaRPr>
          </a:p>
          <a:p>
            <a:r>
              <a:rPr lang="en-US" sz="2000" dirty="0" smtClean="0">
                <a:latin typeface="+mj-lt"/>
              </a:rPr>
              <a:t>Review different container types </a:t>
            </a:r>
          </a:p>
          <a:p>
            <a:pPr>
              <a:buNone/>
            </a:pPr>
            <a:r>
              <a:rPr lang="en-US" sz="2000" dirty="0" smtClean="0">
                <a:latin typeface="+mj-lt"/>
              </a:rPr>
              <a:t>     and cargoes they carry</a:t>
            </a:r>
          </a:p>
          <a:p>
            <a:endParaRPr lang="en-US" sz="2200" dirty="0" smtClean="0">
              <a:latin typeface="+mj-lt"/>
            </a:endParaRPr>
          </a:p>
          <a:p>
            <a:r>
              <a:rPr lang="en-US" sz="2000" dirty="0" smtClean="0">
                <a:latin typeface="+mj-lt"/>
              </a:rPr>
              <a:t>What are some of the advantages </a:t>
            </a:r>
          </a:p>
          <a:p>
            <a:pPr>
              <a:buNone/>
            </a:pPr>
            <a:r>
              <a:rPr lang="en-US" sz="2000" dirty="0" smtClean="0">
                <a:latin typeface="+mj-lt"/>
              </a:rPr>
              <a:t>      of containerization?</a:t>
            </a:r>
          </a:p>
          <a:p>
            <a:pPr>
              <a:buNone/>
            </a:pPr>
            <a:endParaRPr lang="en-US" sz="2200" dirty="0" smtClean="0">
              <a:latin typeface="+mj-lt"/>
            </a:endParaRPr>
          </a:p>
          <a:p>
            <a:pPr algn="ctr">
              <a:buNone/>
            </a:pPr>
            <a:endParaRPr lang="en-US" dirty="0">
              <a:latin typeface="+mj-lt"/>
            </a:endParaRPr>
          </a:p>
        </p:txBody>
      </p:sp>
      <p:pic>
        <p:nvPicPr>
          <p:cNvPr id="5" name="Picture 4" descr="iStock_000002278170XSmall[1].jpg"/>
          <p:cNvPicPr>
            <a:picLocks noChangeAspect="1"/>
          </p:cNvPicPr>
          <p:nvPr/>
        </p:nvPicPr>
        <p:blipFill>
          <a:blip r:embed="rId3"/>
          <a:stretch>
            <a:fillRect/>
          </a:stretch>
        </p:blipFill>
        <p:spPr>
          <a:xfrm>
            <a:off x="4953000" y="3581400"/>
            <a:ext cx="3445220" cy="2286000"/>
          </a:xfrm>
          <a:prstGeom prst="rect">
            <a:avLst/>
          </a:prstGeom>
        </p:spPr>
      </p:pic>
    </p:spTree>
  </p:cSld>
  <p:clrMapOvr>
    <a:masterClrMapping/>
  </p:clrMapOvr>
  <p:timing>
    <p:tnLst>
      <p:par>
        <p:cTn id="1" dur="indefinite" restart="never" nodeType="tmRoot"/>
      </p:par>
    </p:tn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20' container"/>
          <p:cNvPicPr>
            <a:picLocks noChangeAspect="1" noChangeArrowheads="1"/>
          </p:cNvPicPr>
          <p:nvPr/>
        </p:nvPicPr>
        <p:blipFill>
          <a:blip r:embed="rId3"/>
          <a:srcRect/>
          <a:stretch>
            <a:fillRect/>
          </a:stretch>
        </p:blipFill>
        <p:spPr bwMode="auto">
          <a:xfrm>
            <a:off x="762000" y="533400"/>
            <a:ext cx="3929063" cy="1803400"/>
          </a:xfrm>
          <a:prstGeom prst="rect">
            <a:avLst/>
          </a:prstGeom>
          <a:noFill/>
          <a:ln w="9525">
            <a:noFill/>
            <a:miter lim="800000"/>
            <a:headEnd/>
            <a:tailEnd/>
          </a:ln>
        </p:spPr>
      </p:pic>
      <p:pic>
        <p:nvPicPr>
          <p:cNvPr id="5" name="Picture 5" descr="40' container"/>
          <p:cNvPicPr>
            <a:picLocks noChangeAspect="1" noChangeArrowheads="1"/>
          </p:cNvPicPr>
          <p:nvPr/>
        </p:nvPicPr>
        <p:blipFill>
          <a:blip r:embed="rId4"/>
          <a:srcRect/>
          <a:stretch>
            <a:fillRect/>
          </a:stretch>
        </p:blipFill>
        <p:spPr bwMode="auto">
          <a:xfrm>
            <a:off x="762000" y="2438400"/>
            <a:ext cx="4427538" cy="1803400"/>
          </a:xfrm>
          <a:prstGeom prst="rect">
            <a:avLst/>
          </a:prstGeom>
          <a:noFill/>
          <a:ln w="9525">
            <a:noFill/>
            <a:miter lim="800000"/>
            <a:headEnd/>
            <a:tailEnd/>
          </a:ln>
        </p:spPr>
      </p:pic>
      <p:pic>
        <p:nvPicPr>
          <p:cNvPr id="6" name="Picture 6" descr="road truck"/>
          <p:cNvPicPr>
            <a:picLocks noChangeAspect="1" noChangeArrowheads="1"/>
          </p:cNvPicPr>
          <p:nvPr/>
        </p:nvPicPr>
        <p:blipFill>
          <a:blip r:embed="rId5"/>
          <a:srcRect/>
          <a:stretch>
            <a:fillRect/>
          </a:stretch>
        </p:blipFill>
        <p:spPr bwMode="auto">
          <a:xfrm>
            <a:off x="762000" y="4419600"/>
            <a:ext cx="4751388" cy="18430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533400" y="1219200"/>
            <a:ext cx="8229600" cy="4525963"/>
          </a:xfrm>
        </p:spPr>
        <p:txBody>
          <a:bodyPr>
            <a:normAutofit/>
          </a:bodyPr>
          <a:lstStyle/>
          <a:p>
            <a:r>
              <a:rPr lang="en-US" sz="2800" dirty="0" smtClean="0">
                <a:latin typeface="+mj-lt"/>
              </a:rPr>
              <a:t>Standard Containers or Dry Vans</a:t>
            </a:r>
          </a:p>
          <a:p>
            <a:endParaRPr lang="en-US" dirty="0" smtClean="0"/>
          </a:p>
          <a:p>
            <a:pPr>
              <a:buNone/>
            </a:pPr>
            <a:endParaRPr lang="en-US" dirty="0"/>
          </a:p>
        </p:txBody>
      </p:sp>
      <p:pic>
        <p:nvPicPr>
          <p:cNvPr id="5" name="Picture 6"/>
          <p:cNvPicPr>
            <a:picLocks noChangeAspect="1" noChangeArrowheads="1"/>
          </p:cNvPicPr>
          <p:nvPr/>
        </p:nvPicPr>
        <p:blipFill>
          <a:blip r:embed="rId3"/>
          <a:srcRect/>
          <a:stretch>
            <a:fillRect/>
          </a:stretch>
        </p:blipFill>
        <p:spPr>
          <a:xfrm>
            <a:off x="914400" y="2971800"/>
            <a:ext cx="3363913" cy="2808288"/>
          </a:xfrm>
          <a:prstGeom prst="rect">
            <a:avLst/>
          </a:prstGeom>
        </p:spPr>
      </p:pic>
      <p:pic>
        <p:nvPicPr>
          <p:cNvPr id="6" name="Picture 7"/>
          <p:cNvPicPr>
            <a:picLocks noChangeAspect="1" noChangeArrowheads="1"/>
          </p:cNvPicPr>
          <p:nvPr/>
        </p:nvPicPr>
        <p:blipFill>
          <a:blip r:embed="rId4"/>
          <a:srcRect/>
          <a:stretch>
            <a:fillRect/>
          </a:stretch>
        </p:blipFill>
        <p:spPr bwMode="auto">
          <a:xfrm>
            <a:off x="4876800" y="2971799"/>
            <a:ext cx="3396653" cy="283464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525963"/>
          </a:xfrm>
        </p:spPr>
        <p:txBody>
          <a:bodyPr>
            <a:normAutofit/>
          </a:bodyPr>
          <a:lstStyle/>
          <a:p>
            <a:r>
              <a:rPr lang="en-US" sz="2800" dirty="0" smtClean="0">
                <a:latin typeface="Arial" charset="0"/>
              </a:rPr>
              <a:t>40-Foot High Cube Container</a:t>
            </a:r>
          </a:p>
          <a:p>
            <a:endParaRPr lang="en-US" sz="2800" dirty="0" smtClean="0">
              <a:latin typeface="Arial" charset="0"/>
            </a:endParaRPr>
          </a:p>
          <a:p>
            <a:pPr>
              <a:buNone/>
            </a:pPr>
            <a:endParaRPr lang="en-US" sz="2800" dirty="0"/>
          </a:p>
        </p:txBody>
      </p:sp>
      <p:pic>
        <p:nvPicPr>
          <p:cNvPr id="4" name="Picture 4"/>
          <p:cNvPicPr>
            <a:picLocks noChangeAspect="1" noChangeArrowheads="1"/>
          </p:cNvPicPr>
          <p:nvPr/>
        </p:nvPicPr>
        <p:blipFill>
          <a:blip r:embed="rId3"/>
          <a:srcRect/>
          <a:stretch>
            <a:fillRect/>
          </a:stretch>
        </p:blipFill>
        <p:spPr bwMode="auto">
          <a:xfrm>
            <a:off x="2286000" y="2514600"/>
            <a:ext cx="4898067"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525963"/>
          </a:xfrm>
        </p:spPr>
        <p:txBody>
          <a:bodyPr/>
          <a:lstStyle/>
          <a:p>
            <a:r>
              <a:rPr lang="en-US" sz="2800" dirty="0" smtClean="0">
                <a:latin typeface="+mj-lt"/>
              </a:rPr>
              <a:t>Refrigerated Container</a:t>
            </a:r>
          </a:p>
          <a:p>
            <a:pPr>
              <a:buNone/>
            </a:pPr>
            <a:endParaRPr lang="en-US" dirty="0" smtClean="0"/>
          </a:p>
          <a:p>
            <a:pPr>
              <a:buNone/>
            </a:pPr>
            <a:endParaRPr lang="en-US" dirty="0"/>
          </a:p>
        </p:txBody>
      </p:sp>
      <p:pic>
        <p:nvPicPr>
          <p:cNvPr id="4" name="Picture 6"/>
          <p:cNvPicPr>
            <a:picLocks noChangeAspect="1" noChangeArrowheads="1"/>
          </p:cNvPicPr>
          <p:nvPr/>
        </p:nvPicPr>
        <p:blipFill>
          <a:blip r:embed="rId3"/>
          <a:srcRect/>
          <a:stretch>
            <a:fillRect/>
          </a:stretch>
        </p:blipFill>
        <p:spPr bwMode="auto">
          <a:xfrm>
            <a:off x="914400" y="2514600"/>
            <a:ext cx="3784600" cy="2389188"/>
          </a:xfrm>
          <a:prstGeom prst="rect">
            <a:avLst/>
          </a:prstGeom>
          <a:noFill/>
          <a:ln w="9525">
            <a:noFill/>
            <a:miter lim="800000"/>
            <a:headEnd/>
            <a:tailEnd/>
          </a:ln>
        </p:spPr>
      </p:pic>
      <p:sp>
        <p:nvSpPr>
          <p:cNvPr id="6" name="TextBox 5"/>
          <p:cNvSpPr txBox="1"/>
          <p:nvPr/>
        </p:nvSpPr>
        <p:spPr>
          <a:xfrm>
            <a:off x="533400" y="5486400"/>
            <a:ext cx="3505200" cy="461665"/>
          </a:xfrm>
          <a:prstGeom prst="rect">
            <a:avLst/>
          </a:prstGeom>
          <a:noFill/>
        </p:spPr>
        <p:txBody>
          <a:bodyPr wrap="square" rtlCol="0">
            <a:spAutoFit/>
          </a:bodyPr>
          <a:lstStyle/>
          <a:p>
            <a:pPr>
              <a:buFont typeface="Arial" pitchFamily="34" charset="0"/>
              <a:buChar char="•"/>
            </a:pPr>
            <a:r>
              <a:rPr lang="en-US" sz="2400" dirty="0" smtClean="0">
                <a:latin typeface="+mj-lt"/>
              </a:rPr>
              <a:t>Clip-On Generator Set</a:t>
            </a:r>
            <a:endParaRPr lang="en-US" sz="2400" dirty="0">
              <a:latin typeface="+mj-lt"/>
            </a:endParaRPr>
          </a:p>
        </p:txBody>
      </p:sp>
      <p:pic>
        <p:nvPicPr>
          <p:cNvPr id="7" name="Picture 7"/>
          <p:cNvPicPr>
            <a:picLocks noChangeAspect="1" noChangeArrowheads="1"/>
          </p:cNvPicPr>
          <p:nvPr/>
        </p:nvPicPr>
        <p:blipFill>
          <a:blip r:embed="rId4"/>
          <a:srcRect/>
          <a:stretch>
            <a:fillRect/>
          </a:stretch>
        </p:blipFill>
        <p:spPr bwMode="auto">
          <a:xfrm>
            <a:off x="5257800" y="4648200"/>
            <a:ext cx="2906713" cy="1912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4525963"/>
          </a:xfrm>
        </p:spPr>
        <p:txBody>
          <a:bodyPr/>
          <a:lstStyle/>
          <a:p>
            <a:r>
              <a:rPr lang="en-US" dirty="0" smtClean="0">
                <a:latin typeface="Arial" charset="0"/>
              </a:rPr>
              <a:t>Open Top Container</a:t>
            </a:r>
          </a:p>
          <a:p>
            <a:endParaRPr lang="en-US" dirty="0"/>
          </a:p>
        </p:txBody>
      </p:sp>
      <p:pic>
        <p:nvPicPr>
          <p:cNvPr id="4" name="Picture 4"/>
          <p:cNvPicPr>
            <a:picLocks noChangeAspect="1" noChangeArrowheads="1"/>
          </p:cNvPicPr>
          <p:nvPr/>
        </p:nvPicPr>
        <p:blipFill>
          <a:blip r:embed="rId3"/>
          <a:srcRect/>
          <a:stretch>
            <a:fillRect/>
          </a:stretch>
        </p:blipFill>
        <p:spPr bwMode="auto">
          <a:xfrm>
            <a:off x="1905000" y="2514600"/>
            <a:ext cx="5926188"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143000"/>
            <a:ext cx="8229600" cy="4525963"/>
          </a:xfrm>
        </p:spPr>
        <p:txBody>
          <a:bodyPr/>
          <a:lstStyle/>
          <a:p>
            <a:r>
              <a:rPr lang="en-US" dirty="0" smtClean="0">
                <a:latin typeface="Arial" charset="0"/>
              </a:rPr>
              <a:t>Flat Racks</a:t>
            </a:r>
          </a:p>
          <a:p>
            <a:pPr>
              <a:buNone/>
            </a:pPr>
            <a:endParaRPr lang="en-US" dirty="0" smtClean="0"/>
          </a:p>
          <a:p>
            <a:pPr>
              <a:buNone/>
            </a:pPr>
            <a:endParaRPr lang="en-US" dirty="0"/>
          </a:p>
        </p:txBody>
      </p:sp>
      <p:pic>
        <p:nvPicPr>
          <p:cNvPr id="4" name="Picture 4"/>
          <p:cNvPicPr>
            <a:picLocks noChangeAspect="1" noChangeArrowheads="1"/>
          </p:cNvPicPr>
          <p:nvPr/>
        </p:nvPicPr>
        <p:blipFill>
          <a:blip r:embed="rId3"/>
          <a:srcRect/>
          <a:stretch>
            <a:fillRect/>
          </a:stretch>
        </p:blipFill>
        <p:spPr bwMode="auto">
          <a:xfrm>
            <a:off x="533400" y="3200400"/>
            <a:ext cx="4409919" cy="2468880"/>
          </a:xfrm>
          <a:prstGeom prst="rect">
            <a:avLst/>
          </a:prstGeom>
          <a:noFill/>
          <a:ln w="9525">
            <a:noFill/>
            <a:miter lim="800000"/>
            <a:headEnd/>
            <a:tailEnd/>
          </a:ln>
        </p:spPr>
      </p:pic>
      <p:pic>
        <p:nvPicPr>
          <p:cNvPr id="5" name="Picture 5"/>
          <p:cNvPicPr>
            <a:picLocks noChangeAspect="1" noChangeArrowheads="1"/>
          </p:cNvPicPr>
          <p:nvPr/>
        </p:nvPicPr>
        <p:blipFill>
          <a:blip r:embed="rId4"/>
          <a:srcRect/>
          <a:stretch>
            <a:fillRect/>
          </a:stretch>
        </p:blipFill>
        <p:spPr bwMode="auto">
          <a:xfrm>
            <a:off x="5257800" y="2743200"/>
            <a:ext cx="3508629" cy="29260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066800"/>
            <a:ext cx="8229600" cy="4525963"/>
          </a:xfrm>
        </p:spPr>
        <p:txBody>
          <a:bodyPr/>
          <a:lstStyle/>
          <a:p>
            <a:r>
              <a:rPr lang="en-US" dirty="0" smtClean="0">
                <a:latin typeface="Arial" charset="0"/>
              </a:rPr>
              <a:t>Tank Container</a:t>
            </a:r>
          </a:p>
          <a:p>
            <a:pPr>
              <a:buNone/>
            </a:pPr>
            <a:endParaRPr lang="en-US" dirty="0" smtClean="0"/>
          </a:p>
          <a:p>
            <a:pPr>
              <a:buNone/>
            </a:pPr>
            <a:endParaRPr lang="en-US" dirty="0"/>
          </a:p>
        </p:txBody>
      </p:sp>
      <p:pic>
        <p:nvPicPr>
          <p:cNvPr id="4" name="Picture 6"/>
          <p:cNvPicPr>
            <a:picLocks noChangeAspect="1" noChangeArrowheads="1"/>
          </p:cNvPicPr>
          <p:nvPr/>
        </p:nvPicPr>
        <p:blipFill>
          <a:blip r:embed="rId3"/>
          <a:srcRect/>
          <a:stretch>
            <a:fillRect/>
          </a:stretch>
        </p:blipFill>
        <p:spPr bwMode="auto">
          <a:xfrm>
            <a:off x="2133600" y="2514600"/>
            <a:ext cx="5154488"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Equipment Control and Logistics</a:t>
            </a:r>
            <a:endParaRPr lang="en-US" sz="3600" dirty="0"/>
          </a:p>
        </p:txBody>
      </p:sp>
      <p:sp>
        <p:nvSpPr>
          <p:cNvPr id="3" name="Content Placeholder 2"/>
          <p:cNvSpPr>
            <a:spLocks noGrp="1"/>
          </p:cNvSpPr>
          <p:nvPr>
            <p:ph idx="1"/>
          </p:nvPr>
        </p:nvSpPr>
        <p:spPr/>
        <p:txBody>
          <a:bodyPr>
            <a:normAutofit lnSpcReduction="10000"/>
          </a:bodyPr>
          <a:lstStyle/>
          <a:p>
            <a:r>
              <a:rPr lang="en-US" sz="3000" dirty="0" smtClean="0">
                <a:latin typeface="+mj-lt"/>
              </a:rPr>
              <a:t>Topics of Discussion</a:t>
            </a:r>
          </a:p>
          <a:p>
            <a:pPr>
              <a:buNone/>
            </a:pPr>
            <a:endParaRPr lang="en-US" sz="2400" dirty="0" smtClean="0">
              <a:latin typeface="+mj-lt"/>
            </a:endParaRPr>
          </a:p>
          <a:p>
            <a:r>
              <a:rPr lang="en-US" sz="2400" dirty="0" smtClean="0">
                <a:latin typeface="+mj-lt"/>
              </a:rPr>
              <a:t>See loading mistakes some shippers make and how they are corrected</a:t>
            </a:r>
          </a:p>
          <a:p>
            <a:r>
              <a:rPr lang="en-US" sz="2400" dirty="0" smtClean="0">
                <a:latin typeface="+mj-lt"/>
              </a:rPr>
              <a:t>Review the chassis and components and chassis variations</a:t>
            </a:r>
          </a:p>
          <a:p>
            <a:endParaRPr lang="en-US" sz="2400" dirty="0" smtClean="0">
              <a:latin typeface="+mj-lt"/>
            </a:endParaRPr>
          </a:p>
          <a:p>
            <a:endParaRPr lang="en-US" sz="2400" dirty="0" smtClean="0">
              <a:latin typeface="+mj-lt"/>
            </a:endParaRPr>
          </a:p>
          <a:p>
            <a:endParaRPr lang="en-US" sz="2400" dirty="0" smtClean="0">
              <a:latin typeface="+mj-lt"/>
            </a:endParaRPr>
          </a:p>
          <a:p>
            <a:r>
              <a:rPr lang="en-US" sz="2400" dirty="0" smtClean="0">
                <a:latin typeface="+mj-lt"/>
              </a:rPr>
              <a:t>Review the container cycle and what keeps it going</a:t>
            </a:r>
          </a:p>
          <a:p>
            <a:r>
              <a:rPr lang="en-US" sz="2400" dirty="0" smtClean="0">
                <a:latin typeface="+mj-lt"/>
              </a:rPr>
              <a:t>What is the goal of Equipment Control?</a:t>
            </a:r>
          </a:p>
          <a:p>
            <a:endParaRPr lang="en-US" sz="2400" dirty="0" smtClean="0">
              <a:latin typeface="+mj-lt"/>
            </a:endParaRPr>
          </a:p>
          <a:p>
            <a:endParaRPr lang="en-US" sz="2400" dirty="0" smtClean="0">
              <a:latin typeface="+mj-lt"/>
            </a:endParaRPr>
          </a:p>
          <a:p>
            <a:endParaRPr lang="en-US" sz="2400" dirty="0">
              <a:latin typeface="+mj-lt"/>
            </a:endParaRPr>
          </a:p>
        </p:txBody>
      </p:sp>
      <p:pic>
        <p:nvPicPr>
          <p:cNvPr id="4" name="Picture 9"/>
          <p:cNvPicPr>
            <a:picLocks noChangeAspect="1" noChangeArrowheads="1"/>
          </p:cNvPicPr>
          <p:nvPr/>
        </p:nvPicPr>
        <p:blipFill>
          <a:blip r:embed="rId3"/>
          <a:srcRect/>
          <a:stretch>
            <a:fillRect/>
          </a:stretch>
        </p:blipFill>
        <p:spPr bwMode="auto">
          <a:xfrm>
            <a:off x="3581400" y="3810000"/>
            <a:ext cx="4175135" cy="914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Equipment Control and Logistics</a:t>
            </a:r>
            <a:endParaRPr lang="en-US" sz="3600" dirty="0"/>
          </a:p>
        </p:txBody>
      </p:sp>
      <p:sp>
        <p:nvSpPr>
          <p:cNvPr id="3" name="Content Placeholder 2"/>
          <p:cNvSpPr>
            <a:spLocks noGrp="1"/>
          </p:cNvSpPr>
          <p:nvPr>
            <p:ph idx="1"/>
          </p:nvPr>
        </p:nvSpPr>
        <p:spPr/>
        <p:txBody>
          <a:bodyPr>
            <a:normAutofit/>
          </a:bodyPr>
          <a:lstStyle/>
          <a:p>
            <a:r>
              <a:rPr lang="en-US" sz="2800" dirty="0" smtClean="0">
                <a:latin typeface="+mj-lt"/>
              </a:rPr>
              <a:t>Topics of Discussion</a:t>
            </a:r>
            <a:endParaRPr lang="en-US" sz="2400" dirty="0" smtClean="0">
              <a:latin typeface="+mj-lt"/>
            </a:endParaRPr>
          </a:p>
          <a:p>
            <a:endParaRPr lang="en-US" sz="2400" dirty="0" smtClean="0">
              <a:latin typeface="+mj-lt"/>
            </a:endParaRPr>
          </a:p>
          <a:p>
            <a:r>
              <a:rPr lang="en-US" sz="2400" dirty="0" smtClean="0">
                <a:latin typeface="+mj-lt"/>
              </a:rPr>
              <a:t>What are equipment pools and how </a:t>
            </a:r>
          </a:p>
          <a:p>
            <a:pPr>
              <a:buNone/>
            </a:pPr>
            <a:r>
              <a:rPr lang="en-US" sz="2400" dirty="0" smtClean="0">
                <a:latin typeface="+mj-lt"/>
              </a:rPr>
              <a:t>    are they determined?</a:t>
            </a:r>
          </a:p>
          <a:p>
            <a:endParaRPr lang="en-US" sz="2400" dirty="0" smtClean="0">
              <a:latin typeface="+mj-lt"/>
            </a:endParaRPr>
          </a:p>
          <a:p>
            <a:r>
              <a:rPr lang="en-US" sz="2400" dirty="0" smtClean="0">
                <a:latin typeface="+mj-lt"/>
              </a:rPr>
              <a:t>Maintenance and Repair</a:t>
            </a:r>
          </a:p>
          <a:p>
            <a:endParaRPr lang="en-US" sz="2400" dirty="0" smtClean="0">
              <a:latin typeface="+mj-lt"/>
            </a:endParaRPr>
          </a:p>
          <a:p>
            <a:r>
              <a:rPr lang="en-US" sz="2400" dirty="0" smtClean="0">
                <a:latin typeface="+mj-lt"/>
              </a:rPr>
              <a:t>Owning versus leasing equipment</a:t>
            </a:r>
            <a:endParaRPr lang="en-US" sz="2400" dirty="0">
              <a:latin typeface="+mj-lt"/>
            </a:endParaRPr>
          </a:p>
        </p:txBody>
      </p:sp>
      <p:pic>
        <p:nvPicPr>
          <p:cNvPr id="5" name="Picture 3" descr="C:\Users\Linda\AppData\Local\Microsoft\Windows\Temporary Internet Files\Content.IE5\KHFCX790\MPj02891900000[1].jpg"/>
          <p:cNvPicPr>
            <a:picLocks noChangeAspect="1" noChangeArrowheads="1"/>
          </p:cNvPicPr>
          <p:nvPr/>
        </p:nvPicPr>
        <p:blipFill>
          <a:blip r:embed="rId3"/>
          <a:srcRect/>
          <a:stretch>
            <a:fillRect/>
          </a:stretch>
        </p:blipFill>
        <p:spPr bwMode="auto">
          <a:xfrm>
            <a:off x="6096000" y="2057400"/>
            <a:ext cx="2729483" cy="4114800"/>
          </a:xfrm>
          <a:prstGeom prst="rect">
            <a:avLst/>
          </a:prstGeom>
          <a:noFill/>
        </p:spPr>
      </p:pic>
    </p:spTree>
  </p:cSld>
  <p:clrMapOvr>
    <a:masterClrMapping/>
  </p:clrMapOvr>
  <p:timing>
    <p:tnLst>
      <p:par>
        <p:cTn id="1" dur="indefinite" restart="never" nodeType="tmRoot"/>
      </p:par>
    </p:tn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Equipment Control and Logistics</a:t>
            </a:r>
            <a:endParaRPr lang="en-US" sz="3600" dirty="0"/>
          </a:p>
        </p:txBody>
      </p:sp>
      <p:sp>
        <p:nvSpPr>
          <p:cNvPr id="3" name="Content Placeholder 2"/>
          <p:cNvSpPr>
            <a:spLocks noGrp="1"/>
          </p:cNvSpPr>
          <p:nvPr>
            <p:ph idx="1"/>
          </p:nvPr>
        </p:nvSpPr>
        <p:spPr/>
        <p:txBody>
          <a:bodyPr>
            <a:normAutofit/>
          </a:bodyPr>
          <a:lstStyle/>
          <a:p>
            <a:r>
              <a:rPr lang="en-US" sz="2800" dirty="0" smtClean="0">
                <a:latin typeface="+mj-lt"/>
              </a:rPr>
              <a:t>Topics of Discussion</a:t>
            </a:r>
          </a:p>
          <a:p>
            <a:pPr>
              <a:buNone/>
            </a:pPr>
            <a:endParaRPr lang="en-US" sz="2400" dirty="0" smtClean="0">
              <a:latin typeface="+mj-lt"/>
            </a:endParaRPr>
          </a:p>
          <a:p>
            <a:r>
              <a:rPr lang="en-US" sz="2400" dirty="0" smtClean="0">
                <a:latin typeface="+mj-lt"/>
              </a:rPr>
              <a:t>What is intermodal </a:t>
            </a:r>
          </a:p>
          <a:p>
            <a:pPr>
              <a:buNone/>
            </a:pPr>
            <a:r>
              <a:rPr lang="en-US" sz="2400" dirty="0" smtClean="0">
                <a:latin typeface="+mj-lt"/>
              </a:rPr>
              <a:t>     transportation?</a:t>
            </a:r>
          </a:p>
          <a:p>
            <a:r>
              <a:rPr lang="en-US" sz="2400" dirty="0" smtClean="0">
                <a:latin typeface="+mj-lt"/>
              </a:rPr>
              <a:t>Determining factors for types of transportation used</a:t>
            </a:r>
          </a:p>
          <a:p>
            <a:r>
              <a:rPr lang="en-US" sz="2400" dirty="0" smtClean="0">
                <a:latin typeface="+mj-lt"/>
              </a:rPr>
              <a:t>Fast and Secure Trade </a:t>
            </a:r>
          </a:p>
          <a:p>
            <a:r>
              <a:rPr lang="en-US" sz="2400" dirty="0" smtClean="0">
                <a:latin typeface="+mj-lt"/>
              </a:rPr>
              <a:t>How are trucking rates computed?</a:t>
            </a:r>
          </a:p>
          <a:p>
            <a:pPr lvl="5"/>
            <a:endParaRPr lang="en-US" sz="1200" dirty="0" smtClean="0">
              <a:latin typeface="+mj-lt"/>
            </a:endParaRPr>
          </a:p>
          <a:p>
            <a:endParaRPr lang="en-US" sz="1400" dirty="0">
              <a:latin typeface="+mj-lt"/>
            </a:endParaRPr>
          </a:p>
        </p:txBody>
      </p:sp>
      <p:pic>
        <p:nvPicPr>
          <p:cNvPr id="14" name="Picture 4"/>
          <p:cNvPicPr>
            <a:picLocks noChangeAspect="1" noChangeArrowheads="1"/>
          </p:cNvPicPr>
          <p:nvPr/>
        </p:nvPicPr>
        <p:blipFill>
          <a:blip r:embed="rId3"/>
          <a:srcRect/>
          <a:stretch>
            <a:fillRect/>
          </a:stretch>
        </p:blipFill>
        <p:spPr bwMode="auto">
          <a:xfrm>
            <a:off x="4876800" y="1524000"/>
            <a:ext cx="3543300" cy="1828800"/>
          </a:xfrm>
          <a:prstGeom prst="rect">
            <a:avLst/>
          </a:prstGeom>
          <a:noFill/>
          <a:ln w="12700" cap="sq">
            <a:noFill/>
            <a:miter lim="800000"/>
            <a:headEnd type="none" w="sm" len="sm"/>
            <a:tailEnd type="none" w="sm" len="sm"/>
          </a:ln>
          <a:effectLst/>
        </p:spPr>
      </p:pic>
      <p:pic>
        <p:nvPicPr>
          <p:cNvPr id="618506" name="Picture 10" descr="C:\Users\Linda\AppData\Local\Microsoft\Windows\Temporary Internet Files\Content.IE5\XG7AG68D\MPj04286320000[1].jpg"/>
          <p:cNvPicPr>
            <a:picLocks noChangeAspect="1" noChangeArrowheads="1"/>
          </p:cNvPicPr>
          <p:nvPr/>
        </p:nvPicPr>
        <p:blipFill>
          <a:blip r:embed="rId4" cstate="print"/>
          <a:srcRect/>
          <a:stretch>
            <a:fillRect/>
          </a:stretch>
        </p:blipFill>
        <p:spPr bwMode="auto">
          <a:xfrm>
            <a:off x="5638800" y="4419600"/>
            <a:ext cx="3285903" cy="2194560"/>
          </a:xfrm>
          <a:prstGeom prst="rect">
            <a:avLst/>
          </a:prstGeom>
          <a:noFill/>
        </p:spPr>
      </p:pic>
    </p:spTree>
  </p:cSld>
  <p:clrMapOvr>
    <a:masterClrMapping/>
  </p:clrMapOvr>
  <p:timing>
    <p:tnLst>
      <p:par>
        <p:cTn id="1" dur="indefinite" restart="never" nodeType="tmRoot"/>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Equipment Control and Logistics</a:t>
            </a:r>
            <a:endParaRPr lang="en-US" sz="3600" dirty="0"/>
          </a:p>
        </p:txBody>
      </p:sp>
      <p:sp>
        <p:nvSpPr>
          <p:cNvPr id="3" name="Content Placeholder 2"/>
          <p:cNvSpPr>
            <a:spLocks noGrp="1"/>
          </p:cNvSpPr>
          <p:nvPr>
            <p:ph idx="1"/>
          </p:nvPr>
        </p:nvSpPr>
        <p:spPr/>
        <p:txBody>
          <a:bodyPr>
            <a:normAutofit lnSpcReduction="10000"/>
          </a:bodyPr>
          <a:lstStyle/>
          <a:p>
            <a:r>
              <a:rPr lang="en-US" sz="2800" dirty="0" smtClean="0">
                <a:latin typeface="+mj-lt"/>
              </a:rPr>
              <a:t>Topics of Discussion</a:t>
            </a:r>
          </a:p>
          <a:p>
            <a:pPr>
              <a:buNone/>
            </a:pPr>
            <a:endParaRPr lang="en-US" sz="2800" dirty="0" smtClean="0">
              <a:latin typeface="+mj-lt"/>
            </a:endParaRPr>
          </a:p>
          <a:p>
            <a:pPr>
              <a:buNone/>
            </a:pPr>
            <a:endParaRPr lang="en-US" sz="2800" dirty="0" smtClean="0">
              <a:latin typeface="+mj-lt"/>
            </a:endParaRPr>
          </a:p>
          <a:p>
            <a:pPr algn="r"/>
            <a:r>
              <a:rPr lang="en-US" sz="2400" dirty="0" smtClean="0">
                <a:latin typeface="+mj-lt"/>
              </a:rPr>
              <a:t>Alternate Port Service</a:t>
            </a:r>
          </a:p>
          <a:p>
            <a:endParaRPr lang="en-US" sz="2400" dirty="0" smtClean="0">
              <a:latin typeface="+mj-lt"/>
            </a:endParaRPr>
          </a:p>
          <a:p>
            <a:pPr algn="r"/>
            <a:endParaRPr lang="en-US" sz="2400" dirty="0" smtClean="0">
              <a:latin typeface="+mj-lt"/>
            </a:endParaRPr>
          </a:p>
          <a:p>
            <a:pPr algn="r"/>
            <a:r>
              <a:rPr lang="en-US" sz="2400" dirty="0" smtClean="0">
                <a:latin typeface="+mj-lt"/>
              </a:rPr>
              <a:t>Micro Bridge Terms</a:t>
            </a:r>
          </a:p>
          <a:p>
            <a:endParaRPr lang="en-US" sz="2400" dirty="0" smtClean="0">
              <a:latin typeface="+mj-lt"/>
            </a:endParaRPr>
          </a:p>
          <a:p>
            <a:pPr algn="r"/>
            <a:endParaRPr lang="en-US" sz="2400" dirty="0" smtClean="0">
              <a:latin typeface="+mj-lt"/>
            </a:endParaRPr>
          </a:p>
          <a:p>
            <a:pPr algn="r"/>
            <a:r>
              <a:rPr lang="en-US" sz="2400" dirty="0" smtClean="0">
                <a:latin typeface="+mj-lt"/>
              </a:rPr>
              <a:t>Mini-Land Bridge and Land Bridge</a:t>
            </a:r>
          </a:p>
          <a:p>
            <a:endParaRPr lang="en-US" dirty="0"/>
          </a:p>
        </p:txBody>
      </p:sp>
      <p:pic>
        <p:nvPicPr>
          <p:cNvPr id="616455" name="Picture 7" descr="C:\Users\Linda\AppData\Local\Microsoft\Windows\Temporary Internet Files\Content.IE5\7BD85ZRL\MPj04019200000[1].jpg"/>
          <p:cNvPicPr>
            <a:picLocks noChangeAspect="1" noChangeArrowheads="1"/>
          </p:cNvPicPr>
          <p:nvPr/>
        </p:nvPicPr>
        <p:blipFill>
          <a:blip r:embed="rId3" cstate="print"/>
          <a:srcRect/>
          <a:stretch>
            <a:fillRect/>
          </a:stretch>
        </p:blipFill>
        <p:spPr bwMode="auto">
          <a:xfrm>
            <a:off x="685800" y="2590800"/>
            <a:ext cx="3901440" cy="2599944"/>
          </a:xfrm>
          <a:prstGeom prst="rect">
            <a:avLst/>
          </a:prstGeom>
          <a:noFill/>
        </p:spPr>
      </p:pic>
    </p:spTree>
  </p:cSld>
  <p:clrMapOvr>
    <a:masterClrMapping/>
  </p:clrMapOvr>
  <p:timing>
    <p:tnLst>
      <p:par>
        <p:cTn id="1" dur="indefinite" restart="never" nodeType="tmRoot"/>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Equipment Control and Logistics</a:t>
            </a:r>
            <a:endParaRPr lang="en-US" sz="3600" dirty="0"/>
          </a:p>
        </p:txBody>
      </p:sp>
      <p:sp>
        <p:nvSpPr>
          <p:cNvPr id="3" name="Content Placeholder 2"/>
          <p:cNvSpPr>
            <a:spLocks noGrp="1"/>
          </p:cNvSpPr>
          <p:nvPr>
            <p:ph idx="1"/>
          </p:nvPr>
        </p:nvSpPr>
        <p:spPr/>
        <p:txBody>
          <a:bodyPr/>
          <a:lstStyle/>
          <a:p>
            <a:r>
              <a:rPr lang="en-US" sz="2800" dirty="0" smtClean="0">
                <a:latin typeface="+mj-lt"/>
              </a:rPr>
              <a:t>Topics of Discussion</a:t>
            </a:r>
          </a:p>
          <a:p>
            <a:endParaRPr lang="en-US" dirty="0" smtClean="0"/>
          </a:p>
          <a:p>
            <a:r>
              <a:rPr lang="en-US" sz="2400" dirty="0" smtClean="0">
                <a:latin typeface="+mj-lt"/>
              </a:rPr>
              <a:t>The Inland Railway</a:t>
            </a:r>
          </a:p>
          <a:p>
            <a:pPr>
              <a:buNone/>
            </a:pPr>
            <a:endParaRPr lang="en-US" sz="2400" dirty="0" smtClean="0">
              <a:latin typeface="+mj-lt"/>
            </a:endParaRPr>
          </a:p>
          <a:p>
            <a:r>
              <a:rPr lang="en-US" sz="2400" dirty="0" smtClean="0">
                <a:latin typeface="+mj-lt"/>
              </a:rPr>
              <a:t>Advance cargo reporting for </a:t>
            </a:r>
          </a:p>
          <a:p>
            <a:pPr>
              <a:buNone/>
            </a:pPr>
            <a:r>
              <a:rPr lang="en-US" sz="2400" dirty="0" smtClean="0">
                <a:latin typeface="+mj-lt"/>
              </a:rPr>
              <a:t>     truck and rail carriers </a:t>
            </a:r>
          </a:p>
          <a:p>
            <a:pPr>
              <a:buNone/>
            </a:pPr>
            <a:endParaRPr lang="en-US" sz="2400" dirty="0" smtClean="0">
              <a:latin typeface="+mj-lt"/>
            </a:endParaRPr>
          </a:p>
          <a:p>
            <a:r>
              <a:rPr lang="en-US" sz="2400" dirty="0" smtClean="0">
                <a:latin typeface="+mj-lt"/>
              </a:rPr>
              <a:t>Cost control measures</a:t>
            </a:r>
            <a:endParaRPr lang="en-US" sz="2400" dirty="0">
              <a:latin typeface="+mj-lt"/>
            </a:endParaRPr>
          </a:p>
        </p:txBody>
      </p:sp>
      <p:pic>
        <p:nvPicPr>
          <p:cNvPr id="5" name="Picture 6" descr="C:\Users\Linda\AppData\Local\Microsoft\Windows\Temporary Internet Files\Content.IE5\KHFCX790\MPj04019060000[1].jpg"/>
          <p:cNvPicPr>
            <a:picLocks noChangeAspect="1" noChangeArrowheads="1"/>
          </p:cNvPicPr>
          <p:nvPr/>
        </p:nvPicPr>
        <p:blipFill>
          <a:blip r:embed="rId3" cstate="print"/>
          <a:srcRect/>
          <a:stretch>
            <a:fillRect/>
          </a:stretch>
        </p:blipFill>
        <p:spPr bwMode="auto">
          <a:xfrm>
            <a:off x="4800600" y="2667000"/>
            <a:ext cx="4116409" cy="2743200"/>
          </a:xfrm>
          <a:prstGeom prst="rect">
            <a:avLst/>
          </a:prstGeom>
          <a:noFill/>
        </p:spPr>
      </p:pic>
    </p:spTree>
  </p:cSld>
  <p:clrMapOvr>
    <a:masterClrMapping/>
  </p:clrMapOvr>
  <p:timing>
    <p:tnLst>
      <p:par>
        <p:cTn id="1" dur="indefinite" restart="never" nodeType="tmRoot"/>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Key Terms</a:t>
            </a:r>
            <a:endParaRPr lang="en-US" sz="3600" dirty="0"/>
          </a:p>
        </p:txBody>
      </p:sp>
      <p:sp>
        <p:nvSpPr>
          <p:cNvPr id="3" name="Content Placeholder 2"/>
          <p:cNvSpPr>
            <a:spLocks noGrp="1"/>
          </p:cNvSpPr>
          <p:nvPr>
            <p:ph sz="half" idx="2"/>
          </p:nvPr>
        </p:nvSpPr>
        <p:spPr>
          <a:xfrm>
            <a:off x="457200" y="1219200"/>
            <a:ext cx="4040188" cy="5181600"/>
          </a:xfrm>
        </p:spPr>
        <p:txBody>
          <a:bodyPr>
            <a:normAutofit/>
          </a:bodyPr>
          <a:lstStyle/>
          <a:p>
            <a:r>
              <a:rPr lang="en-US" sz="2000" dirty="0" smtClean="0">
                <a:latin typeface="+mj-lt"/>
              </a:rPr>
              <a:t>Container</a:t>
            </a:r>
          </a:p>
          <a:p>
            <a:r>
              <a:rPr lang="en-US" sz="2000" dirty="0" smtClean="0">
                <a:latin typeface="+mj-lt"/>
              </a:rPr>
              <a:t>Intermodal</a:t>
            </a:r>
          </a:p>
          <a:p>
            <a:r>
              <a:rPr lang="en-US" sz="2000" dirty="0" smtClean="0">
                <a:latin typeface="+mj-lt"/>
              </a:rPr>
              <a:t>TEU / FEU</a:t>
            </a:r>
          </a:p>
          <a:p>
            <a:r>
              <a:rPr lang="en-US" sz="2000" dirty="0" smtClean="0">
                <a:latin typeface="+mj-lt"/>
              </a:rPr>
              <a:t>Corner Castings</a:t>
            </a:r>
          </a:p>
          <a:p>
            <a:r>
              <a:rPr lang="en-US" sz="2000" dirty="0" smtClean="0">
                <a:latin typeface="+mj-lt"/>
              </a:rPr>
              <a:t>SCAC</a:t>
            </a:r>
          </a:p>
          <a:p>
            <a:r>
              <a:rPr lang="en-US" sz="2000" dirty="0" smtClean="0">
                <a:latin typeface="+mj-lt"/>
              </a:rPr>
              <a:t>ISO Standards</a:t>
            </a:r>
          </a:p>
          <a:p>
            <a:r>
              <a:rPr lang="en-US" sz="2000" dirty="0" smtClean="0">
                <a:latin typeface="+mj-lt"/>
              </a:rPr>
              <a:t>Tare</a:t>
            </a:r>
          </a:p>
          <a:p>
            <a:r>
              <a:rPr lang="en-US" sz="2000" dirty="0" smtClean="0">
                <a:latin typeface="+mj-lt"/>
              </a:rPr>
              <a:t>Net Weight</a:t>
            </a:r>
          </a:p>
          <a:p>
            <a:r>
              <a:rPr lang="en-US" sz="2000" dirty="0" smtClean="0">
                <a:latin typeface="+mj-lt"/>
              </a:rPr>
              <a:t>Maximum Gross Weight</a:t>
            </a:r>
          </a:p>
          <a:p>
            <a:r>
              <a:rPr lang="en-US" sz="2000" dirty="0" smtClean="0">
                <a:latin typeface="+mj-lt"/>
              </a:rPr>
              <a:t>Flat rack</a:t>
            </a:r>
          </a:p>
          <a:p>
            <a:r>
              <a:rPr lang="en-US" sz="2000" dirty="0" smtClean="0">
                <a:latin typeface="+mj-lt"/>
              </a:rPr>
              <a:t>Vessels Convenience</a:t>
            </a:r>
          </a:p>
          <a:p>
            <a:r>
              <a:rPr lang="en-US" sz="2000" dirty="0" smtClean="0">
                <a:latin typeface="+mj-lt"/>
              </a:rPr>
              <a:t>Reefer Container</a:t>
            </a:r>
          </a:p>
          <a:p>
            <a:r>
              <a:rPr lang="en-US" sz="2000" dirty="0" smtClean="0">
                <a:latin typeface="+mj-lt"/>
              </a:rPr>
              <a:t>Gooseneck</a:t>
            </a:r>
          </a:p>
          <a:p>
            <a:r>
              <a:rPr lang="en-US" sz="2000" dirty="0" smtClean="0">
                <a:latin typeface="+mj-lt"/>
              </a:rPr>
              <a:t>Per diem</a:t>
            </a:r>
          </a:p>
          <a:p>
            <a:endParaRPr lang="en-US" sz="2000" dirty="0" smtClean="0">
              <a:latin typeface="+mj-lt"/>
            </a:endParaRPr>
          </a:p>
          <a:p>
            <a:endParaRPr lang="en-US" sz="2000" dirty="0" smtClean="0">
              <a:latin typeface="+mj-lt"/>
            </a:endParaRPr>
          </a:p>
          <a:p>
            <a:endParaRPr lang="en-US" sz="2000" dirty="0" smtClean="0">
              <a:latin typeface="+mj-lt"/>
            </a:endParaRPr>
          </a:p>
          <a:p>
            <a:endParaRPr lang="en-US" sz="2000" dirty="0" smtClean="0">
              <a:latin typeface="+mj-lt"/>
            </a:endParaRPr>
          </a:p>
        </p:txBody>
      </p:sp>
      <p:sp>
        <p:nvSpPr>
          <p:cNvPr id="6" name="Content Placeholder 5"/>
          <p:cNvSpPr>
            <a:spLocks noGrp="1"/>
          </p:cNvSpPr>
          <p:nvPr>
            <p:ph sz="quarter" idx="4"/>
          </p:nvPr>
        </p:nvSpPr>
        <p:spPr>
          <a:xfrm>
            <a:off x="4495800" y="1219200"/>
            <a:ext cx="4041775" cy="5257800"/>
          </a:xfrm>
        </p:spPr>
        <p:txBody>
          <a:bodyPr/>
          <a:lstStyle/>
          <a:p>
            <a:r>
              <a:rPr lang="en-US" sz="2000" dirty="0" smtClean="0">
                <a:latin typeface="+mj-lt"/>
              </a:rPr>
              <a:t>Demurrage</a:t>
            </a:r>
          </a:p>
          <a:p>
            <a:r>
              <a:rPr lang="en-US" sz="2000" dirty="0" smtClean="0">
                <a:latin typeface="+mj-lt"/>
              </a:rPr>
              <a:t>Interchange Agreement</a:t>
            </a:r>
          </a:p>
          <a:p>
            <a:r>
              <a:rPr lang="en-US" sz="2000" dirty="0" smtClean="0">
                <a:latin typeface="+mj-lt"/>
              </a:rPr>
              <a:t>Equipment Pools	</a:t>
            </a:r>
          </a:p>
          <a:p>
            <a:r>
              <a:rPr lang="en-US" sz="2000" dirty="0" smtClean="0">
                <a:latin typeface="+mj-lt"/>
              </a:rPr>
              <a:t>Merchant Haulage</a:t>
            </a:r>
          </a:p>
          <a:p>
            <a:r>
              <a:rPr lang="en-US" sz="2000" dirty="0" smtClean="0">
                <a:latin typeface="+mj-lt"/>
              </a:rPr>
              <a:t>Alternate Port</a:t>
            </a:r>
          </a:p>
          <a:p>
            <a:r>
              <a:rPr lang="en-US" sz="2000" dirty="0" smtClean="0">
                <a:latin typeface="+mj-lt"/>
              </a:rPr>
              <a:t>Mini-Land Bridge</a:t>
            </a:r>
          </a:p>
          <a:p>
            <a:r>
              <a:rPr lang="en-US" sz="2000" dirty="0" smtClean="0">
                <a:latin typeface="+mj-lt"/>
              </a:rPr>
              <a:t>Land Bridge</a:t>
            </a:r>
          </a:p>
          <a:p>
            <a:r>
              <a:rPr lang="en-US" sz="2000" dirty="0" smtClean="0">
                <a:latin typeface="+mj-lt"/>
              </a:rPr>
              <a:t>Deadhead</a:t>
            </a:r>
          </a:p>
          <a:p>
            <a:r>
              <a:rPr lang="en-US" sz="2000" dirty="0" smtClean="0">
                <a:latin typeface="+mj-lt"/>
              </a:rPr>
              <a:t>COFC / TOFC</a:t>
            </a:r>
          </a:p>
          <a:p>
            <a:r>
              <a:rPr lang="en-US" sz="2000" dirty="0" smtClean="0">
                <a:latin typeface="+mj-lt"/>
              </a:rPr>
              <a:t>Transload</a:t>
            </a:r>
          </a:p>
          <a:p>
            <a:r>
              <a:rPr lang="en-US" sz="2000" dirty="0" smtClean="0">
                <a:latin typeface="+mj-lt"/>
              </a:rPr>
              <a:t>Line Haul</a:t>
            </a:r>
          </a:p>
          <a:p>
            <a:r>
              <a:rPr lang="en-US" sz="2000" dirty="0" smtClean="0">
                <a:latin typeface="+mj-lt"/>
              </a:rPr>
              <a:t>Domestic Repo</a:t>
            </a:r>
          </a:p>
          <a:p>
            <a:r>
              <a:rPr lang="en-US" sz="2000" dirty="0" smtClean="0">
                <a:latin typeface="+mj-lt"/>
              </a:rPr>
              <a:t>Empty Repo</a:t>
            </a:r>
          </a:p>
          <a:p>
            <a:r>
              <a:rPr lang="en-US" sz="2000" dirty="0" smtClean="0">
                <a:latin typeface="+mj-lt"/>
              </a:rPr>
              <a:t>Street Turns</a:t>
            </a:r>
          </a:p>
          <a:p>
            <a:endParaRPr lang="en-US" dirty="0" smtClean="0"/>
          </a:p>
          <a:p>
            <a:endParaRPr lang="en-US" dirty="0"/>
          </a:p>
        </p:txBody>
      </p:sp>
    </p:spTree>
  </p:cSld>
  <p:clrMapOvr>
    <a:masterClrMapping/>
  </p:clrMapOvr>
  <p:timing>
    <p:tnLst>
      <p:par>
        <p:cTn id="1" dur="indefinite" restart="never" nodeType="tmRoot"/>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381000"/>
            <a:ext cx="8229600" cy="1143000"/>
          </a:xfrm>
        </p:spPr>
        <p:txBody>
          <a:bodyPr>
            <a:normAutofit/>
          </a:bodyPr>
          <a:lstStyle/>
          <a:p>
            <a:r>
              <a:rPr lang="en-US" sz="4800" dirty="0" smtClean="0"/>
              <a:t>Review</a:t>
            </a:r>
            <a:endParaRPr lang="en-US" sz="4800" dirty="0"/>
          </a:p>
        </p:txBody>
      </p:sp>
      <p:sp>
        <p:nvSpPr>
          <p:cNvPr id="6" name="Content Placeholder 5"/>
          <p:cNvSpPr>
            <a:spLocks noGrp="1"/>
          </p:cNvSpPr>
          <p:nvPr>
            <p:ph idx="1"/>
          </p:nvPr>
        </p:nvSpPr>
        <p:spPr>
          <a:xfrm>
            <a:off x="457200" y="1524000"/>
            <a:ext cx="8229600" cy="4953000"/>
          </a:xfrm>
        </p:spPr>
        <p:txBody>
          <a:bodyPr>
            <a:normAutofit/>
          </a:bodyPr>
          <a:lstStyle/>
          <a:p>
            <a:pPr marL="342900" indent="-342900">
              <a:buNone/>
            </a:pPr>
            <a:r>
              <a:rPr lang="en-US" sz="1800" dirty="0" smtClean="0">
                <a:latin typeface="+mj-lt"/>
              </a:rPr>
              <a:t>1.	What makes the distinction between an ocean container and a domestic truck?</a:t>
            </a:r>
          </a:p>
          <a:p>
            <a:pPr marL="342900" indent="-342900">
              <a:buAutoNum type="arabicPeriod"/>
            </a:pPr>
            <a:endParaRPr lang="en-US" sz="1800" dirty="0" smtClean="0">
              <a:latin typeface="+mj-lt"/>
            </a:endParaRPr>
          </a:p>
          <a:p>
            <a:pPr marL="342900" indent="-342900">
              <a:buNone/>
            </a:pPr>
            <a:r>
              <a:rPr lang="en-US" sz="1800" dirty="0" smtClean="0">
                <a:latin typeface="+mj-lt"/>
              </a:rPr>
              <a:t>2.	What is the purpose of the check digit on the container serial number?</a:t>
            </a:r>
          </a:p>
          <a:p>
            <a:pPr marL="342900" indent="-342900">
              <a:buAutoNum type="arabicPeriod" startAt="2"/>
            </a:pPr>
            <a:endParaRPr lang="en-US" sz="1800" dirty="0" smtClean="0">
              <a:latin typeface="+mj-lt"/>
            </a:endParaRPr>
          </a:p>
          <a:p>
            <a:pPr marL="342900" indent="-342900">
              <a:buNone/>
            </a:pPr>
            <a:r>
              <a:rPr lang="en-US" sz="1800" dirty="0" smtClean="0">
                <a:latin typeface="+mj-lt"/>
              </a:rPr>
              <a:t>3.	What equipment type could be chosen for cargo not suitable for loading in a standard container and why?</a:t>
            </a:r>
          </a:p>
          <a:p>
            <a:pPr marL="342900" indent="-342900">
              <a:buNone/>
            </a:pPr>
            <a:endParaRPr lang="en-US" sz="1800" dirty="0" smtClean="0">
              <a:latin typeface="+mj-lt"/>
            </a:endParaRPr>
          </a:p>
          <a:p>
            <a:pPr marL="342900" indent="-342900">
              <a:buNone/>
            </a:pPr>
            <a:r>
              <a:rPr lang="en-US" sz="1800" dirty="0" smtClean="0">
                <a:latin typeface="+mj-lt"/>
              </a:rPr>
              <a:t>4.	What are two “incentives” for keeping equipment properly utilized?</a:t>
            </a:r>
          </a:p>
          <a:p>
            <a:pPr marL="342900" indent="-342900">
              <a:buAutoNum type="arabicPeriod" startAt="4"/>
            </a:pPr>
            <a:endParaRPr lang="en-US" sz="1800" dirty="0" smtClean="0">
              <a:latin typeface="+mj-lt"/>
            </a:endParaRPr>
          </a:p>
          <a:p>
            <a:pPr marL="342900" indent="-342900">
              <a:buNone/>
            </a:pPr>
            <a:r>
              <a:rPr lang="en-US" sz="1800" dirty="0" smtClean="0">
                <a:latin typeface="+mj-lt"/>
              </a:rPr>
              <a:t>5.	If an importer damages a container by driving a forklift blade through the side of the box is he responsible for the damage repair?</a:t>
            </a:r>
          </a:p>
          <a:p>
            <a:pPr marL="342900" indent="-342900">
              <a:buNone/>
            </a:pPr>
            <a:endParaRPr lang="en-US" sz="1800" dirty="0" smtClean="0">
              <a:latin typeface="+mj-lt"/>
            </a:endParaRPr>
          </a:p>
          <a:p>
            <a:pPr marL="342900" indent="-342900">
              <a:buNone/>
            </a:pPr>
            <a:r>
              <a:rPr lang="en-US" sz="1800" dirty="0" smtClean="0">
                <a:latin typeface="+mj-lt"/>
              </a:rPr>
              <a:t>6.	How can the carrier determine if their equipment has been damaged and who damaged it?</a:t>
            </a:r>
          </a:p>
        </p:txBody>
      </p:sp>
    </p:spTree>
  </p:cSld>
  <p:clrMapOvr>
    <a:masterClrMapping/>
  </p:clrMapOvr>
  <p:timing>
    <p:tnLst>
      <p:par>
        <p:cTn id="1" dur="indefinite" restart="never" nodeType="tmRoot"/>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381000"/>
            <a:ext cx="8229600" cy="1143000"/>
          </a:xfrm>
        </p:spPr>
        <p:txBody>
          <a:bodyPr>
            <a:normAutofit/>
          </a:bodyPr>
          <a:lstStyle/>
          <a:p>
            <a:r>
              <a:rPr lang="en-US" sz="4800" dirty="0" smtClean="0"/>
              <a:t>Review</a:t>
            </a:r>
            <a:endParaRPr lang="en-US" sz="4800" dirty="0"/>
          </a:p>
        </p:txBody>
      </p:sp>
      <p:sp>
        <p:nvSpPr>
          <p:cNvPr id="6" name="Content Placeholder 5"/>
          <p:cNvSpPr>
            <a:spLocks noGrp="1"/>
          </p:cNvSpPr>
          <p:nvPr>
            <p:ph idx="1"/>
          </p:nvPr>
        </p:nvSpPr>
        <p:spPr>
          <a:xfrm>
            <a:off x="457200" y="1524000"/>
            <a:ext cx="8229600" cy="5105400"/>
          </a:xfrm>
        </p:spPr>
        <p:txBody>
          <a:bodyPr>
            <a:normAutofit lnSpcReduction="10000"/>
          </a:bodyPr>
          <a:lstStyle/>
          <a:p>
            <a:pPr marL="457200" indent="-457200">
              <a:buNone/>
            </a:pPr>
            <a:r>
              <a:rPr lang="en-US" sz="1800" dirty="0" smtClean="0">
                <a:latin typeface="+mj-lt"/>
              </a:rPr>
              <a:t>7.	What are some of the determining factors for types of transportation used?</a:t>
            </a:r>
          </a:p>
          <a:p>
            <a:pPr marL="457200" indent="-457200">
              <a:buNone/>
            </a:pPr>
            <a:endParaRPr lang="en-US" sz="2000" dirty="0" smtClean="0">
              <a:latin typeface="+mj-lt"/>
            </a:endParaRPr>
          </a:p>
          <a:p>
            <a:pPr marL="457200" indent="-457200">
              <a:buNone/>
            </a:pPr>
            <a:r>
              <a:rPr lang="en-US" sz="1800" dirty="0" smtClean="0">
                <a:latin typeface="+mj-lt"/>
              </a:rPr>
              <a:t>8.	Highway carriers authorized to use the FAST program must be a ________ approved carrier carrying qualifying goods from a __________ approved manufacturer or importer.</a:t>
            </a:r>
          </a:p>
          <a:p>
            <a:pPr marL="457200" indent="-457200">
              <a:buNone/>
            </a:pPr>
            <a:endParaRPr lang="en-US" sz="2000" dirty="0" smtClean="0">
              <a:latin typeface="+mj-lt"/>
            </a:endParaRPr>
          </a:p>
          <a:p>
            <a:pPr marL="457200" indent="-457200">
              <a:buNone/>
            </a:pPr>
            <a:r>
              <a:rPr lang="en-US" sz="1800" dirty="0" smtClean="0">
                <a:latin typeface="+mj-lt"/>
              </a:rPr>
              <a:t>9.	What is the alternate port service?</a:t>
            </a:r>
          </a:p>
          <a:p>
            <a:pPr marL="457200" indent="-457200">
              <a:buAutoNum type="arabicPeriod" startAt="3"/>
            </a:pPr>
            <a:endParaRPr lang="en-US" sz="1800" dirty="0" smtClean="0">
              <a:latin typeface="+mj-lt"/>
            </a:endParaRPr>
          </a:p>
          <a:p>
            <a:pPr marL="457200" indent="-457200">
              <a:buNone/>
            </a:pPr>
            <a:r>
              <a:rPr lang="en-US" sz="1800" dirty="0" smtClean="0">
                <a:latin typeface="+mj-lt"/>
              </a:rPr>
              <a:t>10.	Give an example of a micro-bridge term.</a:t>
            </a:r>
          </a:p>
          <a:p>
            <a:pPr marL="457200" indent="-457200">
              <a:buAutoNum type="arabicPeriod" startAt="4"/>
            </a:pPr>
            <a:endParaRPr lang="en-US" sz="1800" dirty="0" smtClean="0">
              <a:latin typeface="+mj-lt"/>
            </a:endParaRPr>
          </a:p>
          <a:p>
            <a:pPr marL="457200" indent="-457200">
              <a:buNone/>
            </a:pPr>
            <a:r>
              <a:rPr lang="en-US" sz="1800" dirty="0" smtClean="0">
                <a:latin typeface="+mj-lt"/>
              </a:rPr>
              <a:t>11.	What’s the difference between a regular port to port move and a mini-land bridge move?</a:t>
            </a:r>
          </a:p>
          <a:p>
            <a:pPr marL="457200" indent="-457200">
              <a:buAutoNum type="arabicPeriod" startAt="5"/>
            </a:pPr>
            <a:endParaRPr lang="en-US" sz="1800" dirty="0" smtClean="0">
              <a:latin typeface="+mj-lt"/>
            </a:endParaRPr>
          </a:p>
          <a:p>
            <a:pPr marL="457200" indent="-457200">
              <a:buNone/>
            </a:pPr>
            <a:r>
              <a:rPr lang="en-US" sz="1800" dirty="0" smtClean="0">
                <a:latin typeface="+mj-lt"/>
              </a:rPr>
              <a:t>12.	What term describes how containers are loaded on a double stack train?</a:t>
            </a:r>
          </a:p>
          <a:p>
            <a:pPr marL="457200" indent="-457200">
              <a:buAutoNum type="arabicPeriod" startAt="6"/>
            </a:pPr>
            <a:endParaRPr lang="en-US" sz="1800" dirty="0" smtClean="0">
              <a:latin typeface="+mj-lt"/>
            </a:endParaRPr>
          </a:p>
          <a:p>
            <a:pPr marL="457200" indent="-457200">
              <a:buNone/>
            </a:pPr>
            <a:r>
              <a:rPr lang="en-US" sz="1800" dirty="0" smtClean="0">
                <a:latin typeface="+mj-lt"/>
              </a:rPr>
              <a:t>13.	How do we use leg sheets?</a:t>
            </a:r>
          </a:p>
          <a:p>
            <a:pPr marL="457200" indent="-457200">
              <a:buNone/>
            </a:pPr>
            <a:endParaRPr lang="en-US" sz="2000" dirty="0" smtClean="0">
              <a:solidFill>
                <a:schemeClr val="accent4">
                  <a:lumMod val="50000"/>
                </a:schemeClr>
              </a:solidFill>
              <a:latin typeface="+mj-lt"/>
            </a:endParaRPr>
          </a:p>
          <a:p>
            <a:pPr marL="457200" indent="-457200">
              <a:buNone/>
            </a:pPr>
            <a:endParaRPr lang="en-US" sz="2000" dirty="0">
              <a:solidFill>
                <a:schemeClr val="accent4">
                  <a:lumMod val="50000"/>
                </a:schemeClr>
              </a:solidFill>
              <a:latin typeface="+mj-lt"/>
            </a:endParaRPr>
          </a:p>
        </p:txBody>
      </p:sp>
    </p:spTree>
  </p:cSld>
  <p:clrMapOvr>
    <a:masterClrMapping/>
  </p:clrMapOvr>
  <p:timing>
    <p:tnLst>
      <p:par>
        <p:cTn id="1" dur="indefinite" restart="never" nodeType="tmRoot"/>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Vessel Operations</a:t>
            </a:r>
            <a:endParaRPr lang="en-US" sz="3600" dirty="0"/>
          </a:p>
        </p:txBody>
      </p:sp>
      <p:pic>
        <p:nvPicPr>
          <p:cNvPr id="4" name="Content Placeholder 3" descr="C:\Users\Linda\AppData\Local\Microsoft\Windows\Temporary Internet Files\Content.IE5\FJOANDOD\MPj04366180000[1].jpg"/>
          <p:cNvPicPr>
            <a:picLocks noGrp="1" noChangeAspect="1" noChangeArrowheads="1"/>
          </p:cNvPicPr>
          <p:nvPr>
            <p:ph idx="1"/>
          </p:nvPr>
        </p:nvPicPr>
        <p:blipFill>
          <a:blip r:embed="rId3"/>
          <a:stretch>
            <a:fillRect/>
          </a:stretch>
        </p:blipFill>
        <p:spPr bwMode="auto">
          <a:xfrm>
            <a:off x="1371600" y="1729581"/>
            <a:ext cx="6400800" cy="4267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The Gate Complex</a:t>
            </a:r>
            <a:endParaRPr lang="en-US" sz="3600" dirty="0"/>
          </a:p>
        </p:txBody>
      </p:sp>
      <p:pic>
        <p:nvPicPr>
          <p:cNvPr id="4" name="Picture 4" descr="gate operations"/>
          <p:cNvPicPr>
            <a:picLocks noGrp="1" noChangeAspect="1" noChangeArrowheads="1"/>
          </p:cNvPicPr>
          <p:nvPr>
            <p:ph idx="1"/>
          </p:nvPr>
        </p:nvPicPr>
        <p:blipFill>
          <a:blip r:embed="rId3"/>
          <a:srcRect/>
          <a:stretch>
            <a:fillRect/>
          </a:stretch>
        </p:blipFill>
        <p:spPr bwMode="auto">
          <a:xfrm>
            <a:off x="539496" y="1961229"/>
            <a:ext cx="8065008" cy="380390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Truck Operations</a:t>
            </a:r>
            <a:endParaRPr lang="en-US" sz="3600" dirty="0"/>
          </a:p>
        </p:txBody>
      </p:sp>
      <p:pic>
        <p:nvPicPr>
          <p:cNvPr id="5" name="Content Placeholder 4" descr="straddle carrier truck operation"/>
          <p:cNvPicPr>
            <a:picLocks noGrp="1" noChangeAspect="1" noChangeArrowheads="1"/>
          </p:cNvPicPr>
          <p:nvPr>
            <p:ph idx="1"/>
          </p:nvPr>
        </p:nvPicPr>
        <p:blipFill>
          <a:blip r:embed="rId3"/>
          <a:srcRect/>
          <a:stretch>
            <a:fillRect/>
          </a:stretch>
        </p:blipFill>
        <p:spPr bwMode="auto">
          <a:xfrm>
            <a:off x="557784" y="1955133"/>
            <a:ext cx="8028432" cy="38160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Container Screening</a:t>
            </a:r>
            <a:endParaRPr lang="en-US" sz="3600" dirty="0"/>
          </a:p>
        </p:txBody>
      </p:sp>
      <p:graphicFrame>
        <p:nvGraphicFramePr>
          <p:cNvPr id="80898" name="Object 3"/>
          <p:cNvGraphicFramePr>
            <a:graphicFrameLocks noChangeAspect="1"/>
          </p:cNvGraphicFramePr>
          <p:nvPr>
            <p:ph idx="1"/>
          </p:nvPr>
        </p:nvGraphicFramePr>
        <p:xfrm>
          <a:off x="1066800" y="1752600"/>
          <a:ext cx="7056438" cy="4160837"/>
        </p:xfrm>
        <a:graphic>
          <a:graphicData uri="http://schemas.openxmlformats.org/presentationml/2006/ole">
            <p:oleObj spid="_x0000_s80898" name="Photo Editor Photo" r:id="rId4" imgW="4571429" imgH="2695951" progId="">
              <p:embed/>
            </p:oleObj>
          </a:graphicData>
        </a:graphic>
      </p:graphicFrame>
    </p:spTree>
  </p:cSld>
  <p:clrMapOvr>
    <a:masterClrMapping/>
  </p:clrMapOvr>
  <p:timing>
    <p:tnLst>
      <p:par>
        <p:cTn id="1" dur="indefinite" restart="never" nodeType="tmRoot"/>
      </p:par>
    </p:tn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Vessel Operations</a:t>
            </a:r>
            <a:endParaRPr lang="en-US" sz="3600" dirty="0"/>
          </a:p>
        </p:txBody>
      </p:sp>
      <p:sp>
        <p:nvSpPr>
          <p:cNvPr id="3" name="Content Placeholder 2"/>
          <p:cNvSpPr>
            <a:spLocks noGrp="1"/>
          </p:cNvSpPr>
          <p:nvPr>
            <p:ph idx="1"/>
          </p:nvPr>
        </p:nvSpPr>
        <p:spPr/>
        <p:txBody>
          <a:bodyPr>
            <a:normAutofit/>
          </a:bodyPr>
          <a:lstStyle/>
          <a:p>
            <a:pPr>
              <a:lnSpc>
                <a:spcPct val="150000"/>
              </a:lnSpc>
            </a:pPr>
            <a:r>
              <a:rPr lang="en-US" sz="2800" dirty="0" smtClean="0">
                <a:latin typeface="+mj-lt"/>
              </a:rPr>
              <a:t>Topics of Discussion</a:t>
            </a:r>
          </a:p>
          <a:p>
            <a:pPr>
              <a:lnSpc>
                <a:spcPct val="150000"/>
              </a:lnSpc>
            </a:pPr>
            <a:r>
              <a:rPr lang="en-US" sz="2000" dirty="0" smtClean="0">
                <a:latin typeface="+mj-lt"/>
              </a:rPr>
              <a:t>Container Yard Operations</a:t>
            </a:r>
          </a:p>
          <a:p>
            <a:r>
              <a:rPr lang="en-US" sz="2000" dirty="0" smtClean="0">
                <a:latin typeface="+mj-lt"/>
              </a:rPr>
              <a:t>The Container Freight Station</a:t>
            </a:r>
          </a:p>
          <a:p>
            <a:r>
              <a:rPr lang="en-US" sz="2000" dirty="0" smtClean="0">
                <a:latin typeface="+mj-lt"/>
              </a:rPr>
              <a:t>Marine Operations</a:t>
            </a:r>
          </a:p>
          <a:p>
            <a:r>
              <a:rPr lang="en-US" sz="2000" dirty="0" smtClean="0">
                <a:latin typeface="+mj-lt"/>
              </a:rPr>
              <a:t>Types of Cargo</a:t>
            </a:r>
          </a:p>
          <a:p>
            <a:endParaRPr lang="en-US" sz="2000" dirty="0" smtClean="0">
              <a:latin typeface="+mj-lt"/>
            </a:endParaRPr>
          </a:p>
          <a:p>
            <a:endParaRPr lang="en-US" sz="2800" dirty="0">
              <a:latin typeface="+mj-lt"/>
            </a:endParaRPr>
          </a:p>
        </p:txBody>
      </p:sp>
      <p:pic>
        <p:nvPicPr>
          <p:cNvPr id="6" name="Picture 3" descr="C:\Users\Linda\AppData\Local\Microsoft\Windows\Temporary Internet Files\Content.IE5\7BD85ZRL\MPj04008410000[1].jpg"/>
          <p:cNvPicPr>
            <a:picLocks noChangeAspect="1" noChangeArrowheads="1"/>
          </p:cNvPicPr>
          <p:nvPr/>
        </p:nvPicPr>
        <p:blipFill>
          <a:blip r:embed="rId3" cstate="print"/>
          <a:srcRect/>
          <a:stretch>
            <a:fillRect/>
          </a:stretch>
        </p:blipFill>
        <p:spPr bwMode="auto">
          <a:xfrm>
            <a:off x="4800600" y="3962400"/>
            <a:ext cx="3901440" cy="2599944"/>
          </a:xfrm>
          <a:prstGeom prst="rect">
            <a:avLst/>
          </a:prstGeom>
          <a:noFill/>
        </p:spPr>
      </p:pic>
      <p:pic>
        <p:nvPicPr>
          <p:cNvPr id="7" name="Picture 5"/>
          <p:cNvPicPr>
            <a:picLocks noChangeAspect="1" noChangeArrowheads="1"/>
          </p:cNvPicPr>
          <p:nvPr/>
        </p:nvPicPr>
        <p:blipFill>
          <a:blip r:embed="rId4"/>
          <a:srcRect/>
          <a:stretch>
            <a:fillRect/>
          </a:stretch>
        </p:blipFill>
        <p:spPr>
          <a:xfrm>
            <a:off x="5410200" y="1752600"/>
            <a:ext cx="2830122" cy="2103120"/>
          </a:xfrm>
          <a:prstGeom prst="rect">
            <a:avLst/>
          </a:prstGeom>
          <a:noFill/>
        </p:spPr>
      </p:pic>
      <p:pic>
        <p:nvPicPr>
          <p:cNvPr id="8" name="Picture 5" descr="straddle carrier 1"/>
          <p:cNvPicPr>
            <a:picLocks noChangeAspect="1" noChangeArrowheads="1"/>
          </p:cNvPicPr>
          <p:nvPr/>
        </p:nvPicPr>
        <p:blipFill>
          <a:blip r:embed="rId5"/>
          <a:srcRect/>
          <a:stretch>
            <a:fillRect/>
          </a:stretch>
        </p:blipFill>
        <p:spPr bwMode="auto">
          <a:xfrm>
            <a:off x="609600" y="4038600"/>
            <a:ext cx="3849574" cy="246888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p:txBody>
          <a:bodyPr>
            <a:normAutofit/>
          </a:bodyPr>
          <a:lstStyle/>
          <a:p>
            <a:r>
              <a:rPr lang="en-US" sz="3600" dirty="0" smtClean="0"/>
              <a:t>Vessel Operations</a:t>
            </a:r>
            <a:endParaRPr lang="en-US" sz="3600" dirty="0"/>
          </a:p>
        </p:txBody>
      </p:sp>
      <p:sp>
        <p:nvSpPr>
          <p:cNvPr id="12" name="Content Placeholder 11"/>
          <p:cNvSpPr>
            <a:spLocks noGrp="1"/>
          </p:cNvSpPr>
          <p:nvPr>
            <p:ph idx="1"/>
          </p:nvPr>
        </p:nvSpPr>
        <p:spPr/>
        <p:txBody>
          <a:bodyPr>
            <a:normAutofit/>
          </a:bodyPr>
          <a:lstStyle/>
          <a:p>
            <a:r>
              <a:rPr lang="en-US" sz="2800" dirty="0" smtClean="0">
                <a:latin typeface="+mj-lt"/>
              </a:rPr>
              <a:t>Topics of Discussion</a:t>
            </a:r>
          </a:p>
          <a:p>
            <a:pPr>
              <a:buNone/>
            </a:pPr>
            <a:endParaRPr lang="en-US" sz="2800" dirty="0" smtClean="0">
              <a:latin typeface="+mj-lt"/>
            </a:endParaRPr>
          </a:p>
          <a:p>
            <a:r>
              <a:rPr lang="en-US" sz="2000" dirty="0" smtClean="0">
                <a:latin typeface="+mj-lt"/>
              </a:rPr>
              <a:t>Safety</a:t>
            </a:r>
          </a:p>
          <a:p>
            <a:r>
              <a:rPr lang="en-US" sz="2000" dirty="0" smtClean="0">
                <a:latin typeface="+mj-lt"/>
              </a:rPr>
              <a:t>Safety Program</a:t>
            </a:r>
          </a:p>
          <a:p>
            <a:r>
              <a:rPr lang="en-US" sz="2000" dirty="0" smtClean="0">
                <a:latin typeface="+mj-lt"/>
              </a:rPr>
              <a:t>Types of Equipment found on a terminal</a:t>
            </a:r>
          </a:p>
          <a:p>
            <a:r>
              <a:rPr lang="en-US" sz="2000" dirty="0" smtClean="0">
                <a:latin typeface="+mj-lt"/>
              </a:rPr>
              <a:t>Personnel and Labor on a terminal</a:t>
            </a:r>
          </a:p>
          <a:p>
            <a:endParaRPr lang="en-US" sz="2000" dirty="0" smtClean="0">
              <a:latin typeface="+mj-lt"/>
            </a:endParaRPr>
          </a:p>
          <a:p>
            <a:endParaRPr lang="en-US" sz="2000" dirty="0" smtClean="0">
              <a:latin typeface="+mj-lt"/>
            </a:endParaRPr>
          </a:p>
          <a:p>
            <a:endParaRPr lang="en-US" sz="2000" dirty="0">
              <a:latin typeface="+mj-lt"/>
            </a:endParaRPr>
          </a:p>
        </p:txBody>
      </p:sp>
      <p:pic>
        <p:nvPicPr>
          <p:cNvPr id="14" name="Picture 4"/>
          <p:cNvPicPr>
            <a:picLocks noChangeAspect="1" noChangeArrowheads="1"/>
          </p:cNvPicPr>
          <p:nvPr/>
        </p:nvPicPr>
        <p:blipFill>
          <a:blip r:embed="rId3"/>
          <a:srcRect/>
          <a:stretch>
            <a:fillRect/>
          </a:stretch>
        </p:blipFill>
        <p:spPr bwMode="auto">
          <a:xfrm>
            <a:off x="6096000" y="3886200"/>
            <a:ext cx="2399363" cy="2743200"/>
          </a:xfrm>
          <a:prstGeom prst="rect">
            <a:avLst/>
          </a:prstGeom>
          <a:noFill/>
          <a:ln w="12700" cap="sq">
            <a:noFill/>
            <a:miter lim="800000"/>
            <a:headEnd type="none" w="sm" len="sm"/>
            <a:tailEnd type="none" w="sm" len="sm"/>
          </a:ln>
        </p:spPr>
      </p:pic>
      <p:pic>
        <p:nvPicPr>
          <p:cNvPr id="6" name="Picture 6" descr="C:\Users\Linda\AppData\Local\Microsoft\Windows\Temporary Internet Files\Content.IE5\ABAKWNM5\MPj03864030000[1].jpg"/>
          <p:cNvPicPr>
            <a:picLocks noChangeAspect="1" noChangeArrowheads="1"/>
          </p:cNvPicPr>
          <p:nvPr/>
        </p:nvPicPr>
        <p:blipFill>
          <a:blip r:embed="rId4"/>
          <a:srcRect/>
          <a:stretch>
            <a:fillRect/>
          </a:stretch>
        </p:blipFill>
        <p:spPr bwMode="auto">
          <a:xfrm>
            <a:off x="6172200" y="1447800"/>
            <a:ext cx="2270763" cy="2286000"/>
          </a:xfrm>
          <a:prstGeom prst="rect">
            <a:avLst/>
          </a:prstGeom>
          <a:noFill/>
        </p:spPr>
      </p:pic>
      <p:pic>
        <p:nvPicPr>
          <p:cNvPr id="7" name="Picture 6" descr="iStock_000003234184Small[1].jpg"/>
          <p:cNvPicPr>
            <a:picLocks noChangeAspect="1"/>
          </p:cNvPicPr>
          <p:nvPr/>
        </p:nvPicPr>
        <p:blipFill>
          <a:blip r:embed="rId5" cstate="print"/>
          <a:stretch>
            <a:fillRect/>
          </a:stretch>
        </p:blipFill>
        <p:spPr>
          <a:xfrm>
            <a:off x="1295400" y="4267200"/>
            <a:ext cx="3449268" cy="2286000"/>
          </a:xfrm>
          <a:prstGeom prst="rect">
            <a:avLst/>
          </a:prstGeom>
        </p:spPr>
      </p:pic>
    </p:spTree>
  </p:cSld>
  <p:clrMapOvr>
    <a:masterClrMapping/>
  </p:clrMapOvr>
  <p:timing>
    <p:tnLst>
      <p:par>
        <p:cTn id="1" dur="indefinite" restart="never" nodeType="tmRoot"/>
      </p:par>
    </p:tn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smtClean="0"/>
              <a:t>Key Terms</a:t>
            </a:r>
            <a:br>
              <a:rPr lang="en-US" sz="3600" dirty="0" smtClean="0"/>
            </a:br>
            <a:endParaRPr lang="en-US" sz="3600" dirty="0"/>
          </a:p>
        </p:txBody>
      </p:sp>
      <p:sp>
        <p:nvSpPr>
          <p:cNvPr id="3" name="Content Placeholder 2"/>
          <p:cNvSpPr>
            <a:spLocks noGrp="1"/>
          </p:cNvSpPr>
          <p:nvPr>
            <p:ph sz="half" idx="2"/>
          </p:nvPr>
        </p:nvSpPr>
        <p:spPr>
          <a:xfrm>
            <a:off x="914400" y="1371600"/>
            <a:ext cx="4040188" cy="3951288"/>
          </a:xfrm>
        </p:spPr>
        <p:txBody>
          <a:bodyPr>
            <a:normAutofit lnSpcReduction="10000"/>
          </a:bodyPr>
          <a:lstStyle/>
          <a:p>
            <a:r>
              <a:rPr lang="en-US" dirty="0" smtClean="0">
                <a:latin typeface="+mj-lt"/>
              </a:rPr>
              <a:t>TIR</a:t>
            </a:r>
          </a:p>
          <a:p>
            <a:r>
              <a:rPr lang="en-US" dirty="0" smtClean="0">
                <a:latin typeface="+mj-lt"/>
              </a:rPr>
              <a:t>Stevedore</a:t>
            </a:r>
          </a:p>
          <a:p>
            <a:r>
              <a:rPr lang="en-US" dirty="0" smtClean="0">
                <a:latin typeface="+mj-lt"/>
              </a:rPr>
              <a:t>Bay Plan</a:t>
            </a:r>
          </a:p>
          <a:p>
            <a:r>
              <a:rPr lang="en-US" dirty="0" smtClean="0">
                <a:latin typeface="+mj-lt"/>
              </a:rPr>
              <a:t>Lashing</a:t>
            </a:r>
          </a:p>
          <a:p>
            <a:r>
              <a:rPr lang="en-US" dirty="0" smtClean="0">
                <a:latin typeface="+mj-lt"/>
              </a:rPr>
              <a:t>Wharfage</a:t>
            </a:r>
          </a:p>
          <a:p>
            <a:r>
              <a:rPr lang="en-US" dirty="0" smtClean="0">
                <a:latin typeface="+mj-lt"/>
              </a:rPr>
              <a:t>Longshoreman</a:t>
            </a:r>
          </a:p>
          <a:p>
            <a:r>
              <a:rPr lang="en-US" dirty="0" smtClean="0">
                <a:latin typeface="+mj-lt"/>
              </a:rPr>
              <a:t>Dock Receipt</a:t>
            </a:r>
          </a:p>
          <a:p>
            <a:r>
              <a:rPr lang="en-US" dirty="0" smtClean="0">
                <a:latin typeface="+mj-lt"/>
              </a:rPr>
              <a:t>Delivery Order</a:t>
            </a:r>
          </a:p>
          <a:p>
            <a:r>
              <a:rPr lang="en-US" dirty="0" smtClean="0">
                <a:latin typeface="+mj-lt"/>
              </a:rPr>
              <a:t>CY / CFS</a:t>
            </a:r>
          </a:p>
          <a:p>
            <a:endParaRPr lang="en-US" sz="2400" dirty="0" smtClean="0">
              <a:latin typeface="+mj-lt"/>
            </a:endParaRPr>
          </a:p>
          <a:p>
            <a:endParaRPr lang="en-US" dirty="0"/>
          </a:p>
        </p:txBody>
      </p:sp>
      <p:sp>
        <p:nvSpPr>
          <p:cNvPr id="6" name="Content Placeholder 5"/>
          <p:cNvSpPr>
            <a:spLocks noGrp="1"/>
          </p:cNvSpPr>
          <p:nvPr>
            <p:ph sz="quarter" idx="4"/>
          </p:nvPr>
        </p:nvSpPr>
        <p:spPr>
          <a:xfrm>
            <a:off x="4724400" y="1371600"/>
            <a:ext cx="4041775" cy="3951288"/>
          </a:xfrm>
        </p:spPr>
        <p:txBody>
          <a:bodyPr/>
          <a:lstStyle/>
          <a:p>
            <a:r>
              <a:rPr lang="en-US" dirty="0" smtClean="0">
                <a:latin typeface="+mj-lt"/>
              </a:rPr>
              <a:t>Transtainer</a:t>
            </a:r>
          </a:p>
          <a:p>
            <a:r>
              <a:rPr lang="en-US" dirty="0" smtClean="0">
                <a:latin typeface="+mj-lt"/>
              </a:rPr>
              <a:t>Yard Hustler</a:t>
            </a:r>
          </a:p>
          <a:p>
            <a:r>
              <a:rPr lang="en-US" dirty="0" smtClean="0">
                <a:latin typeface="+mj-lt"/>
              </a:rPr>
              <a:t>Awkward Cargo</a:t>
            </a:r>
          </a:p>
          <a:p>
            <a:r>
              <a:rPr lang="en-US" dirty="0" smtClean="0">
                <a:latin typeface="+mj-lt"/>
              </a:rPr>
              <a:t>Marks and Numbers</a:t>
            </a:r>
          </a:p>
          <a:p>
            <a:endParaRPr lang="en-US" sz="2000" dirty="0" smtClean="0">
              <a:latin typeface="+mj-lt"/>
            </a:endParaRPr>
          </a:p>
          <a:p>
            <a:endParaRPr lang="en-US" dirty="0"/>
          </a:p>
        </p:txBody>
      </p:sp>
    </p:spTree>
  </p:cSld>
  <p:clrMapOvr>
    <a:masterClrMapping/>
  </p:clrMapOvr>
  <p:timing>
    <p:tnLst>
      <p:par>
        <p:cTn id="1" dur="indefinite" restart="never" nodeType="tmRoot"/>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381000"/>
            <a:ext cx="8229600" cy="1143000"/>
          </a:xfrm>
        </p:spPr>
        <p:txBody>
          <a:bodyPr>
            <a:normAutofit/>
          </a:bodyPr>
          <a:lstStyle/>
          <a:p>
            <a:r>
              <a:rPr lang="en-US" sz="4800" dirty="0" smtClean="0"/>
              <a:t>Review</a:t>
            </a:r>
            <a:endParaRPr lang="en-US" sz="4800" dirty="0"/>
          </a:p>
        </p:txBody>
      </p:sp>
      <p:sp>
        <p:nvSpPr>
          <p:cNvPr id="3" name="Content Placeholder 2"/>
          <p:cNvSpPr>
            <a:spLocks noGrp="1"/>
          </p:cNvSpPr>
          <p:nvPr>
            <p:ph idx="1"/>
          </p:nvPr>
        </p:nvSpPr>
        <p:spPr>
          <a:xfrm>
            <a:off x="457200" y="1600200"/>
            <a:ext cx="8229600" cy="4724400"/>
          </a:xfrm>
        </p:spPr>
        <p:txBody>
          <a:bodyPr>
            <a:normAutofit/>
          </a:bodyPr>
          <a:lstStyle/>
          <a:p>
            <a:pPr marL="342900" indent="-342900">
              <a:buNone/>
            </a:pPr>
            <a:r>
              <a:rPr lang="en-US" sz="1800" dirty="0" smtClean="0">
                <a:latin typeface="+mj-lt"/>
              </a:rPr>
              <a:t>1.	Prior to a vessel coming into a U.S. port they must first report their arrival by what electronic means?</a:t>
            </a:r>
          </a:p>
          <a:p>
            <a:pPr marL="342900" indent="-342900">
              <a:buNone/>
            </a:pPr>
            <a:endParaRPr lang="en-US" sz="1800" dirty="0" smtClean="0">
              <a:latin typeface="+mj-lt"/>
            </a:endParaRPr>
          </a:p>
          <a:p>
            <a:pPr marL="342900" indent="-342900">
              <a:buNone/>
            </a:pPr>
            <a:r>
              <a:rPr lang="en-US" sz="1800" dirty="0" smtClean="0">
                <a:latin typeface="+mj-lt"/>
              </a:rPr>
              <a:t>2.	What is the timeframe for sending this information and who gets it?</a:t>
            </a:r>
          </a:p>
          <a:p>
            <a:pPr marL="342900" indent="-342900">
              <a:buNone/>
            </a:pPr>
            <a:endParaRPr lang="en-US" sz="1800" dirty="0" smtClean="0">
              <a:latin typeface="+mj-lt"/>
            </a:endParaRPr>
          </a:p>
          <a:p>
            <a:pPr marL="342900" indent="-342900">
              <a:buNone/>
            </a:pPr>
            <a:r>
              <a:rPr lang="en-US" sz="1800" dirty="0" smtClean="0">
                <a:latin typeface="+mj-lt"/>
              </a:rPr>
              <a:t>3.	What are a couple of security measures taken at a marine terminal prior to allowing anyone entry?</a:t>
            </a:r>
          </a:p>
          <a:p>
            <a:pPr marL="342900" indent="-342900">
              <a:buAutoNum type="arabicPeriod" startAt="3"/>
            </a:pPr>
            <a:endParaRPr lang="en-US" sz="1800" dirty="0" smtClean="0">
              <a:latin typeface="+mj-lt"/>
            </a:endParaRPr>
          </a:p>
          <a:p>
            <a:pPr marL="342900" indent="-342900">
              <a:buNone/>
            </a:pPr>
            <a:r>
              <a:rPr lang="en-US" sz="1800" dirty="0" smtClean="0">
                <a:latin typeface="+mj-lt"/>
              </a:rPr>
              <a:t>4.	What is the role of the stevedore versus the longshoreman?</a:t>
            </a:r>
          </a:p>
          <a:p>
            <a:pPr marL="342900" indent="-342900">
              <a:buNone/>
            </a:pPr>
            <a:endParaRPr lang="en-US" sz="1800" dirty="0" smtClean="0">
              <a:latin typeface="+mj-lt"/>
            </a:endParaRPr>
          </a:p>
          <a:p>
            <a:pPr marL="342900" indent="-342900">
              <a:buNone/>
            </a:pPr>
            <a:r>
              <a:rPr lang="en-US" sz="1800" dirty="0" smtClean="0">
                <a:latin typeface="+mj-lt"/>
              </a:rPr>
              <a:t>5.	Are container cranes assembled on the dock and does the terminal operator sub-contract this work out or perform it themselves?</a:t>
            </a:r>
          </a:p>
          <a:p>
            <a:pPr marL="342900" indent="-342900">
              <a:buAutoNum type="arabicPeriod" startAt="5"/>
            </a:pPr>
            <a:endParaRPr lang="en-US" sz="1800" dirty="0" smtClean="0">
              <a:latin typeface="+mj-lt"/>
            </a:endParaRPr>
          </a:p>
          <a:p>
            <a:pPr marL="342900" indent="-342900">
              <a:buNone/>
            </a:pPr>
            <a:r>
              <a:rPr lang="en-US" sz="1800" dirty="0" smtClean="0">
                <a:latin typeface="+mj-lt"/>
              </a:rPr>
              <a:t>6.	What does the term CY/CFS imply?</a:t>
            </a:r>
          </a:p>
          <a:p>
            <a:pPr marL="342900" indent="-342900">
              <a:buNone/>
            </a:pPr>
            <a:endParaRPr lang="en-US" sz="1800" dirty="0">
              <a:solidFill>
                <a:schemeClr val="accent2">
                  <a:lumMod val="50000"/>
                </a:schemeClr>
              </a:solidFill>
              <a:latin typeface="+mj-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6827</TotalTime>
  <Words>6398</Words>
  <Application>Microsoft Office PowerPoint</Application>
  <PresentationFormat>On-screen Show (4:3)</PresentationFormat>
  <Paragraphs>2933</Paragraphs>
  <Slides>219</Slides>
  <Notes>219</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219</vt:i4>
      </vt:variant>
    </vt:vector>
  </HeadingPairs>
  <TitlesOfParts>
    <vt:vector size="222" baseType="lpstr">
      <vt:lpstr>Office Theme</vt:lpstr>
      <vt:lpstr>Clip</vt:lpstr>
      <vt:lpstr>Photo Editor Photo</vt:lpstr>
      <vt:lpstr>Welcome to Shipping 101</vt:lpstr>
      <vt:lpstr>Slide 2</vt:lpstr>
      <vt:lpstr>Slide 3</vt:lpstr>
      <vt:lpstr>Slide 4</vt:lpstr>
      <vt:lpstr>Slide 5</vt:lpstr>
      <vt:lpstr>Course Subjects</vt:lpstr>
      <vt:lpstr>Introduction to Shipping 101 </vt:lpstr>
      <vt:lpstr>Slide 8</vt:lpstr>
      <vt:lpstr>The History of Shipping</vt:lpstr>
      <vt:lpstr>Slide 10</vt:lpstr>
      <vt:lpstr>Slide 11</vt:lpstr>
      <vt:lpstr>Slide 12</vt:lpstr>
      <vt:lpstr>Slide 13</vt:lpstr>
      <vt:lpstr>Larger Vessel Sizes Mean:</vt:lpstr>
      <vt:lpstr>Slide 15</vt:lpstr>
      <vt:lpstr>Slide 16</vt:lpstr>
      <vt:lpstr>Slide 17</vt:lpstr>
      <vt:lpstr>Slide 18</vt:lpstr>
      <vt:lpstr>Incoterms</vt:lpstr>
      <vt:lpstr>EXW – Ex Works (named place)</vt:lpstr>
      <vt:lpstr>FCA – Free Carrier (named place)</vt:lpstr>
      <vt:lpstr>FAS – Free Alongside Ship (named port of shipment)</vt:lpstr>
      <vt:lpstr>FOB – Free On Board (named port of shipment)</vt:lpstr>
      <vt:lpstr>CFR – Cost and Freight (named port of destination)</vt:lpstr>
      <vt:lpstr>CIF – Cost, Insurance and Freight (named port of destination)</vt:lpstr>
      <vt:lpstr>CPT – Carriage Paid To (named place of destination)</vt:lpstr>
      <vt:lpstr>CIP – Carriage and Insurance Paid To (named place of destination)</vt:lpstr>
      <vt:lpstr>DAF – Delivered At Frontier (named place)</vt:lpstr>
      <vt:lpstr>DES – Delivered Ex Ship (named port of destination)</vt:lpstr>
      <vt:lpstr>DEQ – Delivered Ex Quay (named port of destination)</vt:lpstr>
      <vt:lpstr>DDU – Delivered Duty Unpaid (named place of destination)</vt:lpstr>
      <vt:lpstr>DDP – Delivered Duty Paid (named place of destination)</vt:lpstr>
      <vt:lpstr>The Export Cycle</vt:lpstr>
      <vt:lpstr>The Import Cycle</vt:lpstr>
      <vt:lpstr>Review </vt:lpstr>
      <vt:lpstr>Geography</vt:lpstr>
      <vt:lpstr>Trivia</vt:lpstr>
      <vt:lpstr>Slide 38</vt:lpstr>
      <vt:lpstr>Trivia </vt:lpstr>
      <vt:lpstr>Trivia</vt:lpstr>
      <vt:lpstr>Where in the World?</vt:lpstr>
      <vt:lpstr>Where in Canada?</vt:lpstr>
      <vt:lpstr>Facts on Canada </vt:lpstr>
      <vt:lpstr>Where in the U.S.A.?</vt:lpstr>
      <vt:lpstr>Facts on the U.S.A. </vt:lpstr>
      <vt:lpstr>Where in Mexico?</vt:lpstr>
      <vt:lpstr>Facts on Mexico </vt:lpstr>
      <vt:lpstr>Where in Central America?</vt:lpstr>
      <vt:lpstr>Facts on Central America</vt:lpstr>
      <vt:lpstr>Facts on Guatemala</vt:lpstr>
      <vt:lpstr>Facts on Honduras</vt:lpstr>
      <vt:lpstr>Facts on Costa Rica</vt:lpstr>
      <vt:lpstr>Facts on Panama</vt:lpstr>
      <vt:lpstr>Where in South America?</vt:lpstr>
      <vt:lpstr>Facts on South America </vt:lpstr>
      <vt:lpstr>Facts on Venezuela</vt:lpstr>
      <vt:lpstr>Facts on Brazil</vt:lpstr>
      <vt:lpstr>Facts on Uruguay</vt:lpstr>
      <vt:lpstr>Facts on Argentina</vt:lpstr>
      <vt:lpstr>Facts on Chile</vt:lpstr>
      <vt:lpstr>Facts on Peru</vt:lpstr>
      <vt:lpstr>Facts on Ecuador</vt:lpstr>
      <vt:lpstr>Facts on Colombia</vt:lpstr>
      <vt:lpstr>Where in Europe?</vt:lpstr>
      <vt:lpstr>Facts on Europe</vt:lpstr>
      <vt:lpstr>Facts on Russia</vt:lpstr>
      <vt:lpstr>Facts on Ukraine</vt:lpstr>
      <vt:lpstr>Facts on Romania</vt:lpstr>
      <vt:lpstr>Facts on Greece</vt:lpstr>
      <vt:lpstr>Facts on Italy</vt:lpstr>
      <vt:lpstr>Facts on France</vt:lpstr>
      <vt:lpstr>Facts on Spain</vt:lpstr>
      <vt:lpstr>Facts on Portugal</vt:lpstr>
      <vt:lpstr>Facts on Poland</vt:lpstr>
      <vt:lpstr>Facts on Germany</vt:lpstr>
      <vt:lpstr>Facts on the Netherlands</vt:lpstr>
      <vt:lpstr>Facts on Belgium</vt:lpstr>
      <vt:lpstr>Facts on the United Kingdom</vt:lpstr>
      <vt:lpstr>Facts on Ireland</vt:lpstr>
      <vt:lpstr>Facts on Denmark</vt:lpstr>
      <vt:lpstr>Facts on Sweden</vt:lpstr>
      <vt:lpstr>Facts on Norway</vt:lpstr>
      <vt:lpstr>Facts on Finland</vt:lpstr>
      <vt:lpstr>Where in Africa?</vt:lpstr>
      <vt:lpstr>Facts on Africa</vt:lpstr>
      <vt:lpstr>Facts on Egypt</vt:lpstr>
      <vt:lpstr>Facts on Liberia</vt:lpstr>
      <vt:lpstr>Facts on Cameroon</vt:lpstr>
      <vt:lpstr>Facts on Sudan</vt:lpstr>
      <vt:lpstr>Facts on Kenya</vt:lpstr>
      <vt:lpstr>Facts on Tanzania</vt:lpstr>
      <vt:lpstr>Facts on South Africa</vt:lpstr>
      <vt:lpstr>Facts on the Ivory Coast (Cote d’ Ivoire)</vt:lpstr>
      <vt:lpstr>Facts on the Republic of the Congo</vt:lpstr>
      <vt:lpstr>Facts on Morocco</vt:lpstr>
      <vt:lpstr>Facts on Ghana</vt:lpstr>
      <vt:lpstr>Facts on Guinea</vt:lpstr>
      <vt:lpstr>Facts on Djibouti</vt:lpstr>
      <vt:lpstr>Facts on Nigeria</vt:lpstr>
      <vt:lpstr>Facts on Algeria</vt:lpstr>
      <vt:lpstr>Facts on Tunisia</vt:lpstr>
      <vt:lpstr>Where in Asia?</vt:lpstr>
      <vt:lpstr>Facts on Asia</vt:lpstr>
      <vt:lpstr>Facts on South Korea</vt:lpstr>
      <vt:lpstr>Facts on Japan</vt:lpstr>
      <vt:lpstr>Facts on China</vt:lpstr>
      <vt:lpstr>Facts on Taiwan</vt:lpstr>
      <vt:lpstr>Facts on the Philippines</vt:lpstr>
      <vt:lpstr>Facts on Papua New Guinea (Oceania)</vt:lpstr>
      <vt:lpstr>Facts on Indonesia</vt:lpstr>
      <vt:lpstr>Facts on Singapore</vt:lpstr>
      <vt:lpstr>Facts on Malaysia</vt:lpstr>
      <vt:lpstr>Facts on Vietnam</vt:lpstr>
      <vt:lpstr>Facts on Thailand</vt:lpstr>
      <vt:lpstr>Facts on Bangladesh</vt:lpstr>
      <vt:lpstr>Facts on India</vt:lpstr>
      <vt:lpstr>Facts on Sri Lanka</vt:lpstr>
      <vt:lpstr>Facts on Pakistan</vt:lpstr>
      <vt:lpstr>Where in the Middle East?</vt:lpstr>
      <vt:lpstr>Facts on the Middle East</vt:lpstr>
      <vt:lpstr>Facts on Turkey</vt:lpstr>
      <vt:lpstr>Facts on Oman</vt:lpstr>
      <vt:lpstr>Facts on Yemen</vt:lpstr>
      <vt:lpstr>Facts on Saudi Arabia</vt:lpstr>
      <vt:lpstr>Facts on Qatar</vt:lpstr>
      <vt:lpstr>Facts on Jordan</vt:lpstr>
      <vt:lpstr>Facts on Kuwait</vt:lpstr>
      <vt:lpstr>Facts on United Arab Emirates (UAE)</vt:lpstr>
      <vt:lpstr>Where in Australia?</vt:lpstr>
      <vt:lpstr>Facts on Australia</vt:lpstr>
      <vt:lpstr>Where in New Zealand?</vt:lpstr>
      <vt:lpstr>Facts on New Zealand</vt:lpstr>
      <vt:lpstr>Chokepoints</vt:lpstr>
      <vt:lpstr>Panama Canal</vt:lpstr>
      <vt:lpstr>Slide 135</vt:lpstr>
      <vt:lpstr>Straits of Gibraltar</vt:lpstr>
      <vt:lpstr>Slide 137</vt:lpstr>
      <vt:lpstr>Suez Canal</vt:lpstr>
      <vt:lpstr>Slide 139</vt:lpstr>
      <vt:lpstr>Strait of Malacca</vt:lpstr>
      <vt:lpstr>Slide 141</vt:lpstr>
      <vt:lpstr>Slide 142</vt:lpstr>
      <vt:lpstr>Cargo Security Measures</vt:lpstr>
      <vt:lpstr>24-Hour Rule</vt:lpstr>
      <vt:lpstr>10+2 ISF (Import Security Filing)</vt:lpstr>
      <vt:lpstr>CBP (Customs and Border Protection)</vt:lpstr>
      <vt:lpstr>Slide 147</vt:lpstr>
      <vt:lpstr>SAFE (Security and Accountability for Every Port Act of 2006)</vt:lpstr>
      <vt:lpstr>C-TPAT (Customs-Trade Partnership Against Terrorism)</vt:lpstr>
      <vt:lpstr>C-TPAT (Customs-Trade Partnership Against Terrorism)</vt:lpstr>
      <vt:lpstr>C-TPAT (Customs-Trade Partnership Against Terrorism)</vt:lpstr>
      <vt:lpstr>CSI (Container Security Initiative)</vt:lpstr>
      <vt:lpstr>CSI (Container Security Initiative)</vt:lpstr>
      <vt:lpstr>CSI (Container Security Initiative)</vt:lpstr>
      <vt:lpstr>Current CSI Ports</vt:lpstr>
      <vt:lpstr>Current CSI Ports</vt:lpstr>
      <vt:lpstr>Current CSI Ports</vt:lpstr>
      <vt:lpstr>Current CSI Ports</vt:lpstr>
      <vt:lpstr>Current CSI Ports</vt:lpstr>
      <vt:lpstr>Current CSI Ports</vt:lpstr>
      <vt:lpstr>Review</vt:lpstr>
      <vt:lpstr>Customer Service Rates and Bookings</vt:lpstr>
      <vt:lpstr>The Export Booking </vt:lpstr>
      <vt:lpstr>Disseminating the Booking Info</vt:lpstr>
      <vt:lpstr>Rate Application </vt:lpstr>
      <vt:lpstr>Pricing a Rate for a Customer</vt:lpstr>
      <vt:lpstr>Pricing a Rate for a Customer</vt:lpstr>
      <vt:lpstr>Rate Structure</vt:lpstr>
      <vt:lpstr>Pricing</vt:lpstr>
      <vt:lpstr>Key Terms</vt:lpstr>
      <vt:lpstr>Review</vt:lpstr>
      <vt:lpstr>The Export Cycle</vt:lpstr>
      <vt:lpstr>The Guide to Exports</vt:lpstr>
      <vt:lpstr>The Guide to Exports</vt:lpstr>
      <vt:lpstr>The Guide to Exports</vt:lpstr>
      <vt:lpstr>The Guide to Exports</vt:lpstr>
      <vt:lpstr>The Guide to Exports</vt:lpstr>
      <vt:lpstr>The Guide to Exports</vt:lpstr>
      <vt:lpstr>The Guide to Exports</vt:lpstr>
      <vt:lpstr>The Guide to Exports</vt:lpstr>
      <vt:lpstr>The Guide to Exports</vt:lpstr>
      <vt:lpstr>The Guide to Exports</vt:lpstr>
      <vt:lpstr>Outbound Procedures</vt:lpstr>
      <vt:lpstr>Key Terms</vt:lpstr>
      <vt:lpstr>Review</vt:lpstr>
      <vt:lpstr>The Import Cycle</vt:lpstr>
      <vt:lpstr>The Guide to Imports</vt:lpstr>
      <vt:lpstr>The Guide to Imports</vt:lpstr>
      <vt:lpstr>The Guide to Imports</vt:lpstr>
      <vt:lpstr>The Guide to Imports</vt:lpstr>
      <vt:lpstr>The Guide to Imports</vt:lpstr>
      <vt:lpstr>The Guide to Imports</vt:lpstr>
      <vt:lpstr>Inbound Procedures</vt:lpstr>
      <vt:lpstr>Key Terms</vt:lpstr>
      <vt:lpstr>Review</vt:lpstr>
      <vt:lpstr>Equipment Control and Logistics </vt:lpstr>
      <vt:lpstr>Slide 197</vt:lpstr>
      <vt:lpstr>Slide 198</vt:lpstr>
      <vt:lpstr>Slide 199</vt:lpstr>
      <vt:lpstr>Slide 200</vt:lpstr>
      <vt:lpstr>Slide 201</vt:lpstr>
      <vt:lpstr>Slide 202</vt:lpstr>
      <vt:lpstr>Slide 203</vt:lpstr>
      <vt:lpstr>Equipment Control and Logistics</vt:lpstr>
      <vt:lpstr>Equipment Control and Logistics</vt:lpstr>
      <vt:lpstr>Equipment Control and Logistics</vt:lpstr>
      <vt:lpstr>Equipment Control and Logistics</vt:lpstr>
      <vt:lpstr>Equipment Control and Logistics</vt:lpstr>
      <vt:lpstr>Key Terms</vt:lpstr>
      <vt:lpstr>Review</vt:lpstr>
      <vt:lpstr>Review</vt:lpstr>
      <vt:lpstr>Vessel Operations</vt:lpstr>
      <vt:lpstr>The Gate Complex</vt:lpstr>
      <vt:lpstr>Truck Operations</vt:lpstr>
      <vt:lpstr>Container Screening</vt:lpstr>
      <vt:lpstr>Vessel Operations</vt:lpstr>
      <vt:lpstr>Vessel Operations</vt:lpstr>
      <vt:lpstr>Key Terms </vt:lpstr>
      <vt:lpstr>Review</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Linda</dc:creator>
  <cp:lastModifiedBy>administrator2</cp:lastModifiedBy>
  <cp:revision>371</cp:revision>
  <dcterms:created xsi:type="dcterms:W3CDTF">2009-03-03T23:15:04Z</dcterms:created>
  <dcterms:modified xsi:type="dcterms:W3CDTF">2009-04-24T14:14:38Z</dcterms:modified>
</cp:coreProperties>
</file>